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326" r:id="rId3"/>
    <p:sldId id="327" r:id="rId4"/>
    <p:sldId id="289" r:id="rId5"/>
    <p:sldId id="290" r:id="rId6"/>
    <p:sldId id="329" r:id="rId7"/>
    <p:sldId id="321" r:id="rId8"/>
    <p:sldId id="334" r:id="rId9"/>
    <p:sldId id="311" r:id="rId10"/>
    <p:sldId id="328" r:id="rId11"/>
    <p:sldId id="318" r:id="rId12"/>
    <p:sldId id="323" r:id="rId13"/>
    <p:sldId id="302" r:id="rId14"/>
    <p:sldId id="319" r:id="rId15"/>
    <p:sldId id="325" r:id="rId16"/>
    <p:sldId id="297" r:id="rId17"/>
    <p:sldId id="333" r:id="rId18"/>
    <p:sldId id="293" r:id="rId19"/>
    <p:sldId id="330" r:id="rId20"/>
    <p:sldId id="300" r:id="rId21"/>
    <p:sldId id="331" r:id="rId22"/>
    <p:sldId id="301" r:id="rId23"/>
    <p:sldId id="332" r:id="rId24"/>
    <p:sldId id="314" r:id="rId25"/>
    <p:sldId id="320" r:id="rId26"/>
    <p:sldId id="33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4DE"/>
    <a:srgbClr val="7F0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288" y="-19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9C75B-C16C-48F0-A8F5-9333C406B306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01B41-D78D-40E9-98D7-802F0708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1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01B41-D78D-40E9-98D7-802F0708D7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06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01B41-D78D-40E9-98D7-802F0708D71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85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8F5C-2DEC-4E2B-A772-735D2C5B0144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CIGRE C4.407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A4E9-FC07-4BB6-B9F2-D13366718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8F5C-2DEC-4E2B-A772-735D2C5B0144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A4E9-FC07-4BB6-B9F2-D13366718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8F5C-2DEC-4E2B-A772-735D2C5B0144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A4E9-FC07-4BB6-B9F2-D13366718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8" y="277813"/>
            <a:ext cx="8805862" cy="1293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0700" y="1711325"/>
            <a:ext cx="3973513" cy="4232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11325"/>
            <a:ext cx="3975100" cy="4232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2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8F5C-2DEC-4E2B-A772-735D2C5B0144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A4E9-FC07-4BB6-B9F2-D13366718B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8F5C-2DEC-4E2B-A772-735D2C5B0144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A4E9-FC07-4BB6-B9F2-D13366718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8F5C-2DEC-4E2B-A772-735D2C5B0144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A4E9-FC07-4BB6-B9F2-D13366718B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96200" cy="11430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66800" y="198120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8F5C-2DEC-4E2B-A772-735D2C5B0144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A4E9-FC07-4BB6-B9F2-D13366718B3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8F5C-2DEC-4E2B-A772-735D2C5B0144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A4E9-FC07-4BB6-B9F2-D13366718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8F5C-2DEC-4E2B-A772-735D2C5B0144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A4E9-FC07-4BB6-B9F2-D13366718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8F5C-2DEC-4E2B-A772-735D2C5B0144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A4E9-FC07-4BB6-B9F2-D13366718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8F5C-2DEC-4E2B-A772-735D2C5B0144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A4E9-FC07-4BB6-B9F2-D13366718B3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838F5C-2DEC-4E2B-A772-735D2C5B0144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CIGRE C4.407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A3A4E9-FC07-4BB6-B9F2-D13366718B3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atmo.arizona.edu/~lightning/NASA/Compare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slide" Target="slide1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slide" Target="slide2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slide" Target="slide2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8610600" cy="3810000"/>
          </a:xfrm>
        </p:spPr>
        <p:txBody>
          <a:bodyPr>
            <a:normAutofit fontScale="92500" lnSpcReduction="20000"/>
          </a:bodyPr>
          <a:lstStyle/>
          <a:p>
            <a:r>
              <a:rPr lang="en-US" sz="2300" dirty="0" smtClean="0"/>
              <a:t>Ken Cummins</a:t>
            </a:r>
            <a:r>
              <a:rPr lang="en-US" sz="1700" baseline="30000" dirty="0" smtClean="0"/>
              <a:t>1</a:t>
            </a:r>
            <a:r>
              <a:rPr lang="en-US" sz="2300" dirty="0" smtClean="0"/>
              <a:t>, </a:t>
            </a:r>
            <a:endParaRPr lang="en-US" sz="2300" dirty="0"/>
          </a:p>
          <a:p>
            <a:r>
              <a:rPr lang="en-US" sz="1900" dirty="0"/>
              <a:t> </a:t>
            </a:r>
            <a:r>
              <a:rPr lang="en-US" sz="1900" dirty="0" smtClean="0"/>
              <a:t>   </a:t>
            </a:r>
            <a:r>
              <a:rPr lang="en-US" sz="1900" i="1" dirty="0" smtClean="0"/>
              <a:t>with help from:</a:t>
            </a:r>
          </a:p>
          <a:p>
            <a:r>
              <a:rPr lang="en-US" sz="1900" dirty="0" smtClean="0"/>
              <a:t>	Richard </a:t>
            </a:r>
            <a:r>
              <a:rPr lang="en-US" sz="1900" dirty="0"/>
              <a:t>J. </a:t>
            </a:r>
            <a:r>
              <a:rPr lang="en-US" sz="1900" dirty="0" smtClean="0"/>
              <a:t>Blakeslee</a:t>
            </a:r>
            <a:r>
              <a:rPr lang="en-US" sz="1900" baseline="30000" dirty="0" smtClean="0"/>
              <a:t>2 </a:t>
            </a:r>
            <a:r>
              <a:rPr lang="en-US" sz="1900" dirty="0" smtClean="0"/>
              <a:t>, Lawrence D. Carey</a:t>
            </a:r>
            <a:r>
              <a:rPr lang="en-US" sz="1900" baseline="30000" dirty="0" smtClean="0"/>
              <a:t>3</a:t>
            </a:r>
            <a:r>
              <a:rPr lang="en-US" sz="1900" dirty="0"/>
              <a:t>,</a:t>
            </a:r>
          </a:p>
          <a:p>
            <a:r>
              <a:rPr lang="en-US" sz="1900" dirty="0" smtClean="0"/>
              <a:t>	Jeff </a:t>
            </a:r>
            <a:r>
              <a:rPr lang="en-US" sz="1900" dirty="0"/>
              <a:t>C.  Bailey</a:t>
            </a:r>
            <a:r>
              <a:rPr lang="en-US" sz="1900" baseline="30000" dirty="0"/>
              <a:t>3</a:t>
            </a:r>
            <a:r>
              <a:rPr lang="en-US" sz="1900" dirty="0"/>
              <a:t>, Monte Bateman</a:t>
            </a:r>
            <a:r>
              <a:rPr lang="en-US" sz="1900" baseline="30000" dirty="0"/>
              <a:t>4</a:t>
            </a:r>
            <a:r>
              <a:rPr lang="en-US" sz="1900" dirty="0"/>
              <a:t>, Steven J. </a:t>
            </a:r>
            <a:r>
              <a:rPr lang="en-US" sz="1900" dirty="0" smtClean="0"/>
              <a:t>Goodman</a:t>
            </a:r>
            <a:r>
              <a:rPr lang="en-US" sz="1900" baseline="30000" dirty="0" smtClean="0"/>
              <a:t>5</a:t>
            </a:r>
          </a:p>
          <a:p>
            <a:endParaRPr lang="en-US" baseline="30000" dirty="0"/>
          </a:p>
          <a:p>
            <a:r>
              <a:rPr lang="en-US" sz="1600" i="1" baseline="30000" dirty="0"/>
              <a:t>1 </a:t>
            </a:r>
            <a:r>
              <a:rPr lang="en-US" sz="1600" i="1" dirty="0"/>
              <a:t>University of Arizona, Tucson, </a:t>
            </a:r>
            <a:r>
              <a:rPr lang="en-US" sz="1600" i="1" dirty="0" smtClean="0"/>
              <a:t>Arizona</a:t>
            </a:r>
          </a:p>
          <a:p>
            <a:r>
              <a:rPr lang="en-US" sz="1600" i="1" dirty="0" smtClean="0"/>
              <a:t> </a:t>
            </a:r>
            <a:r>
              <a:rPr lang="en-US" sz="1600" i="1" baseline="30000" dirty="0"/>
              <a:t>2 </a:t>
            </a:r>
            <a:r>
              <a:rPr lang="en-US" sz="1600" i="1" dirty="0"/>
              <a:t>NASA Marshall Space Flight Center, Huntsville, Alabama</a:t>
            </a:r>
            <a:endParaRPr lang="en-US" sz="1600" dirty="0"/>
          </a:p>
          <a:p>
            <a:r>
              <a:rPr lang="en-US" sz="1600" i="1" baseline="30000" dirty="0"/>
              <a:t>3 </a:t>
            </a:r>
            <a:r>
              <a:rPr lang="en-US" sz="1600" i="1" dirty="0"/>
              <a:t>University of Alabama in Huntsville, Huntsville, </a:t>
            </a:r>
            <a:r>
              <a:rPr lang="en-US" sz="1600" i="1" dirty="0" smtClean="0"/>
              <a:t>Alabama</a:t>
            </a:r>
          </a:p>
          <a:p>
            <a:r>
              <a:rPr lang="en-US" sz="1600" i="1" dirty="0" smtClean="0"/>
              <a:t> </a:t>
            </a:r>
            <a:r>
              <a:rPr lang="en-US" sz="1600" i="1" baseline="30000" dirty="0"/>
              <a:t>4 </a:t>
            </a:r>
            <a:r>
              <a:rPr lang="en-US" sz="1600" i="1" dirty="0"/>
              <a:t>USRA, Huntsville, Alabama</a:t>
            </a:r>
            <a:endParaRPr lang="en-US" sz="1600" dirty="0"/>
          </a:p>
          <a:p>
            <a:r>
              <a:rPr lang="en-US" sz="1600" i="1" baseline="30000" dirty="0"/>
              <a:t>5</a:t>
            </a:r>
            <a:r>
              <a:rPr lang="en-US" sz="1600" i="1" dirty="0"/>
              <a:t> NOAA NESDIS, Greenbelt, </a:t>
            </a:r>
            <a:r>
              <a:rPr lang="en-US" sz="1600" i="1" dirty="0" smtClean="0"/>
              <a:t>Maryland</a:t>
            </a:r>
            <a:endParaRPr lang="en-US" sz="1600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GLM Stakeholders Workshop 2014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2057400"/>
          </a:xfrm>
        </p:spPr>
        <p:txBody>
          <a:bodyPr/>
          <a:lstStyle/>
          <a:p>
            <a:r>
              <a:rPr lang="en-US" sz="2800" dirty="0" smtClean="0">
                <a:effectLst/>
              </a:rPr>
              <a:t>Cross-comparison tools for LIS, LMA, and VLF/LF </a:t>
            </a:r>
            <a:r>
              <a:rPr lang="en-US" sz="2800" dirty="0">
                <a:effectLst/>
              </a:rPr>
              <a:t>G</a:t>
            </a:r>
            <a:r>
              <a:rPr lang="en-US" sz="2800" dirty="0" smtClean="0">
                <a:effectLst/>
              </a:rPr>
              <a:t>round-based </a:t>
            </a:r>
            <a:r>
              <a:rPr lang="en-US" sz="2800" dirty="0">
                <a:effectLst/>
              </a:rPr>
              <a:t>N</a:t>
            </a:r>
            <a:r>
              <a:rPr lang="en-US" sz="2800" dirty="0" smtClean="0">
                <a:effectLst/>
              </a:rPr>
              <a:t>etwork </a:t>
            </a:r>
            <a:r>
              <a:rPr lang="en-US" sz="2800" dirty="0">
                <a:effectLst/>
              </a:rPr>
              <a:t>D</a:t>
            </a:r>
            <a:r>
              <a:rPr lang="en-US" sz="2800" dirty="0" smtClean="0">
                <a:effectLst/>
              </a:rPr>
              <a:t>ata</a:t>
            </a:r>
            <a:endParaRPr lang="en-US" sz="2800" i="1" dirty="0">
              <a:solidFill>
                <a:schemeClr val="accent6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98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How to get the stuff…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47800" y="1436132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2"/>
              </a:rPr>
              <a:t>http://Atmo.Arizona.edu/~lightning/NASA/Compare/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2133600"/>
            <a:ext cx="66389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1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Example Use: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sz="3600" dirty="0" smtClean="0"/>
              <a:t>LIS-referenced  DE</a:t>
            </a:r>
            <a:endParaRPr lang="en-US" sz="36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81000" y="1752600"/>
            <a:ext cx="82296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Simple question: When LIS saw something, did others see it?</a:t>
            </a:r>
          </a:p>
          <a:p>
            <a:pPr>
              <a:buClr>
                <a:srgbClr val="F14124">
                  <a:lumMod val="75000"/>
                </a:srgbClr>
              </a:buClr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METHOD:</a:t>
            </a:r>
          </a:p>
          <a:p>
            <a:pPr lvl="1">
              <a:buClr>
                <a:srgbClr val="F14124">
                  <a:lumMod val="75000"/>
                </a:srgbClr>
              </a:buClr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Selected a “common” (small) region and time period</a:t>
            </a:r>
          </a:p>
          <a:p>
            <a:pPr lvl="2">
              <a:buClr>
                <a:srgbClr val="F14124">
                  <a:lumMod val="75000"/>
                </a:srgbClr>
              </a:buClr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Region determined by LINET</a:t>
            </a:r>
          </a:p>
          <a:p>
            <a:pPr lvl="2">
              <a:buClr>
                <a:srgbClr val="F14124">
                  <a:lumMod val="75000"/>
                </a:srgbClr>
              </a:buClr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Time period limit defined by TLS200</a:t>
            </a:r>
          </a:p>
          <a:p>
            <a:pPr lvl="3">
              <a:buClr>
                <a:srgbClr val="F14124">
                  <a:lumMod val="75000"/>
                </a:srgbClr>
              </a:buClr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January 1 through March 27, 2012 </a:t>
            </a:r>
          </a:p>
          <a:p>
            <a:pPr lvl="4">
              <a:buClr>
                <a:srgbClr val="F14124">
                  <a:lumMod val="75000"/>
                </a:srgbClr>
              </a:buClr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Note: LINET is compromised during these times</a:t>
            </a:r>
          </a:p>
          <a:p>
            <a:pPr lvl="2">
              <a:buClr>
                <a:srgbClr val="F14124">
                  <a:lumMod val="75000"/>
                </a:srgbClr>
              </a:buClr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Total Groups/Flashes were ~2900/300 in 13 overpasses</a:t>
            </a:r>
          </a:p>
          <a:p>
            <a:pPr lvl="1">
              <a:buClr>
                <a:srgbClr val="F14124">
                  <a:lumMod val="75000"/>
                </a:srgbClr>
              </a:buClr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Use tools to compute group-referenced and Flash-referenced DE</a:t>
            </a:r>
          </a:p>
          <a:p>
            <a:pPr lvl="2">
              <a:buClr>
                <a:srgbClr val="F14124">
                  <a:lumMod val="75000"/>
                </a:srgbClr>
              </a:buClr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Produce flashes from LIS Groups and LLS “events”</a:t>
            </a:r>
          </a:p>
          <a:p>
            <a:pPr lvl="3">
              <a:buClr>
                <a:srgbClr val="F14124">
                  <a:lumMod val="75000"/>
                </a:srgbClr>
              </a:buClr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Multiple IPI/Distance Criteria for flash grouping: (200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ms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/20 km;                500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ms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/30 km; 500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ms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/50 km for some long-range networks)</a:t>
            </a:r>
          </a:p>
          <a:p>
            <a:pPr lvl="1">
              <a:buClr>
                <a:srgbClr val="F14124">
                  <a:lumMod val="75000"/>
                </a:srgbClr>
              </a:buClr>
            </a:pP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4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of the Analysis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981200"/>
            <a:ext cx="4572000" cy="3474720"/>
          </a:xfrm>
        </p:spPr>
        <p:txBody>
          <a:bodyPr>
            <a:normAutofit/>
          </a:bodyPr>
          <a:lstStyle/>
          <a:p>
            <a:r>
              <a:rPr lang="en-US" dirty="0" smtClean="0"/>
              <a:t> Smaller domain would not have enough LIS flashes ( &lt; 300)</a:t>
            </a:r>
          </a:p>
          <a:p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d</a:t>
            </a:r>
            <a:r>
              <a:rPr lang="en-US" dirty="0" smtClean="0"/>
              <a:t>omain is quite large for LINET</a:t>
            </a:r>
          </a:p>
          <a:p>
            <a:pPr lvl="1"/>
            <a:r>
              <a:rPr lang="en-US" dirty="0" smtClean="0"/>
              <a:t>confirmed that the LINET pulse/stroke DE, relative to TLS-LF-all, was not compromised over this domain</a:t>
            </a:r>
          </a:p>
          <a:p>
            <a:pPr lvl="1"/>
            <a:endParaRPr lang="en-US" dirty="0"/>
          </a:p>
        </p:txBody>
      </p:sp>
      <p:pic>
        <p:nvPicPr>
          <p:cNvPr id="6146" name="Picture 2" descr="\\INTELMULTI-KEN\Users\Kens_shared\Shared MATLAB\CHUVA_nasa\ChuvaSenso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33973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86400" y="3048000"/>
            <a:ext cx="2971800" cy="2057400"/>
          </a:xfrm>
          <a:prstGeom prst="rect">
            <a:avLst/>
          </a:prstGeom>
          <a:noFill/>
          <a:ln>
            <a:solidFill>
              <a:srgbClr val="D904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0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Sheet 1 </a:t>
            </a:r>
            <a:r>
              <a:rPr lang="en-US" sz="2800" dirty="0" smtClean="0"/>
              <a:t>– LIS Groups vs. GLD360</a:t>
            </a:r>
            <a:endParaRPr lang="en-US" sz="2800" dirty="0"/>
          </a:p>
        </p:txBody>
      </p:sp>
      <p:pic>
        <p:nvPicPr>
          <p:cNvPr id="6146" name="Picture 2" descr="\\INTELMULTI-KEN\Users\Kens_shared\Shared MATLAB\NASA_comp\LIS\LIS_GLD.cfg_Accum20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81" y="1066800"/>
            <a:ext cx="8059119" cy="555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38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Flash Summary Statistics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430559"/>
              </p:ext>
            </p:extLst>
          </p:nvPr>
        </p:nvGraphicFramePr>
        <p:xfrm>
          <a:off x="761999" y="1066800"/>
          <a:ext cx="7620001" cy="5705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1"/>
                <a:gridCol w="1066800"/>
                <a:gridCol w="1143000"/>
                <a:gridCol w="990600"/>
                <a:gridCol w="1066800"/>
                <a:gridCol w="914400"/>
                <a:gridCol w="1371600"/>
              </a:tblGrid>
              <a:tr h="80481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Flash Grouping (IPI/</a:t>
                      </a:r>
                      <a:r>
                        <a:rPr lang="en-US" sz="1600" dirty="0" err="1" smtClean="0"/>
                        <a:t>Dist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LLS Network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Relative Group DE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Relative 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Flash 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Mean Groups/</a:t>
                      </a:r>
                      <a:r>
                        <a:rPr lang="en-US" sz="1600" dirty="0" err="1" smtClean="0"/>
                        <a:t>fl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Mean </a:t>
                      </a:r>
                      <a:r>
                        <a:rPr lang="en-US" sz="1600" dirty="0" err="1" smtClean="0"/>
                        <a:t>Mult</a:t>
                      </a:r>
                      <a:r>
                        <a:rPr lang="en-US" sz="1600" dirty="0" smtClean="0"/>
                        <a:t>. (G/C)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Nominal</a:t>
                      </a:r>
                      <a:r>
                        <a:rPr lang="en-US" sz="1600" baseline="0" dirty="0" smtClean="0"/>
                        <a:t> Sensor Baseline in test region</a:t>
                      </a:r>
                      <a:endParaRPr lang="en-US" sz="1600" dirty="0"/>
                    </a:p>
                  </a:txBody>
                  <a:tcPr/>
                </a:tc>
              </a:tr>
              <a:tr h="3092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200/20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LINET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32.0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D904DE"/>
                          </a:solidFill>
                        </a:rPr>
                        <a:t>61</a:t>
                      </a:r>
                      <a:endParaRPr lang="en-US" sz="1400" b="1" dirty="0">
                        <a:solidFill>
                          <a:srgbClr val="D904DE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8.4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3.3/3.2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D904DE"/>
                          </a:solidFill>
                        </a:rPr>
                        <a:t>22-45 km</a:t>
                      </a:r>
                      <a:endParaRPr lang="en-US" sz="1400" dirty="0">
                        <a:solidFill>
                          <a:srgbClr val="D904DE"/>
                        </a:solidFill>
                      </a:endParaRPr>
                    </a:p>
                  </a:txBody>
                  <a:tcPr marL="45720" marR="45720"/>
                </a:tc>
              </a:tr>
              <a:tr h="309220"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200/20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TLS-LF “all” 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23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D904DE"/>
                          </a:solidFill>
                        </a:rPr>
                        <a:t>56</a:t>
                      </a:r>
                      <a:endParaRPr lang="en-US" sz="1400" b="1" dirty="0">
                        <a:solidFill>
                          <a:srgbClr val="D904DE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8.4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2.9/2.5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D904DE"/>
                          </a:solidFill>
                        </a:rPr>
                        <a:t>55-125 km</a:t>
                      </a:r>
                      <a:endParaRPr lang="en-US" sz="1400" dirty="0">
                        <a:solidFill>
                          <a:srgbClr val="D904DE"/>
                        </a:solidFill>
                      </a:endParaRPr>
                    </a:p>
                  </a:txBody>
                  <a:tcPr marL="45720" marR="45720"/>
                </a:tc>
              </a:tr>
              <a:tr h="309220"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200/20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BrasilDat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15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D904DE"/>
                          </a:solidFill>
                        </a:rPr>
                        <a:t>45</a:t>
                      </a:r>
                      <a:endParaRPr lang="en-US" sz="1400" b="1" dirty="0">
                        <a:solidFill>
                          <a:srgbClr val="D904DE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8.4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1.8/3.3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D904DE"/>
                          </a:solidFill>
                        </a:rPr>
                        <a:t>~100</a:t>
                      </a:r>
                      <a:r>
                        <a:rPr lang="en-US" sz="1400" baseline="0" dirty="0" smtClean="0">
                          <a:solidFill>
                            <a:srgbClr val="D904DE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D904DE"/>
                          </a:solidFill>
                        </a:rPr>
                        <a:t>km</a:t>
                      </a:r>
                      <a:endParaRPr lang="en-US" sz="1400" dirty="0">
                        <a:solidFill>
                          <a:srgbClr val="D904DE"/>
                        </a:solidFill>
                      </a:endParaRPr>
                    </a:p>
                  </a:txBody>
                  <a:tcPr marL="45720" marR="45720"/>
                </a:tc>
              </a:tr>
              <a:tr h="3092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200/20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GLD360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D904DE"/>
                          </a:solidFill>
                        </a:rPr>
                        <a:t>17</a:t>
                      </a:r>
                      <a:endParaRPr lang="en-US" sz="1400" b="1" dirty="0">
                        <a:solidFill>
                          <a:srgbClr val="D904DE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8.4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2.4/0.0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D904DE"/>
                          </a:solidFill>
                        </a:rPr>
                        <a:t>&gt;big</a:t>
                      </a:r>
                      <a:endParaRPr lang="en-US" sz="1400" dirty="0">
                        <a:solidFill>
                          <a:srgbClr val="D904DE"/>
                        </a:solidFill>
                      </a:endParaRPr>
                    </a:p>
                  </a:txBody>
                  <a:tcPr marL="45720" marR="45720"/>
                </a:tc>
              </a:tr>
              <a:tr h="3092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200/20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TLS-LF CG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D904DE"/>
                          </a:solidFill>
                        </a:rPr>
                        <a:t>13</a:t>
                      </a:r>
                      <a:endParaRPr lang="en-US" sz="1400" b="1" dirty="0">
                        <a:solidFill>
                          <a:srgbClr val="D904DE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8.4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3.3/0.0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D904DE"/>
                          </a:solidFill>
                        </a:rPr>
                        <a:t>55-125 km</a:t>
                      </a:r>
                    </a:p>
                  </a:txBody>
                  <a:tcPr marL="45720" marR="45720"/>
                </a:tc>
              </a:tr>
              <a:tr h="3092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200/20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StarNet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D904DE"/>
                          </a:solidFill>
                        </a:rPr>
                        <a:t>8</a:t>
                      </a:r>
                      <a:endParaRPr lang="en-US" sz="1400" b="1" dirty="0">
                        <a:solidFill>
                          <a:srgbClr val="D904DE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8.4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1.6/0.0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D904DE"/>
                          </a:solidFill>
                        </a:rPr>
                        <a:t>&gt;big</a:t>
                      </a:r>
                      <a:endParaRPr lang="en-US" sz="1400" dirty="0">
                        <a:solidFill>
                          <a:srgbClr val="D904DE"/>
                        </a:solidFill>
                      </a:endParaRPr>
                    </a:p>
                  </a:txBody>
                  <a:tcPr marL="45720" marR="45720"/>
                </a:tc>
              </a:tr>
              <a:tr h="3092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200/20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WWLLN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D904DE"/>
                          </a:solidFill>
                        </a:rPr>
                        <a:t>2</a:t>
                      </a:r>
                      <a:endParaRPr lang="en-US" sz="1400" b="1" dirty="0">
                        <a:solidFill>
                          <a:srgbClr val="D904DE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8.4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1.7/0.0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D904DE"/>
                          </a:solidFill>
                        </a:rPr>
                        <a:t>&gt;big</a:t>
                      </a:r>
                      <a:endParaRPr lang="en-US" sz="1400" dirty="0">
                        <a:solidFill>
                          <a:srgbClr val="D904DE"/>
                        </a:solidFill>
                      </a:endParaRPr>
                    </a:p>
                  </a:txBody>
                  <a:tcPr marL="45720" marR="45720"/>
                </a:tc>
              </a:tr>
              <a:tr h="309220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D904DE"/>
                          </a:solidFill>
                        </a:rPr>
                        <a:t>(estimated uncertainty</a:t>
                      </a:r>
                      <a:r>
                        <a:rPr lang="en-US" sz="1400" baseline="0" dirty="0" smtClean="0">
                          <a:solidFill>
                            <a:srgbClr val="D904DE"/>
                          </a:solidFill>
                        </a:rPr>
                        <a:t> of about +/-2%)</a:t>
                      </a:r>
                      <a:endParaRPr lang="en-US" sz="1400" dirty="0">
                        <a:solidFill>
                          <a:srgbClr val="D904DE"/>
                        </a:solidFill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/>
                </a:tc>
              </a:tr>
              <a:tr h="3092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500/30</a:t>
                      </a:r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LINET</a:t>
                      </a:r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D904DE"/>
                          </a:solidFill>
                        </a:rPr>
                        <a:t>67</a:t>
                      </a:r>
                      <a:endParaRPr lang="en-US" sz="1400" dirty="0">
                        <a:solidFill>
                          <a:srgbClr val="D904DE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9.2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3.5/3.4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D904DE"/>
                          </a:solidFill>
                        </a:rPr>
                        <a:t>22-45 km</a:t>
                      </a:r>
                      <a:endParaRPr lang="en-US" sz="1400" dirty="0">
                        <a:solidFill>
                          <a:srgbClr val="D904DE"/>
                        </a:solidFill>
                      </a:endParaRPr>
                    </a:p>
                  </a:txBody>
                  <a:tcPr marL="45720" marR="45720"/>
                </a:tc>
              </a:tr>
              <a:tr h="309220"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500/30</a:t>
                      </a:r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TLS-LF “all” </a:t>
                      </a:r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D904DE"/>
                          </a:solidFill>
                        </a:rPr>
                        <a:t>67</a:t>
                      </a:r>
                      <a:endParaRPr lang="en-US" sz="1400" dirty="0">
                        <a:solidFill>
                          <a:srgbClr val="D904DE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9.2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3.0/2.8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D904DE"/>
                          </a:solidFill>
                        </a:rPr>
                        <a:t>55-125 km</a:t>
                      </a:r>
                      <a:endParaRPr lang="en-US" sz="1400" dirty="0">
                        <a:solidFill>
                          <a:srgbClr val="D904DE"/>
                        </a:solidFill>
                      </a:endParaRPr>
                    </a:p>
                  </a:txBody>
                  <a:tcPr marL="45720" marR="45720"/>
                </a:tc>
              </a:tr>
              <a:tr h="309220"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500/30</a:t>
                      </a:r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BrasilDat</a:t>
                      </a:r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D904DE"/>
                          </a:solidFill>
                        </a:rPr>
                        <a:t>53</a:t>
                      </a:r>
                      <a:endParaRPr lang="en-US" sz="1400" dirty="0">
                        <a:solidFill>
                          <a:srgbClr val="D904DE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9.2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1.8/3.6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D904DE"/>
                          </a:solidFill>
                        </a:rPr>
                        <a:t>~100</a:t>
                      </a:r>
                      <a:r>
                        <a:rPr lang="en-US" sz="1400" baseline="0" dirty="0" smtClean="0">
                          <a:solidFill>
                            <a:srgbClr val="D904DE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D904DE"/>
                          </a:solidFill>
                        </a:rPr>
                        <a:t>km</a:t>
                      </a:r>
                      <a:endParaRPr lang="en-US" sz="1400" dirty="0">
                        <a:solidFill>
                          <a:srgbClr val="D904DE"/>
                        </a:solidFill>
                      </a:endParaRPr>
                    </a:p>
                  </a:txBody>
                  <a:tcPr marL="45720" marR="45720"/>
                </a:tc>
              </a:tr>
              <a:tr h="309220"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500/30</a:t>
                      </a:r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GLD360</a:t>
                      </a:r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D904DE"/>
                          </a:solidFill>
                        </a:rPr>
                        <a:t>24</a:t>
                      </a:r>
                      <a:endParaRPr lang="en-US" sz="1400" dirty="0">
                        <a:solidFill>
                          <a:srgbClr val="D904DE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9.2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2.8/0.0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D904DE"/>
                          </a:solidFill>
                        </a:rPr>
                        <a:t>&gt;big</a:t>
                      </a:r>
                      <a:endParaRPr lang="en-US" sz="1400" dirty="0">
                        <a:solidFill>
                          <a:srgbClr val="D904DE"/>
                        </a:solidFill>
                      </a:endParaRPr>
                    </a:p>
                  </a:txBody>
                  <a:tcPr marL="45720" marR="45720"/>
                </a:tc>
              </a:tr>
              <a:tr h="3092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500/30</a:t>
                      </a:r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TLS-LF CG</a:t>
                      </a:r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D904DE"/>
                          </a:solidFill>
                        </a:rPr>
                        <a:t>19</a:t>
                      </a:r>
                      <a:endParaRPr lang="en-US" sz="1400" dirty="0">
                        <a:solidFill>
                          <a:srgbClr val="D904DE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9.2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3.5/0.0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D904DE"/>
                          </a:solidFill>
                        </a:rPr>
                        <a:t>55-125 km</a:t>
                      </a:r>
                    </a:p>
                  </a:txBody>
                  <a:tcPr marL="45720" marR="45720"/>
                </a:tc>
              </a:tr>
              <a:tr h="3092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500/50</a:t>
                      </a:r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StarNet</a:t>
                      </a:r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D904DE"/>
                          </a:solidFill>
                        </a:rPr>
                        <a:t>14</a:t>
                      </a:r>
                      <a:endParaRPr lang="en-US" sz="1400" dirty="0">
                        <a:solidFill>
                          <a:srgbClr val="D904DE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10.3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2.0/0.0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D904DE"/>
                          </a:solidFill>
                        </a:rPr>
                        <a:t>&gt;big</a:t>
                      </a:r>
                      <a:endParaRPr lang="en-US" sz="1400" dirty="0">
                        <a:solidFill>
                          <a:srgbClr val="D904DE"/>
                        </a:solidFill>
                      </a:endParaRPr>
                    </a:p>
                  </a:txBody>
                  <a:tcPr marL="45720" marR="45720"/>
                </a:tc>
              </a:tr>
              <a:tr h="3092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500/50</a:t>
                      </a:r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WWLLN</a:t>
                      </a:r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D904DE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rgbClr val="D904DE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10.4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2.0/0.0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D904DE"/>
                          </a:solidFill>
                        </a:rPr>
                        <a:t>&gt;big</a:t>
                      </a:r>
                      <a:endParaRPr lang="en-US" sz="1400" dirty="0">
                        <a:solidFill>
                          <a:srgbClr val="D904DE"/>
                        </a:solidFill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65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from data contributors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1524000"/>
            <a:ext cx="73152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WWLLN</a:t>
            </a:r>
          </a:p>
          <a:p>
            <a:pPr lvl="1"/>
            <a:r>
              <a:rPr lang="en-US" dirty="0" smtClean="0"/>
              <a:t>The small domain and small number of flashes result in uncertainty in the WWLLN findings. Analysis over a larger domain should be done</a:t>
            </a:r>
          </a:p>
          <a:p>
            <a:pPr lvl="1"/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LINET</a:t>
            </a:r>
          </a:p>
          <a:p>
            <a:pPr lvl="1"/>
            <a:r>
              <a:rPr lang="en-US" dirty="0" smtClean="0"/>
              <a:t>During much of this time, only 5 of the 7 sensors were operational.</a:t>
            </a:r>
          </a:p>
          <a:p>
            <a:pPr lvl="1"/>
            <a:r>
              <a:rPr lang="en-US" dirty="0" smtClean="0"/>
              <a:t>Leap-second </a:t>
            </a:r>
            <a:r>
              <a:rPr lang="en-US" smtClean="0"/>
              <a:t>issue with LIS data?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BrasilDat</a:t>
            </a:r>
            <a:endParaRPr lang="en-US" dirty="0" smtClean="0"/>
          </a:p>
          <a:p>
            <a:pPr lvl="1"/>
            <a:r>
              <a:rPr lang="en-US" dirty="0" smtClean="0"/>
              <a:t>Typically, only 1-2 of the 7 “special” sites were operational, and the network was just being calibrated. The network is now working much better than it was during the CHUVA campaign. ( the ~100 km baseline in the previous slide reflected the “functional” baseline during this study)</a:t>
            </a:r>
          </a:p>
        </p:txBody>
      </p:sp>
    </p:spTree>
    <p:extLst>
      <p:ext uri="{BB962C8B-B14F-4D97-AF65-F5344CB8AC3E}">
        <p14:creationId xmlns:p14="http://schemas.microsoft.com/office/powerpoint/2010/main" val="294545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8" y="228600"/>
            <a:ext cx="8805862" cy="1066800"/>
          </a:xfrm>
        </p:spPr>
        <p:txBody>
          <a:bodyPr/>
          <a:lstStyle/>
          <a:p>
            <a:pPr algn="l"/>
            <a:r>
              <a:rPr lang="en-US" dirty="0"/>
              <a:t> </a:t>
            </a:r>
            <a:r>
              <a:rPr lang="en-US" dirty="0" smtClean="0"/>
              <a:t>Summary / Comments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7861300" cy="5029200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 LLS Relative Performance vs. LIS Total Lightning</a:t>
            </a:r>
          </a:p>
          <a:p>
            <a:pPr lvl="1"/>
            <a:r>
              <a:rPr lang="en-US" dirty="0" smtClean="0"/>
              <a:t> Wide variation in TL flash DE (few percent =&gt; ~70%)</a:t>
            </a:r>
          </a:p>
          <a:p>
            <a:pPr lvl="1"/>
            <a:endParaRPr lang="en-US" sz="1800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Short-baseline VLF/LF networks CAN detect a majority of TL flashes</a:t>
            </a:r>
            <a:r>
              <a:rPr lang="en-US" dirty="0"/>
              <a:t> </a:t>
            </a:r>
            <a:r>
              <a:rPr lang="en-US" dirty="0" smtClean="0"/>
              <a:t>(but do not represent the spatial extent of big flashes)</a:t>
            </a:r>
          </a:p>
          <a:p>
            <a:pPr lvl="2"/>
            <a:r>
              <a:rPr lang="en-US" dirty="0" smtClean="0"/>
              <a:t>Note: </a:t>
            </a:r>
            <a:r>
              <a:rPr lang="en-US" dirty="0" err="1" smtClean="0"/>
              <a:t>Hartmut</a:t>
            </a:r>
            <a:r>
              <a:rPr lang="en-US" dirty="0" smtClean="0"/>
              <a:t> indicates that for days with all LINET sensors working, they would detect almost all LIS flashes that were within the network, as well as some flashes not reported by LIS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Some long-range LF networks MIGHT be sufficiently good to allow statistical up-scaling of the data for mid-oceanic LIS proxy and validation activities</a:t>
            </a:r>
          </a:p>
        </p:txBody>
      </p:sp>
    </p:spTree>
    <p:extLst>
      <p:ext uri="{BB962C8B-B14F-4D97-AF65-F5344CB8AC3E}">
        <p14:creationId xmlns:p14="http://schemas.microsoft.com/office/powerpoint/2010/main" val="198193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End of talk…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7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96200" cy="873125"/>
          </a:xfrm>
        </p:spPr>
        <p:txBody>
          <a:bodyPr/>
          <a:lstStyle/>
          <a:p>
            <a:r>
              <a:rPr lang="en-US" dirty="0" smtClean="0"/>
              <a:t> Sheet 1 </a:t>
            </a:r>
            <a:r>
              <a:rPr lang="en-US" sz="2800" dirty="0" smtClean="0"/>
              <a:t>– two networks in Japan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305800" y="6400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Next</a:t>
            </a:r>
            <a:endParaRPr lang="en-US" dirty="0"/>
          </a:p>
        </p:txBody>
      </p:sp>
      <p:pic>
        <p:nvPicPr>
          <p:cNvPr id="5" name="Picture 4" descr="\\INTELMULTI-KEN\Users\Kens_shared\Shared MATLAB\NASA_comp\SampleSpec.cfg_01.tif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70713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664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96200" cy="873125"/>
          </a:xfrm>
        </p:spPr>
        <p:txBody>
          <a:bodyPr/>
          <a:lstStyle/>
          <a:p>
            <a:r>
              <a:rPr lang="en-US" dirty="0" smtClean="0"/>
              <a:t> Sheet 1 </a:t>
            </a:r>
            <a:r>
              <a:rPr lang="en-US" sz="2800" dirty="0" smtClean="0"/>
              <a:t>– GLD360 vs. NALDN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305800" y="6400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</a:t>
            </a:r>
            <a:endParaRPr lang="en-US" dirty="0"/>
          </a:p>
        </p:txBody>
      </p:sp>
      <p:pic>
        <p:nvPicPr>
          <p:cNvPr id="6" name="Picture 5" descr="\\INTELMULTI-KEN\Users\Kens_shared\Shared MATLAB\NASA_comp\NLDN_GLDrepNew.cfg_01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0261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522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Context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33400" y="1600200"/>
            <a:ext cx="3880104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 Requirement</a:t>
            </a:r>
          </a:p>
          <a:p>
            <a:pPr marL="365760" lvl="1" indent="0">
              <a:buNone/>
            </a:pPr>
            <a:r>
              <a:rPr lang="en-US" dirty="0" smtClean="0"/>
              <a:t>Ground-base lightning observations are needed to help </a:t>
            </a:r>
            <a:r>
              <a:rPr lang="en-US" u="sng" dirty="0" smtClean="0"/>
              <a:t>create GLM proxy and ground-validation datasets </a:t>
            </a:r>
            <a:r>
              <a:rPr lang="en-US" dirty="0" smtClean="0"/>
              <a:t>over large continental and oceanic regions</a:t>
            </a:r>
          </a:p>
          <a:p>
            <a:pPr lvl="1"/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Some </a:t>
            </a:r>
            <a:r>
              <a:rPr lang="en-US" sz="2300" dirty="0" smtClean="0"/>
              <a:t>Approaches</a:t>
            </a:r>
          </a:p>
          <a:p>
            <a:pPr lvl="1"/>
            <a:r>
              <a:rPr lang="en-US" dirty="0" smtClean="0"/>
              <a:t>“bulk statistical analysis of datasets at the </a:t>
            </a:r>
            <a:r>
              <a:rPr lang="en-US" u="sng" dirty="0" smtClean="0"/>
              <a:t>cell</a:t>
            </a:r>
            <a:r>
              <a:rPr lang="en-US" dirty="0" smtClean="0"/>
              <a:t> flash-rate level</a:t>
            </a:r>
          </a:p>
          <a:p>
            <a:pPr lvl="1"/>
            <a:r>
              <a:rPr lang="en-US" dirty="0" smtClean="0"/>
              <a:t>Detailed </a:t>
            </a:r>
            <a:r>
              <a:rPr lang="en-US" u="sng" dirty="0" smtClean="0"/>
              <a:t>stroke/pulse inter-comparisons </a:t>
            </a:r>
            <a:r>
              <a:rPr lang="en-US" dirty="0" smtClean="0"/>
              <a:t>to understand what is seen uniquely and in-common by various data sources (</a:t>
            </a:r>
            <a:r>
              <a:rPr lang="en-US" b="1" i="1" dirty="0" smtClean="0"/>
              <a:t>this work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4724400" y="1524000"/>
            <a:ext cx="3962400" cy="4800600"/>
          </a:xfrm>
        </p:spPr>
        <p:txBody>
          <a:bodyPr>
            <a:normAutofit/>
          </a:bodyPr>
          <a:lstStyle/>
          <a:p>
            <a:r>
              <a:rPr lang="en-US" sz="1900" dirty="0" smtClean="0"/>
              <a:t> </a:t>
            </a:r>
            <a:r>
              <a:rPr lang="en-US" dirty="0" smtClean="0"/>
              <a:t>Issue</a:t>
            </a:r>
          </a:p>
          <a:p>
            <a:pPr lvl="1"/>
            <a:r>
              <a:rPr lang="en-US" dirty="0"/>
              <a:t> </a:t>
            </a:r>
            <a:r>
              <a:rPr lang="en-US" sz="1900" dirty="0" smtClean="0"/>
              <a:t>LLS performance for CG strokes and cloud pulses must be characterized before it can be intelligently applied</a:t>
            </a:r>
          </a:p>
          <a:p>
            <a:pPr lvl="2"/>
            <a:r>
              <a:rPr lang="en-US" sz="1900" dirty="0" smtClean="0"/>
              <a:t>Location accuracy</a:t>
            </a:r>
          </a:p>
          <a:p>
            <a:pPr lvl="2"/>
            <a:r>
              <a:rPr lang="en-US" sz="1900" dirty="0" smtClean="0"/>
              <a:t>Detection efficiency</a:t>
            </a:r>
          </a:p>
          <a:p>
            <a:pPr lvl="2"/>
            <a:r>
              <a:rPr lang="en-US" sz="1900" dirty="0" smtClean="0"/>
              <a:t>Type classification (CLD/CG)</a:t>
            </a:r>
          </a:p>
          <a:p>
            <a:pPr marL="640080" lvl="2" indent="0">
              <a:buNone/>
            </a:pPr>
            <a:endParaRPr lang="en-US" sz="1900" dirty="0" smtClean="0"/>
          </a:p>
          <a:p>
            <a:pPr lvl="1"/>
            <a:r>
              <a:rPr lang="en-US" sz="1900" dirty="0" smtClean="0"/>
              <a:t>Sub-context: CHUVA LLS inter-comparisons</a:t>
            </a:r>
          </a:p>
          <a:p>
            <a:pPr marL="640080" lvl="2" indent="0">
              <a:buNone/>
            </a:pPr>
            <a:endParaRPr lang="en-US" sz="1900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913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Sheet 2 </a:t>
            </a:r>
            <a:r>
              <a:rPr lang="en-US" sz="2800" dirty="0" smtClean="0"/>
              <a:t>– two networks in Japan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305800" y="6400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Next</a:t>
            </a:r>
            <a:endParaRPr lang="en-US" dirty="0"/>
          </a:p>
        </p:txBody>
      </p:sp>
      <p:pic>
        <p:nvPicPr>
          <p:cNvPr id="5" name="Picture 4" descr="\\INTELMULTI-KEN\Users\Kens_shared\Shared MATLAB\NASA_comp\SampleSpec.cfg_01_Stats.mat_Ip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99066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9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Sheet 2 </a:t>
            </a:r>
            <a:r>
              <a:rPr lang="en-US" sz="2800" dirty="0" smtClean="0"/>
              <a:t>– GLD360 vs. NALDN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305800" y="6400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</a:t>
            </a:r>
            <a:endParaRPr lang="en-US" dirty="0"/>
          </a:p>
        </p:txBody>
      </p:sp>
      <p:pic>
        <p:nvPicPr>
          <p:cNvPr id="6" name="Picture 5" descr="\\INTELMULTI-KEN\Users\Kens_shared\Shared MATLAB\NASA_comp\NLDN_GLDrepNew.cfg_01_Stats.mat_Ip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99066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861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Sheet 3 </a:t>
            </a:r>
            <a:r>
              <a:rPr lang="en-US" sz="2800" dirty="0" smtClean="0"/>
              <a:t>– two networks in Japan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305800" y="6400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Next</a:t>
            </a:r>
            <a:endParaRPr lang="en-US" dirty="0"/>
          </a:p>
        </p:txBody>
      </p:sp>
      <p:pic>
        <p:nvPicPr>
          <p:cNvPr id="5" name="Picture 4" descr="\\INTELMULTI-KEN\Users\Kens_shared\Shared MATLAB\NASA_comp\SampleSpec.cfg_01_Stats.mat_LE_NS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99066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9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Sheet 3 </a:t>
            </a:r>
            <a:r>
              <a:rPr lang="en-US" sz="2800" dirty="0" smtClean="0"/>
              <a:t>– GLD360 vs. NALDN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305800" y="6400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</a:t>
            </a:r>
            <a:endParaRPr lang="en-US" dirty="0"/>
          </a:p>
        </p:txBody>
      </p:sp>
      <p:pic>
        <p:nvPicPr>
          <p:cNvPr id="6" name="Picture 5" descr="\\INTELMULTI-KEN\Users\Kens_shared\Shared MATLAB\NASA_comp\NLDN_GLDrepNew.cfg_01_Stats.mat_LE_NS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99066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992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Flash Analysis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1295400"/>
            <a:ext cx="69342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Flash Grouping </a:t>
            </a:r>
            <a:r>
              <a:rPr lang="en-US" sz="1800" dirty="0" smtClean="0"/>
              <a:t>(within an individual LLS dataset)</a:t>
            </a:r>
          </a:p>
          <a:p>
            <a:pPr lvl="1"/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New flash </a:t>
            </a:r>
            <a:r>
              <a:rPr lang="en-US" dirty="0" smtClean="0"/>
              <a:t>is initiated if there are no </a:t>
            </a:r>
            <a:r>
              <a:rPr lang="en-US" dirty="0" smtClean="0">
                <a:solidFill>
                  <a:srgbClr val="FF0000"/>
                </a:solidFill>
              </a:rPr>
              <a:t>“active” flashes </a:t>
            </a:r>
            <a:r>
              <a:rPr lang="en-US" dirty="0" smtClean="0"/>
              <a:t>within the max inter-pulse interval (IPI) and within the max separation distance </a:t>
            </a:r>
            <a:r>
              <a:rPr lang="en-US" sz="1600" i="1" dirty="0" smtClean="0"/>
              <a:t>(typically 200 </a:t>
            </a:r>
            <a:r>
              <a:rPr lang="en-US" sz="1600" i="1" dirty="0" err="1" smtClean="0"/>
              <a:t>mS</a:t>
            </a:r>
            <a:r>
              <a:rPr lang="en-US" sz="1600" i="1" dirty="0" smtClean="0"/>
              <a:t> and10 km for “accurate” LLS’s)</a:t>
            </a:r>
          </a:p>
          <a:p>
            <a:pPr lvl="1"/>
            <a:endParaRPr lang="en-US" sz="1600" i="1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If there is a match with more than one active flash, then the new pulse is added to the flash with the spatially-closest pulse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flash is “closed” if the time between the most-recent pulse and the first pulse in the flash is greater then the max flash duration </a:t>
            </a:r>
            <a:r>
              <a:rPr lang="en-US" sz="1600" i="1" dirty="0" smtClean="0"/>
              <a:t>(typically 1 second)</a:t>
            </a:r>
            <a:endParaRPr lang="en-US" sz="1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620446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39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96200" cy="914400"/>
          </a:xfrm>
        </p:spPr>
        <p:txBody>
          <a:bodyPr/>
          <a:lstStyle/>
          <a:p>
            <a:r>
              <a:rPr lang="en-US" dirty="0" smtClean="0"/>
              <a:t> Flash Analysis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295400"/>
            <a:ext cx="72390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Flash / Pulse “Typing”</a:t>
            </a:r>
            <a:endParaRPr lang="en-US" sz="1600" i="1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Pulses within a CG flash are categorized as one of three types:</a:t>
            </a:r>
          </a:p>
          <a:p>
            <a:pPr lvl="2"/>
            <a:r>
              <a:rPr lang="en-US" dirty="0" smtClean="0"/>
              <a:t>“pre” cloud: likely preliminary breakdown or leader pulse</a:t>
            </a:r>
          </a:p>
          <a:p>
            <a:pPr lvl="2"/>
            <a:r>
              <a:rPr lang="en-US" dirty="0" smtClean="0"/>
              <a:t>“during” cloud: k-changes etc.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“CG” stroke: we think we knew what this is…</a:t>
            </a:r>
          </a:p>
          <a:p>
            <a:pPr lvl="1"/>
            <a:r>
              <a:rPr lang="en-US" dirty="0"/>
              <a:t>Any flash containing a CG stroke is a CG </a:t>
            </a:r>
            <a:r>
              <a:rPr lang="en-US" dirty="0" smtClean="0"/>
              <a:t>flash</a:t>
            </a:r>
          </a:p>
          <a:p>
            <a:pPr lvl="1"/>
            <a:endParaRPr lang="en-US" sz="1600" i="1" dirty="0"/>
          </a:p>
          <a:p>
            <a:r>
              <a:rPr lang="en-US" dirty="0" smtClean="0"/>
              <a:t>A flash is detected in-common by two LLS’s if:</a:t>
            </a:r>
          </a:p>
          <a:p>
            <a:pPr lvl="1"/>
            <a:r>
              <a:rPr lang="en-US" dirty="0" smtClean="0"/>
              <a:t>Any pulse in the flash is matched using the tight requirements employed by the Inter-comparison Tool</a:t>
            </a:r>
          </a:p>
          <a:p>
            <a:pPr lvl="1"/>
            <a:r>
              <a:rPr lang="en-US" dirty="0" smtClean="0"/>
              <a:t>Any “unmatched” pulses in the flash meet the max IPI/Distance requirements when compared to any pulse from the other 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4800" y="620446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924800" cy="1143000"/>
          </a:xfrm>
        </p:spPr>
        <p:txBody>
          <a:bodyPr/>
          <a:lstStyle/>
          <a:p>
            <a:r>
              <a:rPr lang="en-US" sz="2800" dirty="0" smtClean="0"/>
              <a:t>Time-height Analysis of LIS, LMA, and LINET</a:t>
            </a:r>
            <a:endParaRPr lang="en-US" sz="2800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86106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05800" y="6400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Back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238539" y="3657600"/>
            <a:ext cx="8600661" cy="271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2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What sorts of tools?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53000" y="1524000"/>
            <a:ext cx="3346704" cy="347472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2400" dirty="0" smtClean="0"/>
              <a:t>Statistical LLS Inter-comparison Tools</a:t>
            </a:r>
          </a:p>
          <a:p>
            <a:pPr lvl="1"/>
            <a:r>
              <a:rPr lang="en-US" dirty="0" smtClean="0"/>
              <a:t>Stroke/pulse level</a:t>
            </a:r>
          </a:p>
          <a:p>
            <a:pPr lvl="1"/>
            <a:r>
              <a:rPr lang="en-US" dirty="0" smtClean="0"/>
              <a:t>Flash level</a:t>
            </a:r>
          </a:p>
          <a:p>
            <a:pPr lvl="1"/>
            <a:r>
              <a:rPr lang="en-US" dirty="0" smtClean="0"/>
              <a:t>Available for community use (supported by NASA)</a:t>
            </a:r>
          </a:p>
          <a:p>
            <a:pPr lvl="2"/>
            <a:r>
              <a:rPr lang="en-US" dirty="0" smtClean="0"/>
              <a:t>Fully documented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09600" y="1524000"/>
            <a:ext cx="3733800" cy="464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Exploration Tools</a:t>
            </a:r>
          </a:p>
          <a:p>
            <a:pPr lvl="1"/>
            <a:r>
              <a:rPr lang="en-US" dirty="0" smtClean="0"/>
              <a:t>Described in CHUVA Workshop abstract (</a:t>
            </a:r>
            <a:r>
              <a:rPr lang="en-US" sz="1600" i="1" dirty="0" smtClean="0">
                <a:hlinkClick r:id="rId2" action="ppaction://hlinksldjump"/>
              </a:rPr>
              <a:t>Cummins et al.)</a:t>
            </a:r>
            <a:endParaRPr lang="en-US" sz="1600" i="1" dirty="0" smtClean="0"/>
          </a:p>
          <a:p>
            <a:pPr lvl="1"/>
            <a:r>
              <a:rPr lang="en-US" dirty="0" smtClean="0"/>
              <a:t>Similar to DLR tools</a:t>
            </a:r>
          </a:p>
          <a:p>
            <a:pPr lvl="1"/>
            <a:r>
              <a:rPr lang="en-US" dirty="0" smtClean="0"/>
              <a:t>Detailed flash-level visual exploration</a:t>
            </a:r>
          </a:p>
          <a:p>
            <a:pPr lvl="2"/>
            <a:r>
              <a:rPr lang="en-US" dirty="0" smtClean="0"/>
              <a:t>LIS groups</a:t>
            </a:r>
          </a:p>
          <a:p>
            <a:pPr lvl="2"/>
            <a:r>
              <a:rPr lang="en-US" dirty="0" smtClean="0"/>
              <a:t>LMA sources</a:t>
            </a:r>
          </a:p>
          <a:p>
            <a:pPr lvl="2"/>
            <a:r>
              <a:rPr lang="en-US" dirty="0" smtClean="0"/>
              <a:t>VLF/LF strokes and cloud pulses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1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LLS Inter-</a:t>
            </a:r>
            <a:br>
              <a:rPr lang="en-US" dirty="0" smtClean="0"/>
            </a:br>
            <a:r>
              <a:rPr lang="en-US" dirty="0" smtClean="0"/>
              <a:t>comparison</a:t>
            </a:r>
            <a:br>
              <a:rPr lang="en-US" dirty="0" smtClean="0"/>
            </a:br>
            <a:r>
              <a:rPr lang="en-US" dirty="0" smtClean="0"/>
              <a:t>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2773680"/>
            <a:ext cx="3422904" cy="3474720"/>
          </a:xfrm>
        </p:spPr>
        <p:txBody>
          <a:bodyPr>
            <a:normAutofit/>
          </a:bodyPr>
          <a:lstStyle/>
          <a:p>
            <a:r>
              <a:rPr lang="en-US" dirty="0" smtClean="0"/>
              <a:t> Coded in </a:t>
            </a:r>
            <a:r>
              <a:rPr lang="en-US" dirty="0" err="1" smtClean="0"/>
              <a:t>Matlab</a:t>
            </a:r>
            <a:endParaRPr lang="en-US" dirty="0" smtClean="0"/>
          </a:p>
          <a:p>
            <a:r>
              <a:rPr lang="en-US" dirty="0" smtClean="0"/>
              <a:t> Stand-alone executables can run on Unix, Linux, and Windows</a:t>
            </a:r>
          </a:p>
          <a:p>
            <a:r>
              <a:rPr lang="en-US" dirty="0" smtClean="0"/>
              <a:t> Can specify datasets and related parameters in a  “</a:t>
            </a:r>
            <a:r>
              <a:rPr lang="en-US" dirty="0" err="1" smtClean="0"/>
              <a:t>cfg</a:t>
            </a:r>
            <a:r>
              <a:rPr lang="en-US" dirty="0" smtClean="0"/>
              <a:t>” file using a text editor…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347177"/>
              </p:ext>
            </p:extLst>
          </p:nvPr>
        </p:nvGraphicFramePr>
        <p:xfrm>
          <a:off x="3733800" y="152400"/>
          <a:ext cx="5143500" cy="698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7" name="Document" r:id="rId5" imgW="4198132" imgH="5570538" progId="Word.Document.12">
                  <p:embed/>
                </p:oleObj>
              </mc:Choice>
              <mc:Fallback>
                <p:oleObj name="Document" r:id="rId5" imgW="4198132" imgH="55705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33800" y="152400"/>
                        <a:ext cx="5143500" cy="698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72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Tool “Outputs”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5400" y="1066800"/>
            <a:ext cx="6019800" cy="5410200"/>
          </a:xfrm>
        </p:spPr>
        <p:txBody>
          <a:bodyPr>
            <a:normAutofit/>
          </a:bodyPr>
          <a:lstStyle/>
          <a:p>
            <a:r>
              <a:rPr lang="en-US" u="sng" dirty="0" smtClean="0"/>
              <a:t>Analysis “Sheets”</a:t>
            </a:r>
          </a:p>
          <a:p>
            <a:pPr lvl="1"/>
            <a:r>
              <a:rPr lang="en-US" dirty="0"/>
              <a:t> </a:t>
            </a:r>
            <a:r>
              <a:rPr lang="en-US" dirty="0" smtClean="0">
                <a:hlinkClick r:id="rId2" action="ppaction://hlinksldjump"/>
              </a:rPr>
              <a:t>Sheet 1:</a:t>
            </a:r>
            <a:endParaRPr lang="en-US" dirty="0" smtClean="0"/>
          </a:p>
          <a:p>
            <a:pPr lvl="2"/>
            <a:r>
              <a:rPr lang="en-US" dirty="0" smtClean="0"/>
              <a:t>Requires date, time, </a:t>
            </a:r>
            <a:r>
              <a:rPr lang="en-US" dirty="0" err="1" smtClean="0"/>
              <a:t>lat</a:t>
            </a:r>
            <a:r>
              <a:rPr lang="en-US" dirty="0" smtClean="0"/>
              <a:t>, </a:t>
            </a:r>
            <a:r>
              <a:rPr lang="en-US" dirty="0" err="1" smtClean="0"/>
              <a:t>lon</a:t>
            </a:r>
            <a:r>
              <a:rPr lang="en-US" dirty="0" smtClean="0"/>
              <a:t>, and (optionally) type (CG/CLD pulse)</a:t>
            </a:r>
          </a:p>
          <a:p>
            <a:pPr lvl="1"/>
            <a:r>
              <a:rPr lang="en-US" dirty="0"/>
              <a:t> </a:t>
            </a:r>
            <a:r>
              <a:rPr lang="en-US" dirty="0" smtClean="0">
                <a:hlinkClick r:id="rId3" action="ppaction://hlinksldjump"/>
              </a:rPr>
              <a:t>Sheet 2:</a:t>
            </a:r>
            <a:endParaRPr lang="en-US" dirty="0" smtClean="0"/>
          </a:p>
          <a:p>
            <a:pPr lvl="2"/>
            <a:r>
              <a:rPr lang="en-US" dirty="0" smtClean="0"/>
              <a:t>Requires peak current estimates</a:t>
            </a:r>
          </a:p>
          <a:p>
            <a:pPr lvl="1"/>
            <a:r>
              <a:rPr lang="en-US" dirty="0"/>
              <a:t> </a:t>
            </a:r>
            <a:r>
              <a:rPr lang="en-US" dirty="0" smtClean="0">
                <a:hlinkClick r:id="rId4" action="ppaction://hlinksldjump"/>
              </a:rPr>
              <a:t>Sheet 3:</a:t>
            </a:r>
            <a:endParaRPr lang="en-US" dirty="0" smtClean="0"/>
          </a:p>
          <a:p>
            <a:pPr lvl="2"/>
            <a:r>
              <a:rPr lang="en-US" dirty="0" smtClean="0"/>
              <a:t>Requires quality-related parameters</a:t>
            </a:r>
          </a:p>
          <a:p>
            <a:pPr lvl="3"/>
            <a:r>
              <a:rPr lang="en-US" dirty="0"/>
              <a:t> </a:t>
            </a:r>
            <a:r>
              <a:rPr lang="en-US" dirty="0" smtClean="0"/>
              <a:t>location error estimate</a:t>
            </a:r>
          </a:p>
          <a:p>
            <a:pPr lvl="3"/>
            <a:r>
              <a:rPr lang="en-US" dirty="0"/>
              <a:t> </a:t>
            </a:r>
            <a:r>
              <a:rPr lang="en-US" dirty="0" smtClean="0"/>
              <a:t># sensors reporting the stroke/pulse</a:t>
            </a:r>
          </a:p>
          <a:p>
            <a:pPr lvl="3"/>
            <a:endParaRPr lang="en-US" sz="800" dirty="0" smtClean="0"/>
          </a:p>
          <a:p>
            <a:r>
              <a:rPr lang="en-US" dirty="0" smtClean="0"/>
              <a:t>Spatial Detection Efficiency</a:t>
            </a:r>
          </a:p>
          <a:p>
            <a:endParaRPr lang="en-US" sz="800" dirty="0" smtClean="0"/>
          </a:p>
          <a:p>
            <a:r>
              <a:rPr lang="en-US" dirty="0" smtClean="0"/>
              <a:t>Flash Analysis</a:t>
            </a:r>
          </a:p>
        </p:txBody>
      </p:sp>
    </p:spTree>
    <p:extLst>
      <p:ext uri="{BB962C8B-B14F-4D97-AF65-F5344CB8AC3E}">
        <p14:creationId xmlns:p14="http://schemas.microsoft.com/office/powerpoint/2010/main" val="300811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Detection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143000"/>
            <a:ext cx="7315200" cy="213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Observe spatial variation in DE</a:t>
            </a:r>
          </a:p>
          <a:p>
            <a:pPr lvl="1"/>
            <a:r>
              <a:rPr lang="en-US" dirty="0" smtClean="0"/>
              <a:t>Combined for cloud pulses and CG strokes</a:t>
            </a:r>
          </a:p>
          <a:p>
            <a:r>
              <a:rPr lang="en-US" dirty="0" smtClean="0"/>
              <a:t> Helpful for selecting LLS comparison regions</a:t>
            </a:r>
          </a:p>
          <a:p>
            <a:r>
              <a:rPr lang="en-US" dirty="0" smtClean="0"/>
              <a:t> Automatic global country/coastline</a:t>
            </a:r>
          </a:p>
          <a:p>
            <a:r>
              <a:rPr lang="en-US" dirty="0" smtClean="0"/>
              <a:t> Example: CHUVA TLS200cg (ref)  and GLD360 (test)</a:t>
            </a:r>
            <a:endParaRPr lang="en-US" dirty="0"/>
          </a:p>
        </p:txBody>
      </p:sp>
      <p:pic>
        <p:nvPicPr>
          <p:cNvPr id="5" name="Picture 4" descr="\\INTELMULTI-KEN\Users\Kens_shared\Shared MATLAB\NASA_comp\GLD_TLS-LFcg.cfg_AccumStats.mat_Accum_DEmap.t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r="6613"/>
          <a:stretch/>
        </p:blipFill>
        <p:spPr bwMode="auto">
          <a:xfrm>
            <a:off x="914400" y="3429000"/>
            <a:ext cx="7315200" cy="30495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79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96200" cy="914400"/>
          </a:xfrm>
        </p:spPr>
        <p:txBody>
          <a:bodyPr/>
          <a:lstStyle/>
          <a:p>
            <a:r>
              <a:rPr lang="en-US" dirty="0" smtClean="0"/>
              <a:t> Flash Analysis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86446" y="1066800"/>
            <a:ext cx="7239000" cy="1371600"/>
          </a:xfrm>
        </p:spPr>
        <p:txBody>
          <a:bodyPr>
            <a:normAutofit/>
          </a:bodyPr>
          <a:lstStyle/>
          <a:p>
            <a:pPr marL="228600" lvl="1"/>
            <a:r>
              <a:rPr lang="en-US" dirty="0" smtClean="0"/>
              <a:t>Defini</a:t>
            </a:r>
            <a:r>
              <a:rPr lang="en-US" dirty="0"/>
              <a:t>tion of flash </a:t>
            </a:r>
            <a:r>
              <a:rPr lang="en-US" dirty="0" smtClean="0"/>
              <a:t>DE</a:t>
            </a:r>
          </a:p>
          <a:p>
            <a:pPr lvl="1"/>
            <a:r>
              <a:rPr lang="en-US" dirty="0" smtClean="0"/>
              <a:t>This is complicated by the fact that LLS’s frequently disagree  about the discharge type (cloud vs. CG)</a:t>
            </a:r>
            <a:endParaRPr lang="en-US" sz="1400" i="1" dirty="0" smtClean="0"/>
          </a:p>
        </p:txBody>
      </p:sp>
      <p:grpSp>
        <p:nvGrpSpPr>
          <p:cNvPr id="36" name="Group 35"/>
          <p:cNvGrpSpPr/>
          <p:nvPr/>
        </p:nvGrpSpPr>
        <p:grpSpPr>
          <a:xfrm>
            <a:off x="1292119" y="2515238"/>
            <a:ext cx="6373492" cy="2437762"/>
            <a:chOff x="0" y="0"/>
            <a:chExt cx="6374012" cy="2438016"/>
          </a:xfrm>
        </p:grpSpPr>
        <p:cxnSp>
          <p:nvCxnSpPr>
            <p:cNvPr id="37" name="Straight Connector 36"/>
            <p:cNvCxnSpPr/>
            <p:nvPr/>
          </p:nvCxnSpPr>
          <p:spPr>
            <a:xfrm flipV="1">
              <a:off x="4132053" y="405441"/>
              <a:ext cx="624840" cy="296545"/>
            </a:xfrm>
            <a:prstGeom prst="line">
              <a:avLst/>
            </a:prstGeom>
            <a:ln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1828800" y="155275"/>
              <a:ext cx="848995" cy="448945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oval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>
            <a:xfrm flipH="1">
              <a:off x="1449237" y="1147313"/>
              <a:ext cx="68199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oval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>
            <a:xfrm>
              <a:off x="3674853" y="1466490"/>
              <a:ext cx="94107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oval"/>
            </a:ln>
            <a:effectLst/>
          </p:spPr>
        </p:cxnSp>
        <p:grpSp>
          <p:nvGrpSpPr>
            <p:cNvPr id="41" name="Group 40"/>
            <p:cNvGrpSpPr/>
            <p:nvPr/>
          </p:nvGrpSpPr>
          <p:grpSpPr>
            <a:xfrm>
              <a:off x="0" y="0"/>
              <a:ext cx="6374012" cy="2438016"/>
              <a:chOff x="0" y="0"/>
              <a:chExt cx="6374012" cy="2438016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1828800" y="448573"/>
                <a:ext cx="1290955" cy="120269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286664" y="414068"/>
                <a:ext cx="1290955" cy="120269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 rot="1337477">
                <a:off x="1561381" y="1181819"/>
                <a:ext cx="3096895" cy="115443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 rot="892248">
                <a:off x="2208362" y="43132"/>
                <a:ext cx="2334553" cy="889000"/>
              </a:xfrm>
              <a:prstGeom prst="ellipse">
                <a:avLst/>
              </a:pr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ysDot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6" name="Text Box 2"/>
              <p:cNvSpPr txBox="1">
                <a:spLocks noChangeArrowheads="1"/>
              </p:cNvSpPr>
              <p:nvPr/>
            </p:nvSpPr>
            <p:spPr bwMode="auto">
              <a:xfrm>
                <a:off x="3899139" y="1061049"/>
                <a:ext cx="701675" cy="264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Calibri"/>
                    <a:cs typeface="Times New Roman"/>
                  </a:rPr>
                  <a:t>Test</a:t>
                </a:r>
                <a:r>
                  <a:rPr lang="en-US" sz="1100" baseline="-25000">
                    <a:effectLst/>
                    <a:latin typeface="Calibri"/>
                    <a:ea typeface="Calibri"/>
                    <a:cs typeface="Times New Roman"/>
                  </a:rPr>
                  <a:t>CLD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7" name="Text Box 2"/>
              <p:cNvSpPr txBox="1">
                <a:spLocks noChangeArrowheads="1"/>
              </p:cNvSpPr>
              <p:nvPr/>
            </p:nvSpPr>
            <p:spPr bwMode="auto">
              <a:xfrm>
                <a:off x="1923690" y="646981"/>
                <a:ext cx="1018540" cy="264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Calibri"/>
                    <a:cs typeface="Times New Roman"/>
                  </a:rPr>
                  <a:t>Test</a:t>
                </a:r>
                <a:r>
                  <a:rPr lang="en-US" sz="1100" baseline="-25000">
                    <a:effectLst/>
                    <a:latin typeface="Calibri"/>
                    <a:ea typeface="Calibri"/>
                    <a:cs typeface="Times New Roman"/>
                  </a:rPr>
                  <a:t>CG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8" name="Text Box 2"/>
              <p:cNvSpPr txBox="1">
                <a:spLocks noChangeArrowheads="1"/>
              </p:cNvSpPr>
              <p:nvPr/>
            </p:nvSpPr>
            <p:spPr bwMode="auto">
              <a:xfrm>
                <a:off x="2518913" y="17253"/>
                <a:ext cx="1138555" cy="264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 err="1">
                    <a:effectLst/>
                    <a:latin typeface="Calibri"/>
                    <a:ea typeface="Calibri"/>
                    <a:cs typeface="Times New Roman"/>
                  </a:rPr>
                  <a:t>Reference</a:t>
                </a:r>
                <a:r>
                  <a:rPr lang="en-US" sz="1100" baseline="-25000" dirty="0" err="1">
                    <a:effectLst/>
                    <a:latin typeface="Calibri"/>
                    <a:ea typeface="Calibri"/>
                    <a:cs typeface="Times New Roman"/>
                  </a:rPr>
                  <a:t>CLD</a:t>
                </a:r>
                <a:r>
                  <a:rPr lang="en-US" sz="1100" dirty="0">
                    <a:effectLst/>
                    <a:latin typeface="Calibri"/>
                    <a:ea typeface="Calibri"/>
                    <a:cs typeface="Times New Roman"/>
                  </a:rPr>
                  <a:t> </a:t>
                </a:r>
              </a:p>
            </p:txBody>
          </p:sp>
          <p:sp>
            <p:nvSpPr>
              <p:cNvPr id="49" name="Text Box 2"/>
              <p:cNvSpPr txBox="1">
                <a:spLocks noChangeArrowheads="1"/>
              </p:cNvSpPr>
              <p:nvPr/>
            </p:nvSpPr>
            <p:spPr bwMode="auto">
              <a:xfrm>
                <a:off x="3407434" y="2173856"/>
                <a:ext cx="1018540" cy="264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Calibri"/>
                    <a:cs typeface="Times New Roman"/>
                  </a:rPr>
                  <a:t>Reference</a:t>
                </a:r>
                <a:r>
                  <a:rPr lang="en-US" sz="1100" baseline="-25000">
                    <a:effectLst/>
                    <a:latin typeface="Calibri"/>
                    <a:ea typeface="Calibri"/>
                    <a:cs typeface="Times New Roman"/>
                  </a:rPr>
                  <a:t>CG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0" name="Text Box 2"/>
              <p:cNvSpPr txBox="1">
                <a:spLocks noChangeArrowheads="1"/>
              </p:cNvSpPr>
              <p:nvPr/>
            </p:nvSpPr>
            <p:spPr bwMode="auto">
              <a:xfrm>
                <a:off x="4580626" y="1345721"/>
                <a:ext cx="1507957" cy="264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Calibri"/>
                    <a:cs typeface="Times New Roman"/>
                  </a:rPr>
                  <a:t>Test</a:t>
                </a:r>
                <a:r>
                  <a:rPr lang="en-US" sz="1100" baseline="-25000">
                    <a:effectLst/>
                    <a:latin typeface="Calibri"/>
                    <a:ea typeface="Calibri"/>
                    <a:cs typeface="Times New Roman"/>
                  </a:rPr>
                  <a:t>CLD</a:t>
                </a:r>
                <a:r>
                  <a:rPr lang="en-US" sz="1100">
                    <a:effectLst/>
                    <a:latin typeface="Calibri"/>
                    <a:ea typeface="Calibri"/>
                    <a:cs typeface="Times New Roman"/>
                  </a:rPr>
                  <a:t>FmatchRef</a:t>
                </a:r>
                <a:r>
                  <a:rPr lang="en-US" sz="1100" baseline="-25000">
                    <a:effectLst/>
                    <a:latin typeface="Calibri"/>
                    <a:ea typeface="Calibri"/>
                    <a:cs typeface="Times New Roman"/>
                  </a:rPr>
                  <a:t>CG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1" name="Text Box 2"/>
              <p:cNvSpPr txBox="1">
                <a:spLocks noChangeArrowheads="1"/>
              </p:cNvSpPr>
              <p:nvPr/>
            </p:nvSpPr>
            <p:spPr bwMode="auto">
              <a:xfrm>
                <a:off x="0" y="1017917"/>
                <a:ext cx="1459230" cy="264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Calibri"/>
                    <a:cs typeface="Times New Roman"/>
                  </a:rPr>
                  <a:t>Test</a:t>
                </a:r>
                <a:r>
                  <a:rPr lang="en-US" sz="1100" baseline="-25000">
                    <a:effectLst/>
                    <a:latin typeface="Calibri"/>
                    <a:ea typeface="Calibri"/>
                    <a:cs typeface="Times New Roman"/>
                  </a:rPr>
                  <a:t>CG</a:t>
                </a:r>
                <a:r>
                  <a:rPr lang="en-US" sz="1100">
                    <a:effectLst/>
                    <a:latin typeface="Calibri"/>
                    <a:ea typeface="Calibri"/>
                    <a:cs typeface="Times New Roman"/>
                  </a:rPr>
                  <a:t>FmatchRef</a:t>
                </a:r>
                <a:r>
                  <a:rPr lang="en-US" sz="1100" baseline="-25000">
                    <a:effectLst/>
                    <a:latin typeface="Calibri"/>
                    <a:ea typeface="Calibri"/>
                    <a:cs typeface="Times New Roman"/>
                  </a:rPr>
                  <a:t>CG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2" name="Text Box 2"/>
              <p:cNvSpPr txBox="1">
                <a:spLocks noChangeArrowheads="1"/>
              </p:cNvSpPr>
              <p:nvPr/>
            </p:nvSpPr>
            <p:spPr bwMode="auto">
              <a:xfrm>
                <a:off x="4761781" y="258792"/>
                <a:ext cx="1612231" cy="264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Calibri"/>
                    <a:cs typeface="Times New Roman"/>
                  </a:rPr>
                  <a:t>Test</a:t>
                </a:r>
                <a:r>
                  <a:rPr lang="en-US" sz="1100" baseline="-25000">
                    <a:effectLst/>
                    <a:latin typeface="Calibri"/>
                    <a:ea typeface="Calibri"/>
                    <a:cs typeface="Times New Roman"/>
                  </a:rPr>
                  <a:t>CLD</a:t>
                </a:r>
                <a:r>
                  <a:rPr lang="en-US" sz="1100">
                    <a:effectLst/>
                    <a:latin typeface="Calibri"/>
                    <a:ea typeface="Calibri"/>
                    <a:cs typeface="Times New Roman"/>
                  </a:rPr>
                  <a:t>FmatchRef</a:t>
                </a:r>
                <a:r>
                  <a:rPr lang="en-US" sz="1100" baseline="-25000">
                    <a:effectLst/>
                    <a:latin typeface="Calibri"/>
                    <a:ea typeface="Calibri"/>
                    <a:cs typeface="Times New Roman"/>
                  </a:rPr>
                  <a:t>CLD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3" name="Text Box 2"/>
              <p:cNvSpPr txBox="1">
                <a:spLocks noChangeArrowheads="1"/>
              </p:cNvSpPr>
              <p:nvPr/>
            </p:nvSpPr>
            <p:spPr bwMode="auto">
              <a:xfrm>
                <a:off x="379562" y="0"/>
                <a:ext cx="1379220" cy="264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Calibri"/>
                    <a:cs typeface="Times New Roman"/>
                  </a:rPr>
                  <a:t>Test</a:t>
                </a:r>
                <a:r>
                  <a:rPr lang="en-US" sz="1100" baseline="-25000">
                    <a:effectLst/>
                    <a:latin typeface="Calibri"/>
                    <a:ea typeface="Calibri"/>
                    <a:cs typeface="Times New Roman"/>
                  </a:rPr>
                  <a:t>CG</a:t>
                </a:r>
                <a:r>
                  <a:rPr lang="en-US" sz="1100">
                    <a:effectLst/>
                    <a:latin typeface="Calibri"/>
                    <a:ea typeface="Calibri"/>
                    <a:cs typeface="Times New Roman"/>
                  </a:rPr>
                  <a:t>FmatchRef</a:t>
                </a:r>
                <a:r>
                  <a:rPr lang="en-US" sz="1100" baseline="-25000">
                    <a:effectLst/>
                    <a:latin typeface="Calibri"/>
                    <a:ea typeface="Calibri"/>
                    <a:cs typeface="Times New Roman"/>
                  </a:rPr>
                  <a:t>CLD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457200" y="5556262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/>
              <a:t> </a:t>
            </a:r>
            <a:r>
              <a:rPr lang="en-US" dirty="0" err="1" smtClean="0"/>
              <a:t>DE_TestCGF</a:t>
            </a:r>
            <a:r>
              <a:rPr lang="en-US" dirty="0" smtClean="0"/>
              <a:t> </a:t>
            </a:r>
            <a:r>
              <a:rPr lang="en-US" dirty="0"/>
              <a:t>= 100</a:t>
            </a:r>
            <a:r>
              <a:rPr lang="en-US" dirty="0" smtClean="0"/>
              <a:t>.*(</a:t>
            </a:r>
            <a:r>
              <a:rPr lang="en-US" dirty="0" err="1" smtClean="0"/>
              <a:t>Test</a:t>
            </a:r>
            <a:r>
              <a:rPr lang="en-US" baseline="-25000" dirty="0" err="1" smtClean="0"/>
              <a:t>CG</a:t>
            </a:r>
            <a:r>
              <a:rPr lang="en-US" dirty="0" err="1" smtClean="0"/>
              <a:t>FmatchRef</a:t>
            </a:r>
            <a:r>
              <a:rPr lang="en-US" baseline="-25000" dirty="0" err="1" smtClean="0"/>
              <a:t>CG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Test</a:t>
            </a:r>
            <a:r>
              <a:rPr lang="en-US" baseline="-25000" dirty="0" err="1" smtClean="0"/>
              <a:t>CLD</a:t>
            </a:r>
            <a:r>
              <a:rPr lang="en-US" dirty="0" err="1" smtClean="0"/>
              <a:t>FmatchRef</a:t>
            </a:r>
            <a:r>
              <a:rPr lang="en-US" baseline="-25000" dirty="0" err="1" smtClean="0"/>
              <a:t>CG</a:t>
            </a:r>
            <a:r>
              <a:rPr lang="en-US" dirty="0"/>
              <a:t>) </a:t>
            </a:r>
            <a:r>
              <a:rPr lang="en-US" dirty="0" smtClean="0"/>
              <a:t>/(</a:t>
            </a:r>
            <a:r>
              <a:rPr lang="en-US" dirty="0" err="1" smtClean="0"/>
              <a:t>Ref</a:t>
            </a:r>
            <a:r>
              <a:rPr lang="en-US" baseline="-25000" dirty="0" err="1" smtClean="0"/>
              <a:t>CG</a:t>
            </a:r>
            <a:r>
              <a:rPr lang="en-US" dirty="0" err="1" smtClean="0"/>
              <a:t>F</a:t>
            </a:r>
            <a:r>
              <a:rPr lang="en-US" dirty="0"/>
              <a:t>);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57200" y="6204466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DE_TestAll</a:t>
            </a:r>
            <a:r>
              <a:rPr lang="en-US" dirty="0"/>
              <a:t> = 100.*</a:t>
            </a:r>
            <a:r>
              <a:rPr lang="en-US" dirty="0" err="1"/>
              <a:t>allMatchTest</a:t>
            </a:r>
            <a:r>
              <a:rPr lang="en-US" dirty="0" smtClean="0"/>
              <a:t>/(</a:t>
            </a:r>
            <a:r>
              <a:rPr lang="en-US" dirty="0" err="1" smtClean="0"/>
              <a:t>Ref</a:t>
            </a:r>
            <a:r>
              <a:rPr lang="en-US" baseline="-25000" dirty="0" err="1" smtClean="0"/>
              <a:t>CG</a:t>
            </a:r>
            <a:r>
              <a:rPr lang="en-US" dirty="0" err="1" smtClean="0"/>
              <a:t>F+Ref</a:t>
            </a:r>
            <a:r>
              <a:rPr lang="en-US" baseline="-25000" dirty="0" err="1" smtClean="0"/>
              <a:t>CLD</a:t>
            </a:r>
            <a:r>
              <a:rPr lang="en-US" dirty="0" err="1" smtClean="0"/>
              <a:t>F</a:t>
            </a:r>
            <a:r>
              <a:rPr lang="en-US" dirty="0"/>
              <a:t>);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0050" y="501588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620446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46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458200" cy="1143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3200" dirty="0" smtClean="0"/>
              <a:t>Additional Flash Analysis: where </a:t>
            </a:r>
            <a:r>
              <a:rPr lang="en-US" sz="3200" i="1" dirty="0" smtClean="0"/>
              <a:t>(in time) </a:t>
            </a:r>
            <a:r>
              <a:rPr lang="en-US" sz="3200" dirty="0" smtClean="0"/>
              <a:t>are the LLS cloud pulses detected?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445" y="2303612"/>
            <a:ext cx="3954275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 The Flash Analysis includes a temporal analysis for each network</a:t>
            </a:r>
          </a:p>
          <a:p>
            <a:pPr lvl="1"/>
            <a:r>
              <a:rPr lang="en-US" dirty="0" smtClean="0"/>
              <a:t>Are they part of a cloud flash?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Are they part of a CG flash?</a:t>
            </a:r>
          </a:p>
          <a:p>
            <a:pPr lvl="1"/>
            <a:r>
              <a:rPr lang="en-US" dirty="0" smtClean="0"/>
              <a:t>What part of a CG flash?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946884" y="1429544"/>
            <a:ext cx="4956566" cy="5150251"/>
            <a:chOff x="4111234" y="1522573"/>
            <a:chExt cx="4956566" cy="5150251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0" t="13356" r="1596" b="7128"/>
            <a:stretch/>
          </p:blipFill>
          <p:spPr bwMode="auto">
            <a:xfrm>
              <a:off x="4111234" y="1522573"/>
              <a:ext cx="4956566" cy="5150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6303068" y="5219700"/>
              <a:ext cx="2312476" cy="1321832"/>
              <a:chOff x="6303068" y="5219700"/>
              <a:chExt cx="2312476" cy="1321832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V="1">
                <a:off x="6851221" y="5908458"/>
                <a:ext cx="381000" cy="219808"/>
              </a:xfrm>
              <a:prstGeom prst="straightConnector1">
                <a:avLst/>
              </a:prstGeom>
              <a:ln w="19050">
                <a:headEnd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6303068" y="6112106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“pre”</a:t>
                </a:r>
                <a:endParaRPr lang="en-US" dirty="0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 flipV="1">
                <a:off x="7502004" y="5404366"/>
                <a:ext cx="0" cy="1137166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H="1">
                <a:off x="7736313" y="5521596"/>
                <a:ext cx="304800" cy="381000"/>
              </a:xfrm>
              <a:prstGeom prst="straightConnector1">
                <a:avLst/>
              </a:prstGeom>
              <a:ln w="19050">
                <a:headEnd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7513575" y="5219700"/>
                <a:ext cx="11019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“during”</a:t>
                </a:r>
                <a:endParaRPr lang="en-US" dirty="0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8222821" y="5527458"/>
                <a:ext cx="375138" cy="381000"/>
              </a:xfrm>
              <a:prstGeom prst="straightConnector1">
                <a:avLst/>
              </a:prstGeom>
              <a:ln w="19050">
                <a:headEnd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4672413" y="6018362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“</a:t>
              </a:r>
              <a:r>
                <a:rPr lang="en-US" dirty="0" err="1" smtClean="0"/>
                <a:t>cld</a:t>
              </a:r>
              <a:r>
                <a:rPr lang="en-US" dirty="0" smtClean="0"/>
                <a:t>”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5181600" y="5841050"/>
              <a:ext cx="381000" cy="219808"/>
            </a:xfrm>
            <a:prstGeom prst="straightConnector1">
              <a:avLst/>
            </a:prstGeom>
            <a:ln w="19050">
              <a:headEnd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394021" y="2362200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Cloud flash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64868" y="4106942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CG flash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52400" y="631550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8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Flash </a:t>
            </a:r>
            <a:r>
              <a:rPr lang="en-US" sz="2800" dirty="0" smtClean="0"/>
              <a:t>– CHUVA LINET vs. GLD360</a:t>
            </a:r>
            <a:endParaRPr lang="en-US" sz="2800" dirty="0"/>
          </a:p>
        </p:txBody>
      </p:sp>
      <p:pic>
        <p:nvPicPr>
          <p:cNvPr id="7171" name="Picture 3" descr="\\INTELMULTI-KEN\Users\Kens_shared\Shared MATLAB\NASA_comp\LINET_GLD360.cfg_AccumStats.mat_flash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113712" cy="558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8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3705</TotalTime>
  <Words>1288</Words>
  <Application>Microsoft Office PowerPoint</Application>
  <PresentationFormat>On-screen Show (4:3)</PresentationFormat>
  <Paragraphs>276</Paragraphs>
  <Slides>26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Slipstream</vt:lpstr>
      <vt:lpstr>Document</vt:lpstr>
      <vt:lpstr>Cross-comparison tools for LIS, LMA, and VLF/LF Ground-based Network Data</vt:lpstr>
      <vt:lpstr> Context</vt:lpstr>
      <vt:lpstr> What sorts of tools?</vt:lpstr>
      <vt:lpstr>LLS Inter- comparison Tool</vt:lpstr>
      <vt:lpstr> Tool “Outputs”</vt:lpstr>
      <vt:lpstr>Spatial Detection Efficiency</vt:lpstr>
      <vt:lpstr> Flash Analysis Overview</vt:lpstr>
      <vt:lpstr> Additional Flash Analysis: where (in time) are the LLS cloud pulses detected?</vt:lpstr>
      <vt:lpstr> Flash – CHUVA LINET vs. GLD360</vt:lpstr>
      <vt:lpstr> How to get the stuff…</vt:lpstr>
      <vt:lpstr> Example Use:    LIS-referenced  DE</vt:lpstr>
      <vt:lpstr>Selection of the Analysis Domain</vt:lpstr>
      <vt:lpstr> Sheet 1 – LIS Groups vs. GLD360</vt:lpstr>
      <vt:lpstr> Flash Summary Statistics</vt:lpstr>
      <vt:lpstr>Comments from data contributors</vt:lpstr>
      <vt:lpstr> Summary / Comments</vt:lpstr>
      <vt:lpstr>End of talk…</vt:lpstr>
      <vt:lpstr> Sheet 1 – two networks in Japan</vt:lpstr>
      <vt:lpstr> Sheet 1 – GLD360 vs. NALDN</vt:lpstr>
      <vt:lpstr> Sheet 2 – two networks in Japan</vt:lpstr>
      <vt:lpstr> Sheet 2 – GLD360 vs. NALDN</vt:lpstr>
      <vt:lpstr> Sheet 3 – two networks in Japan</vt:lpstr>
      <vt:lpstr> Sheet 3 – GLD360 vs. NALDN</vt:lpstr>
      <vt:lpstr> Flash Analysis Overview</vt:lpstr>
      <vt:lpstr> Flash Analysis Overview</vt:lpstr>
      <vt:lpstr>Time-height Analysis of LIS, LMA, and LINET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Kenneth</dc:creator>
  <cp:lastModifiedBy>Beaudwin, Trish L  (GSFC-410.0)[VANTAGE SYSTEMS INC]</cp:lastModifiedBy>
  <cp:revision>221</cp:revision>
  <dcterms:created xsi:type="dcterms:W3CDTF">2011-06-10T05:28:19Z</dcterms:created>
  <dcterms:modified xsi:type="dcterms:W3CDTF">2014-06-30T18:09:26Z</dcterms:modified>
</cp:coreProperties>
</file>