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30943C-0B69-4B31-ABFC-5206AEE8F50E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ECCA9D-2028-40EF-B13C-32421C06A351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 smtClean="0"/>
            <a:t>Classification (Exemption??)</a:t>
          </a:r>
          <a:endParaRPr lang="en-US" dirty="0"/>
        </a:p>
      </dgm:t>
    </dgm:pt>
    <dgm:pt modelId="{F5FE27C2-DA2F-45FF-B323-71D8ABA45A21}" type="parTrans" cxnId="{AE35824C-F204-4990-BF21-61A67F7A8FE2}">
      <dgm:prSet/>
      <dgm:spPr/>
      <dgm:t>
        <a:bodyPr/>
        <a:lstStyle/>
        <a:p>
          <a:endParaRPr lang="en-US"/>
        </a:p>
      </dgm:t>
    </dgm:pt>
    <dgm:pt modelId="{CD3B533A-18AC-4121-B262-7044DE11036A}" type="sibTrans" cxnId="{AE35824C-F204-4990-BF21-61A67F7A8FE2}">
      <dgm:prSet/>
      <dgm:spPr/>
      <dgm:t>
        <a:bodyPr/>
        <a:lstStyle/>
        <a:p>
          <a:endParaRPr lang="en-US"/>
        </a:p>
      </dgm:t>
    </dgm:pt>
    <dgm:pt modelId="{F62D7DA0-1D9E-4F93-A2C7-CA036365D92C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 smtClean="0"/>
            <a:t>Full Cash Valuation</a:t>
          </a:r>
          <a:endParaRPr lang="en-US" dirty="0"/>
        </a:p>
      </dgm:t>
    </dgm:pt>
    <dgm:pt modelId="{B3E54104-1A1C-4FDB-9E77-9C7C51B0966F}" type="parTrans" cxnId="{70308CE3-21AC-4822-8F52-371C1DE6A39C}">
      <dgm:prSet/>
      <dgm:spPr/>
      <dgm:t>
        <a:bodyPr/>
        <a:lstStyle/>
        <a:p>
          <a:endParaRPr lang="en-US"/>
        </a:p>
      </dgm:t>
    </dgm:pt>
    <dgm:pt modelId="{56FBE293-537F-4AF0-9F9E-21DA736F6F4E}" type="sibTrans" cxnId="{70308CE3-21AC-4822-8F52-371C1DE6A39C}">
      <dgm:prSet/>
      <dgm:spPr/>
      <dgm:t>
        <a:bodyPr/>
        <a:lstStyle/>
        <a:p>
          <a:endParaRPr lang="en-US"/>
        </a:p>
      </dgm:t>
    </dgm:pt>
    <dgm:pt modelId="{9EC079F7-59C8-4EAE-B8B8-052A01A01258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 smtClean="0"/>
            <a:t>Times Assessment Rate</a:t>
          </a:r>
          <a:endParaRPr lang="en-US" dirty="0"/>
        </a:p>
      </dgm:t>
    </dgm:pt>
    <dgm:pt modelId="{29D3E1C1-8856-4635-9FD5-3E69E393F444}" type="parTrans" cxnId="{A2AFD8AC-EFF5-4F2D-A018-A43912688261}">
      <dgm:prSet/>
      <dgm:spPr/>
      <dgm:t>
        <a:bodyPr/>
        <a:lstStyle/>
        <a:p>
          <a:endParaRPr lang="en-US"/>
        </a:p>
      </dgm:t>
    </dgm:pt>
    <dgm:pt modelId="{AD26DACB-D942-4D97-86DA-CDC112C8006B}" type="sibTrans" cxnId="{A2AFD8AC-EFF5-4F2D-A018-A43912688261}">
      <dgm:prSet/>
      <dgm:spPr/>
      <dgm:t>
        <a:bodyPr/>
        <a:lstStyle/>
        <a:p>
          <a:endParaRPr lang="en-US"/>
        </a:p>
      </dgm:t>
    </dgm:pt>
    <dgm:pt modelId="{1B3C1134-3001-40EB-AF3D-D93385CCC6FF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 smtClean="0"/>
            <a:t>Assessed Value</a:t>
          </a:r>
          <a:endParaRPr lang="en-US" dirty="0"/>
        </a:p>
      </dgm:t>
    </dgm:pt>
    <dgm:pt modelId="{9D8D7E28-51EA-43A1-B664-3C58C5CCC21A}" type="parTrans" cxnId="{9A78D739-EB5F-40AA-86FD-414B2DA1F6A4}">
      <dgm:prSet/>
      <dgm:spPr/>
      <dgm:t>
        <a:bodyPr/>
        <a:lstStyle/>
        <a:p>
          <a:endParaRPr lang="en-US"/>
        </a:p>
      </dgm:t>
    </dgm:pt>
    <dgm:pt modelId="{1A3FFB58-D1F7-4337-AECC-5C5662F8B4F4}" type="sibTrans" cxnId="{9A78D739-EB5F-40AA-86FD-414B2DA1F6A4}">
      <dgm:prSet/>
      <dgm:spPr/>
      <dgm:t>
        <a:bodyPr/>
        <a:lstStyle/>
        <a:p>
          <a:endParaRPr lang="en-US"/>
        </a:p>
      </dgm:t>
    </dgm:pt>
    <dgm:pt modelId="{35329D98-AF7A-4252-9BEA-8B01B2143E79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 smtClean="0"/>
            <a:t>Times Tax Rate</a:t>
          </a:r>
          <a:endParaRPr lang="en-US" dirty="0"/>
        </a:p>
      </dgm:t>
    </dgm:pt>
    <dgm:pt modelId="{995A80F0-1BD9-4ED8-9031-5705F2A4788E}" type="parTrans" cxnId="{FA226222-DB9F-4618-BE3F-B22A1DE7314C}">
      <dgm:prSet/>
      <dgm:spPr/>
      <dgm:t>
        <a:bodyPr/>
        <a:lstStyle/>
        <a:p>
          <a:endParaRPr lang="en-US"/>
        </a:p>
      </dgm:t>
    </dgm:pt>
    <dgm:pt modelId="{1910CE17-885A-497A-876D-07F32C9DACDD}" type="sibTrans" cxnId="{FA226222-DB9F-4618-BE3F-B22A1DE7314C}">
      <dgm:prSet/>
      <dgm:spPr/>
      <dgm:t>
        <a:bodyPr/>
        <a:lstStyle/>
        <a:p>
          <a:endParaRPr lang="en-US"/>
        </a:p>
      </dgm:t>
    </dgm:pt>
    <dgm:pt modelId="{D0B0D021-EE27-4079-8BFE-7D1476BD77AB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2800" b="1" dirty="0" smtClean="0"/>
            <a:t>TAXES OWED</a:t>
          </a:r>
          <a:endParaRPr lang="en-US" sz="2800" b="1" dirty="0"/>
        </a:p>
      </dgm:t>
    </dgm:pt>
    <dgm:pt modelId="{0C5A0E67-19AB-4A15-BDA8-35B173EE595F}" type="parTrans" cxnId="{0757A134-9F10-4F0A-BD0B-FD7A5083DD18}">
      <dgm:prSet/>
      <dgm:spPr/>
      <dgm:t>
        <a:bodyPr/>
        <a:lstStyle/>
        <a:p>
          <a:endParaRPr lang="en-US"/>
        </a:p>
      </dgm:t>
    </dgm:pt>
    <dgm:pt modelId="{2393E252-5927-424C-BCBC-92EB6519BBD2}" type="sibTrans" cxnId="{0757A134-9F10-4F0A-BD0B-FD7A5083DD18}">
      <dgm:prSet/>
      <dgm:spPr/>
      <dgm:t>
        <a:bodyPr/>
        <a:lstStyle/>
        <a:p>
          <a:endParaRPr lang="en-US"/>
        </a:p>
      </dgm:t>
    </dgm:pt>
    <dgm:pt modelId="{69623192-1FE4-473C-9355-CEF9A1E24BD7}" type="pres">
      <dgm:prSet presAssocID="{5630943C-0B69-4B31-ABFC-5206AEE8F50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496771A-0B96-4860-8BFB-1CE546A53242}" type="pres">
      <dgm:prSet presAssocID="{C5ECCA9D-2028-40EF-B13C-32421C06A35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30A754-07BE-4E84-879F-14C4010CC7D3}" type="pres">
      <dgm:prSet presAssocID="{CD3B533A-18AC-4121-B262-7044DE11036A}" presName="sibTrans" presStyleLbl="sibTrans2D1" presStyleIdx="0" presStyleCnt="5"/>
      <dgm:spPr/>
      <dgm:t>
        <a:bodyPr/>
        <a:lstStyle/>
        <a:p>
          <a:endParaRPr lang="en-US"/>
        </a:p>
      </dgm:t>
    </dgm:pt>
    <dgm:pt modelId="{0216CEB0-77EE-47D9-95D6-9F09FFC938B6}" type="pres">
      <dgm:prSet presAssocID="{CD3B533A-18AC-4121-B262-7044DE11036A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40801606-4638-4275-BE46-9585548813B0}" type="pres">
      <dgm:prSet presAssocID="{F62D7DA0-1D9E-4F93-A2C7-CA036365D92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031904-6B5C-4C9B-B66A-D03D84FB85D1}" type="pres">
      <dgm:prSet presAssocID="{56FBE293-537F-4AF0-9F9E-21DA736F6F4E}" presName="sibTrans" presStyleLbl="sibTrans2D1" presStyleIdx="1" presStyleCnt="5"/>
      <dgm:spPr/>
      <dgm:t>
        <a:bodyPr/>
        <a:lstStyle/>
        <a:p>
          <a:endParaRPr lang="en-US"/>
        </a:p>
      </dgm:t>
    </dgm:pt>
    <dgm:pt modelId="{801D041A-EA31-4587-9994-1198B6262470}" type="pres">
      <dgm:prSet presAssocID="{56FBE293-537F-4AF0-9F9E-21DA736F6F4E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9C7D5A53-B57C-42E2-AAB1-4D15964EACFD}" type="pres">
      <dgm:prSet presAssocID="{9EC079F7-59C8-4EAE-B8B8-052A01A0125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236111-AC5F-4699-8279-1B45B45C6185}" type="pres">
      <dgm:prSet presAssocID="{AD26DACB-D942-4D97-86DA-CDC112C8006B}" presName="sibTrans" presStyleLbl="sibTrans2D1" presStyleIdx="2" presStyleCnt="5"/>
      <dgm:spPr/>
      <dgm:t>
        <a:bodyPr/>
        <a:lstStyle/>
        <a:p>
          <a:endParaRPr lang="en-US"/>
        </a:p>
      </dgm:t>
    </dgm:pt>
    <dgm:pt modelId="{E1620BD0-D38C-4433-B318-2F7EAF971E7E}" type="pres">
      <dgm:prSet presAssocID="{AD26DACB-D942-4D97-86DA-CDC112C8006B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8DC5C04E-D55D-4B21-9F85-012F18685F83}" type="pres">
      <dgm:prSet presAssocID="{1B3C1134-3001-40EB-AF3D-D93385CCC6F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41F8B4-54E6-4D0D-B823-D938F5693579}" type="pres">
      <dgm:prSet presAssocID="{1A3FFB58-D1F7-4337-AECC-5C5662F8B4F4}" presName="sibTrans" presStyleLbl="sibTrans2D1" presStyleIdx="3" presStyleCnt="5"/>
      <dgm:spPr/>
      <dgm:t>
        <a:bodyPr/>
        <a:lstStyle/>
        <a:p>
          <a:endParaRPr lang="en-US"/>
        </a:p>
      </dgm:t>
    </dgm:pt>
    <dgm:pt modelId="{381260AA-D96D-439F-9358-12F6590C836A}" type="pres">
      <dgm:prSet presAssocID="{1A3FFB58-D1F7-4337-AECC-5C5662F8B4F4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76F31DD5-4210-4878-ACF6-E6908BFEFB6A}" type="pres">
      <dgm:prSet presAssocID="{35329D98-AF7A-4252-9BEA-8B01B2143E7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6CA70B-811C-411D-8FE6-7ADEF2DE377C}" type="pres">
      <dgm:prSet presAssocID="{1910CE17-885A-497A-876D-07F32C9DACDD}" presName="sibTrans" presStyleLbl="sibTrans2D1" presStyleIdx="4" presStyleCnt="5"/>
      <dgm:spPr/>
      <dgm:t>
        <a:bodyPr/>
        <a:lstStyle/>
        <a:p>
          <a:endParaRPr lang="en-US"/>
        </a:p>
      </dgm:t>
    </dgm:pt>
    <dgm:pt modelId="{445580F5-8E14-4D5A-B488-336FABE9014D}" type="pres">
      <dgm:prSet presAssocID="{1910CE17-885A-497A-876D-07F32C9DACDD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2FD91B51-C573-4141-8525-A445422648E1}" type="pres">
      <dgm:prSet presAssocID="{D0B0D021-EE27-4079-8BFE-7D1476BD77A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5E2A1D-A188-436D-86BF-98473024C363}" type="presOf" srcId="{1A3FFB58-D1F7-4337-AECC-5C5662F8B4F4}" destId="{F541F8B4-54E6-4D0D-B823-D938F5693579}" srcOrd="0" destOrd="0" presId="urn:microsoft.com/office/officeart/2005/8/layout/process5"/>
    <dgm:cxn modelId="{A2AFD8AC-EFF5-4F2D-A018-A43912688261}" srcId="{5630943C-0B69-4B31-ABFC-5206AEE8F50E}" destId="{9EC079F7-59C8-4EAE-B8B8-052A01A01258}" srcOrd="2" destOrd="0" parTransId="{29D3E1C1-8856-4635-9FD5-3E69E393F444}" sibTransId="{AD26DACB-D942-4D97-86DA-CDC112C8006B}"/>
    <dgm:cxn modelId="{246A6821-752E-4E0B-881F-BEA414D1ECD0}" type="presOf" srcId="{35329D98-AF7A-4252-9BEA-8B01B2143E79}" destId="{76F31DD5-4210-4878-ACF6-E6908BFEFB6A}" srcOrd="0" destOrd="0" presId="urn:microsoft.com/office/officeart/2005/8/layout/process5"/>
    <dgm:cxn modelId="{619C5BFE-E2EB-43B0-998F-604054A78340}" type="presOf" srcId="{1910CE17-885A-497A-876D-07F32C9DACDD}" destId="{445580F5-8E14-4D5A-B488-336FABE9014D}" srcOrd="1" destOrd="0" presId="urn:microsoft.com/office/officeart/2005/8/layout/process5"/>
    <dgm:cxn modelId="{8DC22E98-3771-4104-8E14-BDCC0B55012F}" type="presOf" srcId="{56FBE293-537F-4AF0-9F9E-21DA736F6F4E}" destId="{90031904-6B5C-4C9B-B66A-D03D84FB85D1}" srcOrd="0" destOrd="0" presId="urn:microsoft.com/office/officeart/2005/8/layout/process5"/>
    <dgm:cxn modelId="{38705E9C-98A7-4443-B420-5D2CBC068BA0}" type="presOf" srcId="{1B3C1134-3001-40EB-AF3D-D93385CCC6FF}" destId="{8DC5C04E-D55D-4B21-9F85-012F18685F83}" srcOrd="0" destOrd="0" presId="urn:microsoft.com/office/officeart/2005/8/layout/process5"/>
    <dgm:cxn modelId="{94D9B329-F886-4B23-8881-042EFECB76BA}" type="presOf" srcId="{C5ECCA9D-2028-40EF-B13C-32421C06A351}" destId="{A496771A-0B96-4860-8BFB-1CE546A53242}" srcOrd="0" destOrd="0" presId="urn:microsoft.com/office/officeart/2005/8/layout/process5"/>
    <dgm:cxn modelId="{AE35824C-F204-4990-BF21-61A67F7A8FE2}" srcId="{5630943C-0B69-4B31-ABFC-5206AEE8F50E}" destId="{C5ECCA9D-2028-40EF-B13C-32421C06A351}" srcOrd="0" destOrd="0" parTransId="{F5FE27C2-DA2F-45FF-B323-71D8ABA45A21}" sibTransId="{CD3B533A-18AC-4121-B262-7044DE11036A}"/>
    <dgm:cxn modelId="{C3406309-FB91-4236-A4A6-74524621378A}" type="presOf" srcId="{AD26DACB-D942-4D97-86DA-CDC112C8006B}" destId="{4F236111-AC5F-4699-8279-1B45B45C6185}" srcOrd="0" destOrd="0" presId="urn:microsoft.com/office/officeart/2005/8/layout/process5"/>
    <dgm:cxn modelId="{43140D41-03F1-4285-85B9-3A7CA7B8DF50}" type="presOf" srcId="{D0B0D021-EE27-4079-8BFE-7D1476BD77AB}" destId="{2FD91B51-C573-4141-8525-A445422648E1}" srcOrd="0" destOrd="0" presId="urn:microsoft.com/office/officeart/2005/8/layout/process5"/>
    <dgm:cxn modelId="{CF0F084D-6DBD-499B-BB81-C58A5DFAA8D1}" type="presOf" srcId="{9EC079F7-59C8-4EAE-B8B8-052A01A01258}" destId="{9C7D5A53-B57C-42E2-AAB1-4D15964EACFD}" srcOrd="0" destOrd="0" presId="urn:microsoft.com/office/officeart/2005/8/layout/process5"/>
    <dgm:cxn modelId="{70308CE3-21AC-4822-8F52-371C1DE6A39C}" srcId="{5630943C-0B69-4B31-ABFC-5206AEE8F50E}" destId="{F62D7DA0-1D9E-4F93-A2C7-CA036365D92C}" srcOrd="1" destOrd="0" parTransId="{B3E54104-1A1C-4FDB-9E77-9C7C51B0966F}" sibTransId="{56FBE293-537F-4AF0-9F9E-21DA736F6F4E}"/>
    <dgm:cxn modelId="{895BA0FE-EA31-4D48-8E5C-0DA8E003EE36}" type="presOf" srcId="{1A3FFB58-D1F7-4337-AECC-5C5662F8B4F4}" destId="{381260AA-D96D-439F-9358-12F6590C836A}" srcOrd="1" destOrd="0" presId="urn:microsoft.com/office/officeart/2005/8/layout/process5"/>
    <dgm:cxn modelId="{5B535DD8-B484-4681-B807-2823A980E0E8}" type="presOf" srcId="{F62D7DA0-1D9E-4F93-A2C7-CA036365D92C}" destId="{40801606-4638-4275-BE46-9585548813B0}" srcOrd="0" destOrd="0" presId="urn:microsoft.com/office/officeart/2005/8/layout/process5"/>
    <dgm:cxn modelId="{0757A134-9F10-4F0A-BD0B-FD7A5083DD18}" srcId="{5630943C-0B69-4B31-ABFC-5206AEE8F50E}" destId="{D0B0D021-EE27-4079-8BFE-7D1476BD77AB}" srcOrd="5" destOrd="0" parTransId="{0C5A0E67-19AB-4A15-BDA8-35B173EE595F}" sibTransId="{2393E252-5927-424C-BCBC-92EB6519BBD2}"/>
    <dgm:cxn modelId="{BD6F73A2-A6A4-41FE-84D0-8317E59B049F}" type="presOf" srcId="{1910CE17-885A-497A-876D-07F32C9DACDD}" destId="{306CA70B-811C-411D-8FE6-7ADEF2DE377C}" srcOrd="0" destOrd="0" presId="urn:microsoft.com/office/officeart/2005/8/layout/process5"/>
    <dgm:cxn modelId="{C8F479A0-CF3E-4EC1-8FD2-F4567DC7C636}" type="presOf" srcId="{CD3B533A-18AC-4121-B262-7044DE11036A}" destId="{0216CEB0-77EE-47D9-95D6-9F09FFC938B6}" srcOrd="1" destOrd="0" presId="urn:microsoft.com/office/officeart/2005/8/layout/process5"/>
    <dgm:cxn modelId="{D32851FF-6F62-4ECB-A3B2-3D92E53F1711}" type="presOf" srcId="{56FBE293-537F-4AF0-9F9E-21DA736F6F4E}" destId="{801D041A-EA31-4587-9994-1198B6262470}" srcOrd="1" destOrd="0" presId="urn:microsoft.com/office/officeart/2005/8/layout/process5"/>
    <dgm:cxn modelId="{A1B45AAF-90AF-4E0A-AF04-2118C285C721}" type="presOf" srcId="{AD26DACB-D942-4D97-86DA-CDC112C8006B}" destId="{E1620BD0-D38C-4433-B318-2F7EAF971E7E}" srcOrd="1" destOrd="0" presId="urn:microsoft.com/office/officeart/2005/8/layout/process5"/>
    <dgm:cxn modelId="{58420864-4D16-4F54-ACD0-1CE9AA8E9CB3}" type="presOf" srcId="{5630943C-0B69-4B31-ABFC-5206AEE8F50E}" destId="{69623192-1FE4-473C-9355-CEF9A1E24BD7}" srcOrd="0" destOrd="0" presId="urn:microsoft.com/office/officeart/2005/8/layout/process5"/>
    <dgm:cxn modelId="{845543EF-D1EA-4341-BEA4-295A38DFFAA0}" type="presOf" srcId="{CD3B533A-18AC-4121-B262-7044DE11036A}" destId="{E830A754-07BE-4E84-879F-14C4010CC7D3}" srcOrd="0" destOrd="0" presId="urn:microsoft.com/office/officeart/2005/8/layout/process5"/>
    <dgm:cxn modelId="{9A78D739-EB5F-40AA-86FD-414B2DA1F6A4}" srcId="{5630943C-0B69-4B31-ABFC-5206AEE8F50E}" destId="{1B3C1134-3001-40EB-AF3D-D93385CCC6FF}" srcOrd="3" destOrd="0" parTransId="{9D8D7E28-51EA-43A1-B664-3C58C5CCC21A}" sibTransId="{1A3FFB58-D1F7-4337-AECC-5C5662F8B4F4}"/>
    <dgm:cxn modelId="{FA226222-DB9F-4618-BE3F-B22A1DE7314C}" srcId="{5630943C-0B69-4B31-ABFC-5206AEE8F50E}" destId="{35329D98-AF7A-4252-9BEA-8B01B2143E79}" srcOrd="4" destOrd="0" parTransId="{995A80F0-1BD9-4ED8-9031-5705F2A4788E}" sibTransId="{1910CE17-885A-497A-876D-07F32C9DACDD}"/>
    <dgm:cxn modelId="{08D2862B-A625-4F54-BBC5-9AD0282BF1B8}" type="presParOf" srcId="{69623192-1FE4-473C-9355-CEF9A1E24BD7}" destId="{A496771A-0B96-4860-8BFB-1CE546A53242}" srcOrd="0" destOrd="0" presId="urn:microsoft.com/office/officeart/2005/8/layout/process5"/>
    <dgm:cxn modelId="{0E3E7A35-06A8-4960-9D61-260472C078BB}" type="presParOf" srcId="{69623192-1FE4-473C-9355-CEF9A1E24BD7}" destId="{E830A754-07BE-4E84-879F-14C4010CC7D3}" srcOrd="1" destOrd="0" presId="urn:microsoft.com/office/officeart/2005/8/layout/process5"/>
    <dgm:cxn modelId="{88F67DE5-A701-4FEA-A3C3-4518CB66E640}" type="presParOf" srcId="{E830A754-07BE-4E84-879F-14C4010CC7D3}" destId="{0216CEB0-77EE-47D9-95D6-9F09FFC938B6}" srcOrd="0" destOrd="0" presId="urn:microsoft.com/office/officeart/2005/8/layout/process5"/>
    <dgm:cxn modelId="{A0A43580-2CE7-450B-BC97-14E29B3DD851}" type="presParOf" srcId="{69623192-1FE4-473C-9355-CEF9A1E24BD7}" destId="{40801606-4638-4275-BE46-9585548813B0}" srcOrd="2" destOrd="0" presId="urn:microsoft.com/office/officeart/2005/8/layout/process5"/>
    <dgm:cxn modelId="{51A3AA48-DD61-4046-AE95-7055AA986B3F}" type="presParOf" srcId="{69623192-1FE4-473C-9355-CEF9A1E24BD7}" destId="{90031904-6B5C-4C9B-B66A-D03D84FB85D1}" srcOrd="3" destOrd="0" presId="urn:microsoft.com/office/officeart/2005/8/layout/process5"/>
    <dgm:cxn modelId="{B309E656-B6F4-4C5D-A7B2-B1E94D9FE83A}" type="presParOf" srcId="{90031904-6B5C-4C9B-B66A-D03D84FB85D1}" destId="{801D041A-EA31-4587-9994-1198B6262470}" srcOrd="0" destOrd="0" presId="urn:microsoft.com/office/officeart/2005/8/layout/process5"/>
    <dgm:cxn modelId="{93CAD1A8-B7AC-44E8-BB99-65171B87421B}" type="presParOf" srcId="{69623192-1FE4-473C-9355-CEF9A1E24BD7}" destId="{9C7D5A53-B57C-42E2-AAB1-4D15964EACFD}" srcOrd="4" destOrd="0" presId="urn:microsoft.com/office/officeart/2005/8/layout/process5"/>
    <dgm:cxn modelId="{061A9BB8-86A4-4350-B3A3-D9EE30B859FF}" type="presParOf" srcId="{69623192-1FE4-473C-9355-CEF9A1E24BD7}" destId="{4F236111-AC5F-4699-8279-1B45B45C6185}" srcOrd="5" destOrd="0" presId="urn:microsoft.com/office/officeart/2005/8/layout/process5"/>
    <dgm:cxn modelId="{2F308BA2-63FD-4FB3-8338-A4187CCD0BC2}" type="presParOf" srcId="{4F236111-AC5F-4699-8279-1B45B45C6185}" destId="{E1620BD0-D38C-4433-B318-2F7EAF971E7E}" srcOrd="0" destOrd="0" presId="urn:microsoft.com/office/officeart/2005/8/layout/process5"/>
    <dgm:cxn modelId="{A9458FC4-E333-41AE-8C5D-92896C8344F1}" type="presParOf" srcId="{69623192-1FE4-473C-9355-CEF9A1E24BD7}" destId="{8DC5C04E-D55D-4B21-9F85-012F18685F83}" srcOrd="6" destOrd="0" presId="urn:microsoft.com/office/officeart/2005/8/layout/process5"/>
    <dgm:cxn modelId="{31935978-3A38-4BCF-88D3-E2C974AEE23D}" type="presParOf" srcId="{69623192-1FE4-473C-9355-CEF9A1E24BD7}" destId="{F541F8B4-54E6-4D0D-B823-D938F5693579}" srcOrd="7" destOrd="0" presId="urn:microsoft.com/office/officeart/2005/8/layout/process5"/>
    <dgm:cxn modelId="{9182F273-2D93-4C0E-8530-0B974936C4F6}" type="presParOf" srcId="{F541F8B4-54E6-4D0D-B823-D938F5693579}" destId="{381260AA-D96D-439F-9358-12F6590C836A}" srcOrd="0" destOrd="0" presId="urn:microsoft.com/office/officeart/2005/8/layout/process5"/>
    <dgm:cxn modelId="{92B7B831-0D0A-41D2-BEA2-CEE899F5E780}" type="presParOf" srcId="{69623192-1FE4-473C-9355-CEF9A1E24BD7}" destId="{76F31DD5-4210-4878-ACF6-E6908BFEFB6A}" srcOrd="8" destOrd="0" presId="urn:microsoft.com/office/officeart/2005/8/layout/process5"/>
    <dgm:cxn modelId="{D964175A-68CF-42C7-953A-3A563A86D52E}" type="presParOf" srcId="{69623192-1FE4-473C-9355-CEF9A1E24BD7}" destId="{306CA70B-811C-411D-8FE6-7ADEF2DE377C}" srcOrd="9" destOrd="0" presId="urn:microsoft.com/office/officeart/2005/8/layout/process5"/>
    <dgm:cxn modelId="{48FF17C3-6057-40C5-A6A9-C7B6A1C2966B}" type="presParOf" srcId="{306CA70B-811C-411D-8FE6-7ADEF2DE377C}" destId="{445580F5-8E14-4D5A-B488-336FABE9014D}" srcOrd="0" destOrd="0" presId="urn:microsoft.com/office/officeart/2005/8/layout/process5"/>
    <dgm:cxn modelId="{2D1E5506-6C7C-4450-9BDE-CC3BA042725A}" type="presParOf" srcId="{69623192-1FE4-473C-9355-CEF9A1E24BD7}" destId="{2FD91B51-C573-4141-8525-A445422648E1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96771A-0B96-4860-8BFB-1CE546A53242}">
      <dsp:nvSpPr>
        <dsp:cNvPr id="0" name=""/>
        <dsp:cNvSpPr/>
      </dsp:nvSpPr>
      <dsp:spPr>
        <a:xfrm>
          <a:off x="7233" y="228679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Classification (Exemption??)</a:t>
          </a:r>
          <a:endParaRPr lang="en-US" sz="2400" kern="1200" dirty="0"/>
        </a:p>
      </dsp:txBody>
      <dsp:txXfrm>
        <a:off x="45225" y="266671"/>
        <a:ext cx="2085893" cy="1221142"/>
      </dsp:txXfrm>
    </dsp:sp>
    <dsp:sp modelId="{E830A754-07BE-4E84-879F-14C4010CC7D3}">
      <dsp:nvSpPr>
        <dsp:cNvPr id="0" name=""/>
        <dsp:cNvSpPr/>
      </dsp:nvSpPr>
      <dsp:spPr>
        <a:xfrm>
          <a:off x="2359355" y="609170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2359355" y="716399"/>
        <a:ext cx="320822" cy="321687"/>
      </dsp:txXfrm>
    </dsp:sp>
    <dsp:sp modelId="{40801606-4638-4275-BE46-9585548813B0}">
      <dsp:nvSpPr>
        <dsp:cNvPr id="0" name=""/>
        <dsp:cNvSpPr/>
      </dsp:nvSpPr>
      <dsp:spPr>
        <a:xfrm>
          <a:off x="3033861" y="228679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Full Cash Valuation</a:t>
          </a:r>
          <a:endParaRPr lang="en-US" sz="2400" kern="1200" dirty="0"/>
        </a:p>
      </dsp:txBody>
      <dsp:txXfrm>
        <a:off x="3071853" y="266671"/>
        <a:ext cx="2085893" cy="1221142"/>
      </dsp:txXfrm>
    </dsp:sp>
    <dsp:sp modelId="{90031904-6B5C-4C9B-B66A-D03D84FB85D1}">
      <dsp:nvSpPr>
        <dsp:cNvPr id="0" name=""/>
        <dsp:cNvSpPr/>
      </dsp:nvSpPr>
      <dsp:spPr>
        <a:xfrm>
          <a:off x="5385983" y="609170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5385983" y="716399"/>
        <a:ext cx="320822" cy="321687"/>
      </dsp:txXfrm>
    </dsp:sp>
    <dsp:sp modelId="{9C7D5A53-B57C-42E2-AAB1-4D15964EACFD}">
      <dsp:nvSpPr>
        <dsp:cNvPr id="0" name=""/>
        <dsp:cNvSpPr/>
      </dsp:nvSpPr>
      <dsp:spPr>
        <a:xfrm>
          <a:off x="6060489" y="228679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Times Assessment Rate</a:t>
          </a:r>
          <a:endParaRPr lang="en-US" sz="2400" kern="1200" dirty="0"/>
        </a:p>
      </dsp:txBody>
      <dsp:txXfrm>
        <a:off x="6098481" y="266671"/>
        <a:ext cx="2085893" cy="1221142"/>
      </dsp:txXfrm>
    </dsp:sp>
    <dsp:sp modelId="{4F236111-AC5F-4699-8279-1B45B45C6185}">
      <dsp:nvSpPr>
        <dsp:cNvPr id="0" name=""/>
        <dsp:cNvSpPr/>
      </dsp:nvSpPr>
      <dsp:spPr>
        <a:xfrm rot="5400000">
          <a:off x="6912269" y="167713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-5400000">
        <a:off x="6980585" y="1716051"/>
        <a:ext cx="321687" cy="320822"/>
      </dsp:txXfrm>
    </dsp:sp>
    <dsp:sp modelId="{8DC5C04E-D55D-4B21-9F85-012F18685F83}">
      <dsp:nvSpPr>
        <dsp:cNvPr id="0" name=""/>
        <dsp:cNvSpPr/>
      </dsp:nvSpPr>
      <dsp:spPr>
        <a:xfrm>
          <a:off x="6060489" y="239055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Assessed Value</a:t>
          </a:r>
          <a:endParaRPr lang="en-US" sz="2400" kern="1200" dirty="0"/>
        </a:p>
      </dsp:txBody>
      <dsp:txXfrm>
        <a:off x="6098481" y="2428548"/>
        <a:ext cx="2085893" cy="1221142"/>
      </dsp:txXfrm>
    </dsp:sp>
    <dsp:sp modelId="{F541F8B4-54E6-4D0D-B823-D938F5693579}">
      <dsp:nvSpPr>
        <dsp:cNvPr id="0" name=""/>
        <dsp:cNvSpPr/>
      </dsp:nvSpPr>
      <dsp:spPr>
        <a:xfrm rot="10800000">
          <a:off x="5411926" y="277104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5549421" y="2878276"/>
        <a:ext cx="320822" cy="321687"/>
      </dsp:txXfrm>
    </dsp:sp>
    <dsp:sp modelId="{76F31DD5-4210-4878-ACF6-E6908BFEFB6A}">
      <dsp:nvSpPr>
        <dsp:cNvPr id="0" name=""/>
        <dsp:cNvSpPr/>
      </dsp:nvSpPr>
      <dsp:spPr>
        <a:xfrm>
          <a:off x="3033861" y="239055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Times Tax Rate</a:t>
          </a:r>
          <a:endParaRPr lang="en-US" sz="2400" kern="1200" dirty="0"/>
        </a:p>
      </dsp:txBody>
      <dsp:txXfrm>
        <a:off x="3071853" y="2428548"/>
        <a:ext cx="2085893" cy="1221142"/>
      </dsp:txXfrm>
    </dsp:sp>
    <dsp:sp modelId="{306CA70B-811C-411D-8FE6-7ADEF2DE377C}">
      <dsp:nvSpPr>
        <dsp:cNvPr id="0" name=""/>
        <dsp:cNvSpPr/>
      </dsp:nvSpPr>
      <dsp:spPr>
        <a:xfrm rot="10800000">
          <a:off x="2385298" y="277104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2522793" y="2878276"/>
        <a:ext cx="320822" cy="321687"/>
      </dsp:txXfrm>
    </dsp:sp>
    <dsp:sp modelId="{2FD91B51-C573-4141-8525-A445422648E1}">
      <dsp:nvSpPr>
        <dsp:cNvPr id="0" name=""/>
        <dsp:cNvSpPr/>
      </dsp:nvSpPr>
      <dsp:spPr>
        <a:xfrm>
          <a:off x="7233" y="239055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TAXES OWED</a:t>
          </a:r>
          <a:endParaRPr lang="en-US" sz="2800" b="1" kern="1200" dirty="0"/>
        </a:p>
      </dsp:txBody>
      <dsp:txXfrm>
        <a:off x="45225" y="2428548"/>
        <a:ext cx="2085893" cy="1221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5824-F165-4C58-8EE8-569D0DC0004E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8ED7-96AF-48C9-8E9E-37AF66454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5824-F165-4C58-8EE8-569D0DC0004E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8ED7-96AF-48C9-8E9E-37AF66454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5824-F165-4C58-8EE8-569D0DC0004E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8ED7-96AF-48C9-8E9E-37AF66454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5824-F165-4C58-8EE8-569D0DC0004E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8ED7-96AF-48C9-8E9E-37AF66454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5824-F165-4C58-8EE8-569D0DC0004E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8ED7-96AF-48C9-8E9E-37AF66454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5824-F165-4C58-8EE8-569D0DC0004E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8ED7-96AF-48C9-8E9E-37AF66454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5824-F165-4C58-8EE8-569D0DC0004E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8ED7-96AF-48C9-8E9E-37AF66454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5824-F165-4C58-8EE8-569D0DC0004E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8ED7-96AF-48C9-8E9E-37AF66454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5824-F165-4C58-8EE8-569D0DC0004E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8ED7-96AF-48C9-8E9E-37AF66454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5824-F165-4C58-8EE8-569D0DC0004E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8ED7-96AF-48C9-8E9E-37AF66454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5824-F165-4C58-8EE8-569D0DC0004E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8ED7-96AF-48C9-8E9E-37AF66454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fotter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6229047"/>
            <a:ext cx="9144000" cy="628953"/>
          </a:xfrm>
          <a:prstGeom prst="rect">
            <a:avLst/>
          </a:prstGeom>
        </p:spPr>
      </p:pic>
      <p:pic>
        <p:nvPicPr>
          <p:cNvPr id="17" name="Picture 16" descr="DSIRE-SOLAR_header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117499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09800"/>
            <a:ext cx="8229600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05824-F165-4C58-8EE8-569D0DC0004E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B8ED7-96AF-48C9-8E9E-37AF664541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r>
              <a:rPr lang="en-US" dirty="0" smtClean="0"/>
              <a:t>The Cost of Value: PV and Property Tax Policy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905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Justin Barnes </a:t>
            </a:r>
          </a:p>
          <a:p>
            <a:r>
              <a:rPr lang="en-US" sz="2400" dirty="0" smtClean="0"/>
              <a:t>North Carolina Solar Center/DSIRE</a:t>
            </a:r>
          </a:p>
          <a:p>
            <a:r>
              <a:rPr lang="en-US" sz="2400" dirty="0" smtClean="0"/>
              <a:t>World Renewable Energy Forum 2012 </a:t>
            </a:r>
          </a:p>
          <a:p>
            <a:r>
              <a:rPr lang="en-US" sz="2400" dirty="0" smtClean="0"/>
              <a:t>Denver, CO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9547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Tax 101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5195572"/>
              </p:ext>
            </p:extLst>
          </p:nvPr>
        </p:nvGraphicFramePr>
        <p:xfrm>
          <a:off x="457200" y="2209800"/>
          <a:ext cx="8229600" cy="3916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74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dirty="0" smtClean="0"/>
              <a:t>Major Determinants of Taxation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Classification: Real vs. personal vs. utility property</a:t>
            </a:r>
          </a:p>
          <a:p>
            <a:r>
              <a:rPr lang="en-US" dirty="0" smtClean="0"/>
              <a:t>Breadth of PV exemption or assessment laws (or lack there of)</a:t>
            </a:r>
          </a:p>
          <a:p>
            <a:r>
              <a:rPr lang="en-US" dirty="0" smtClean="0"/>
              <a:t>Central or local assessment</a:t>
            </a:r>
          </a:p>
          <a:p>
            <a:r>
              <a:rPr lang="en-US" dirty="0" smtClean="0"/>
              <a:t>Assessment method used (comparable sales, replacement cost, income capitalization)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86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914400"/>
          </a:xfrm>
        </p:spPr>
        <p:txBody>
          <a:bodyPr>
            <a:noAutofit/>
          </a:bodyPr>
          <a:lstStyle/>
          <a:p>
            <a:r>
              <a:rPr lang="en-US" dirty="0" smtClean="0"/>
              <a:t>Current Practices: 15 States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56329"/>
              </p:ext>
            </p:extLst>
          </p:nvPr>
        </p:nvGraphicFramePr>
        <p:xfrm>
          <a:off x="457200" y="1928951"/>
          <a:ext cx="8229599" cy="419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5429"/>
                <a:gridCol w="2274632"/>
                <a:gridCol w="2574906"/>
                <a:gridCol w="2274632"/>
              </a:tblGrid>
              <a:tr h="3946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State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Exemption or Equivalent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Other Policy/Properties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Other Methods/Notes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5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Arizona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All behind the meter systems are exempt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Valued at 20% depreciated cost (30-yr SL, 10% floor); 20% assessment rate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Assessment rate for utility and industrial property varies from year to year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5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California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Value excluded for locally assessed properties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Utility or very large scale projects are centrally assessed (no exclusion)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Exclusion lost at change in PV property ownership; sale leasback and flip do not trigger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5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Colorado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Residential behind the meter systems exempt, including third-party owned up to 100 kW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 MW-AC or less locally assessed at value of $1,008/kW and 20-yr economic life; 29% assessment rate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Larger than 2 MW-AC uses income approach equalized to cost approach with standard values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5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Florida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No statewide policy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Residential typically real property; non-residential typically personal property (cost and/or income)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No set depreciation schedule, but commonly 25 - 30 years; FL PSC schedule is 30 years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5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Hawaii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All counties have local exemptions for behind the meter systems, 25% exports permitted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County practices vary; some counties offer additional exemptions for wholesale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Cost approach typically used where exemption does not exist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5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Illinois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Law unclear, but all behind the meter systems appear to be exempt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Special assessment may apply to wholesale; personal vs. real property likely important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No business personal property tax; 33.3% assessment ratio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5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Maryland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All behind the meter systems are exempt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Wholesale gets 50% exemption; valued at depreciated cost (30-yr SL, 25% floor)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Local property tax credits exist in several counties (typically limited to residential)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5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Massachusetts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20-yr exemption for behind the meter systems located on taxable property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Non-exempt systems likely cost approach; no standard depreciation.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For wholesale, some components may be assessed as real property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569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Current Practices: 15 States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009720"/>
              </p:ext>
            </p:extLst>
          </p:nvPr>
        </p:nvGraphicFramePr>
        <p:xfrm>
          <a:off x="304800" y="2133600"/>
          <a:ext cx="8610600" cy="381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6606"/>
                <a:gridCol w="2379940"/>
                <a:gridCol w="2694114"/>
                <a:gridCol w="2379940"/>
              </a:tblGrid>
              <a:tr h="476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State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Exemption or Equivalent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Other Policy/Properties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Other Methods/Notes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Nevada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All behind the meter systems are exempt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Valued at depreciated cost (1.5% annually for 50 years); 10+ MW get 55% abatement for 20 years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Typically locally assessed; abatements seeking personal property classification denied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New Jersey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All behind the meter systems are exempt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No business personal property tax; wholesale facilities likely mostly personal property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Pending legislation would apply $7,000/MW standard rate for wholesale facilities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New Mexico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Residential systems not treated as physical improvement, therefore exempt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All other PV assessed centrally using depreciated cost (20-yr SL, 20% floor); 33.3% assessment rate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Residential exemption lasts only until change is home ownership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New York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Residential behind the meter exempt; local option  15-yr exemption for other facilities or PILOT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If opted-out, no personal property tax, but one ORPTS opinion called wind farm real property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No apparent ownership or on-site use requirements for 15-yr local option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North Carolina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Residential behind the meter exempt as non-business personal property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Valued at depreciated cost (18-yr SL with inflation added, 25% floor); 80% of appraised value exempt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Utility-owned centrally assessed using composite; 80% exemption applied to cost method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Ohio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All systems 250 kW-AC or less exempt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PILOT of $7,000 - $9,000/MW for non-exempt systems placed in service by 2013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Additional requirements for PILOT if facility is 5 MW or larger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Pennsylvania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No statewide policy so local variation possible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For residential, no comparable sales.  Non-residential may be commercial equipment (exempt)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Wholesale likely income capitalization, unless considered commercial equipment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74" marR="7974" marT="7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481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dirty="0" smtClean="0"/>
              <a:t>Financial Implications: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OH (PILOT at $7,000/MW): $6 – 7/</a:t>
            </a:r>
            <a:r>
              <a:rPr lang="en-US" dirty="0" err="1" smtClean="0"/>
              <a:t>MWh</a:t>
            </a:r>
            <a:r>
              <a:rPr lang="en-US" dirty="0" smtClean="0"/>
              <a:t> (slightly </a:t>
            </a:r>
            <a:r>
              <a:rPr lang="en-US" dirty="0" err="1" smtClean="0"/>
              <a:t>backloaded</a:t>
            </a:r>
            <a:r>
              <a:rPr lang="en-US" dirty="0" smtClean="0"/>
              <a:t> due to production declines)</a:t>
            </a:r>
          </a:p>
          <a:p>
            <a:r>
              <a:rPr lang="en-US" dirty="0" smtClean="0"/>
              <a:t>CO ($1,008/kW value, 20-yr life, 29% assessment rate, varied mill rates):</a:t>
            </a:r>
          </a:p>
          <a:p>
            <a:pPr lvl="1"/>
            <a:r>
              <a:rPr lang="en-US" dirty="0" smtClean="0"/>
              <a:t>Avg. MW rate = $9,000 - $20,000 /MW (front-loaded)</a:t>
            </a:r>
          </a:p>
          <a:p>
            <a:pPr lvl="1"/>
            <a:r>
              <a:rPr lang="en-US" dirty="0" smtClean="0"/>
              <a:t>Avg. </a:t>
            </a:r>
            <a:r>
              <a:rPr lang="en-US" dirty="0" err="1" smtClean="0"/>
              <a:t>MWh</a:t>
            </a:r>
            <a:r>
              <a:rPr lang="en-US" dirty="0" smtClean="0"/>
              <a:t> rate = $6 – 14/</a:t>
            </a:r>
            <a:r>
              <a:rPr lang="en-US" dirty="0" err="1" smtClean="0"/>
              <a:t>MWh</a:t>
            </a:r>
            <a:r>
              <a:rPr lang="en-US" dirty="0" smtClean="0"/>
              <a:t> (front-loaded)</a:t>
            </a:r>
          </a:p>
          <a:p>
            <a:r>
              <a:rPr lang="en-US" dirty="0" smtClean="0"/>
              <a:t>NJ (Value of BTM exemption using replacement cost w/20 yr. SL depreciation, 20% floor, 1.89% avg. tax rate)</a:t>
            </a:r>
          </a:p>
          <a:p>
            <a:pPr lvl="1"/>
            <a:r>
              <a:rPr lang="en-US" dirty="0" smtClean="0"/>
              <a:t>Avg. MW rate: $67,000/MW (front-loaded)</a:t>
            </a:r>
          </a:p>
          <a:p>
            <a:pPr lvl="1"/>
            <a:r>
              <a:rPr lang="en-US" dirty="0" smtClean="0"/>
              <a:t>Avg. </a:t>
            </a:r>
            <a:r>
              <a:rPr lang="en-US" dirty="0" err="1" smtClean="0"/>
              <a:t>MWh</a:t>
            </a:r>
            <a:r>
              <a:rPr lang="en-US" dirty="0" smtClean="0"/>
              <a:t> Rate: $58/</a:t>
            </a:r>
            <a:r>
              <a:rPr lang="en-US" dirty="0" err="1" smtClean="0"/>
              <a:t>MWh</a:t>
            </a:r>
            <a:r>
              <a:rPr lang="en-US" dirty="0" smtClean="0"/>
              <a:t> (front-loaded)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80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dirty="0" smtClean="0"/>
              <a:t>Issues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Is the use of replacement cost appropriate?</a:t>
            </a:r>
          </a:p>
          <a:p>
            <a:r>
              <a:rPr lang="en-US" dirty="0" smtClean="0"/>
              <a:t>How do you incorporate REC income using income capitalization? (intangible personal property?)</a:t>
            </a:r>
          </a:p>
          <a:p>
            <a:r>
              <a:rPr lang="en-US" dirty="0" smtClean="0"/>
              <a:t>Do REC sales = income producing property?</a:t>
            </a:r>
          </a:p>
          <a:p>
            <a:r>
              <a:rPr lang="en-US" dirty="0" smtClean="0"/>
              <a:t>Virtual net metering and on-site use requirements?</a:t>
            </a:r>
          </a:p>
          <a:p>
            <a:r>
              <a:rPr lang="en-US" dirty="0" smtClean="0"/>
              <a:t>What is a “conventional system” in the context of PV?</a:t>
            </a:r>
          </a:p>
          <a:p>
            <a:r>
              <a:rPr lang="en-US" dirty="0" smtClean="0"/>
              <a:t>Does a lease jeopardize public purpose tax-exempt status?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79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1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/>
              <a:t>Questions??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b="1" dirty="0" smtClean="0"/>
              <a:t>Justin Barnes</a:t>
            </a:r>
            <a:br>
              <a:rPr lang="en-US" sz="2700" b="1" dirty="0" smtClean="0"/>
            </a:br>
            <a:r>
              <a:rPr lang="en-US" sz="2700" dirty="0" smtClean="0"/>
              <a:t>North Carolina Solar Center</a:t>
            </a:r>
            <a:br>
              <a:rPr lang="en-US" sz="2700" dirty="0" smtClean="0"/>
            </a:br>
            <a:r>
              <a:rPr lang="en-US" sz="2700" dirty="0" smtClean="0"/>
              <a:t>justin_barnes@ncsu.edu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82222115"/>
      </p:ext>
    </p:extLst>
  </p:cSld>
  <p:clrMapOvr>
    <a:masterClrMapping/>
  </p:clrMapOvr>
</p:sld>
</file>

<file path=ppt/theme/theme1.xml><?xml version="1.0" encoding="utf-8"?>
<a:theme xmlns:a="http://schemas.openxmlformats.org/drawingml/2006/main" name="DSIRE Solar Presentation Template 5-10">
  <a:themeElements>
    <a:clrScheme name="Custom 1">
      <a:dk1>
        <a:sysClr val="windowText" lastClr="000000"/>
      </a:dk1>
      <a:lt1>
        <a:sysClr val="window" lastClr="FFFFFF"/>
      </a:lt1>
      <a:dk2>
        <a:srgbClr val="7F7F7F"/>
      </a:dk2>
      <a:lt2>
        <a:srgbClr val="EEECE1"/>
      </a:lt2>
      <a:accent1>
        <a:srgbClr val="DF3911"/>
      </a:accent1>
      <a:accent2>
        <a:srgbClr val="EF6B16"/>
      </a:accent2>
      <a:accent3>
        <a:srgbClr val="EE9110"/>
      </a:accent3>
      <a:accent4>
        <a:srgbClr val="F1BD07"/>
      </a:accent4>
      <a:accent5>
        <a:srgbClr val="CC0000"/>
      </a:accent5>
      <a:accent6>
        <a:srgbClr val="7F7F7F"/>
      </a:accent6>
      <a:hlink>
        <a:srgbClr val="000000"/>
      </a:hlink>
      <a:folHlink>
        <a:srgbClr val="595959"/>
      </a:folHlink>
    </a:clrScheme>
    <a:fontScheme name="Custom 1">
      <a:majorFont>
        <a:latin typeface="Tahom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solar-pres_2-01-11</Template>
  <TotalTime>414</TotalTime>
  <Words>868</Words>
  <Application>Microsoft Office PowerPoint</Application>
  <PresentationFormat>On-screen Show (4:3)</PresentationFormat>
  <Paragraphs>103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DSIRE Solar Presentation Template 5-10</vt:lpstr>
      <vt:lpstr>The Cost of Value: PV and Property Tax Policy</vt:lpstr>
      <vt:lpstr>Property Tax 101</vt:lpstr>
      <vt:lpstr>Major Determinants of Taxation</vt:lpstr>
      <vt:lpstr>Current Practices: 15 States</vt:lpstr>
      <vt:lpstr>Current Practices: 15 States</vt:lpstr>
      <vt:lpstr>Financial Implications: Examples</vt:lpstr>
      <vt:lpstr>Issues to Consider</vt:lpstr>
      <vt:lpstr>Questions??   Justin Barnes North Carolina Solar Center justin_barnes@ncsu.edu</vt:lpstr>
    </vt:vector>
  </TitlesOfParts>
  <Company>NC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Cost of Value: PV and Property Tax Policy</dc:title>
  <dc:creator>Justin R. Barnes</dc:creator>
  <cp:lastModifiedBy>Brian C. Lips</cp:lastModifiedBy>
  <cp:revision>24</cp:revision>
  <dcterms:created xsi:type="dcterms:W3CDTF">2012-04-13T16:58:42Z</dcterms:created>
  <dcterms:modified xsi:type="dcterms:W3CDTF">2012-08-17T14:11:32Z</dcterms:modified>
</cp:coreProperties>
</file>