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74" r:id="rId1"/>
  </p:sldMasterIdLst>
  <p:notesMasterIdLst>
    <p:notesMasterId r:id="rId22"/>
  </p:notesMasterIdLst>
  <p:sldIdLst>
    <p:sldId id="256" r:id="rId2"/>
    <p:sldId id="259" r:id="rId3"/>
    <p:sldId id="272" r:id="rId4"/>
    <p:sldId id="257" r:id="rId5"/>
    <p:sldId id="258" r:id="rId6"/>
    <p:sldId id="260" r:id="rId7"/>
    <p:sldId id="262" r:id="rId8"/>
    <p:sldId id="261" r:id="rId9"/>
    <p:sldId id="264" r:id="rId10"/>
    <p:sldId id="263" r:id="rId11"/>
    <p:sldId id="266" r:id="rId12"/>
    <p:sldId id="265" r:id="rId13"/>
    <p:sldId id="267" r:id="rId14"/>
    <p:sldId id="275" r:id="rId15"/>
    <p:sldId id="268" r:id="rId16"/>
    <p:sldId id="271" r:id="rId17"/>
    <p:sldId id="274" r:id="rId18"/>
    <p:sldId id="270" r:id="rId19"/>
    <p:sldId id="269" r:id="rId20"/>
    <p:sldId id="273" r:id="rId2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105" d="100"/>
          <a:sy n="105" d="100"/>
        </p:scale>
        <p:origin x="-9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1B9549-19C7-435C-81A5-FEBC505F8340}" type="datetimeFigureOut">
              <a:rPr lang="en-US" smtClean="0"/>
              <a:t>6/27/2013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0BF5B3B-3E3C-4C46-BF1A-C03C6C9F2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6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F5B3B-3E3C-4C46-BF1A-C03C6C9F25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5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62C92A4-DCD9-49A6-85EA-E64030649D91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78947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62C92A4-DCD9-49A6-85EA-E64030649D91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28830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9862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986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62C92A4-DCD9-49A6-85EA-E64030649D91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6668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66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87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4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4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2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78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99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1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6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53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6/13/2013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26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39630"/>
            <a:ext cx="8516815" cy="147710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GOES-R Proving Ground </a:t>
            </a:r>
            <a:b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OCONUS Meeting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2807" y="3899024"/>
            <a:ext cx="6858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Update on Product Implementation and Challenges 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Eric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Lau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NWS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Pacific Region </a:t>
            </a:r>
          </a:p>
          <a:p>
            <a:endParaRPr lang="en-US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June 2013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astedGraphic-1.tiff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37" b="35646"/>
          <a:stretch/>
        </p:blipFill>
        <p:spPr bwMode="auto">
          <a:xfrm>
            <a:off x="3566984" y="1194487"/>
            <a:ext cx="5446457" cy="293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astedGraphic-2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02" y="2600009"/>
            <a:ext cx="4704155" cy="381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532236" y="159181"/>
            <a:ext cx="6941923" cy="103530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UW-CIMSS Cloud Top Cooling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283569" y="2704124"/>
            <a:ext cx="296985" cy="304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1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532234" y="0"/>
            <a:ext cx="6941923" cy="103530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SST from </a:t>
            </a:r>
            <a:r>
              <a:rPr lang="en-US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SPoRT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7928" b="2823"/>
          <a:stretch/>
        </p:blipFill>
        <p:spPr>
          <a:xfrm>
            <a:off x="1938719" y="807306"/>
            <a:ext cx="6128951" cy="56821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8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532234" y="0"/>
            <a:ext cx="6941923" cy="103530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NESDIS QPE from </a:t>
            </a:r>
            <a:r>
              <a:rPr lang="en-US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SPoRT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2" t="14896" r="803" b="2943"/>
          <a:stretch/>
        </p:blipFill>
        <p:spPr>
          <a:xfrm>
            <a:off x="1995114" y="1003675"/>
            <a:ext cx="6016162" cy="55208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Arc 11"/>
          <p:cNvSpPr/>
          <p:nvPr/>
        </p:nvSpPr>
        <p:spPr>
          <a:xfrm rot="342668">
            <a:off x="4257117" y="3624761"/>
            <a:ext cx="1129952" cy="1245799"/>
          </a:xfrm>
          <a:prstGeom prst="arc">
            <a:avLst>
              <a:gd name="adj1" fmla="val 16200000"/>
              <a:gd name="adj2" fmla="val 2049210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426460" y="3564798"/>
            <a:ext cx="685171" cy="131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16055" y="3845169"/>
            <a:ext cx="669844" cy="125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0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532234" y="0"/>
            <a:ext cx="6941923" cy="103530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Orographic Rainfall Index (ORI)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7808" b="2702"/>
          <a:stretch/>
        </p:blipFill>
        <p:spPr>
          <a:xfrm>
            <a:off x="1945893" y="807308"/>
            <a:ext cx="6114604" cy="568410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Oval 3"/>
          <p:cNvSpPr/>
          <p:nvPr/>
        </p:nvSpPr>
        <p:spPr>
          <a:xfrm rot="19344371">
            <a:off x="4575834" y="2536087"/>
            <a:ext cx="115177" cy="5392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757297" y="2266462"/>
            <a:ext cx="690026" cy="288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964126" y="2554474"/>
            <a:ext cx="713321" cy="250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4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532234" y="0"/>
            <a:ext cx="6941923" cy="103530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Orographic Rainfall Index (ORI)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611677"/>
            <a:ext cx="5148808" cy="4881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22" y="1035306"/>
            <a:ext cx="3978031" cy="37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1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532234" y="0"/>
            <a:ext cx="6941923" cy="103530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World Wide Lightning Location Network (WWLLN) AWIPS II Plugin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1207"/>
          <a:stretch/>
        </p:blipFill>
        <p:spPr>
          <a:xfrm>
            <a:off x="1802795" y="1035306"/>
            <a:ext cx="6400800" cy="54541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3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532234" y="0"/>
            <a:ext cx="6941923" cy="103530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Mapping Issues with TPW in AWIPS I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-179" r="3603" b="28148"/>
          <a:stretch/>
        </p:blipFill>
        <p:spPr>
          <a:xfrm>
            <a:off x="1651313" y="1148862"/>
            <a:ext cx="6976872" cy="53357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729415" y="3141785"/>
            <a:ext cx="17193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89569" y="6107724"/>
            <a:ext cx="17193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595077" y="5158154"/>
            <a:ext cx="468923" cy="85187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053385" y="3251200"/>
            <a:ext cx="676030" cy="8870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84562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4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532234" y="0"/>
            <a:ext cx="6941923" cy="103530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Mapping Issues with TPW in AWIPS II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84562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17" y="1035306"/>
            <a:ext cx="6895756" cy="551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3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974639" y="60327"/>
            <a:ext cx="7886700" cy="82936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  <a:t>Future Products on deck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53" y="1520825"/>
            <a:ext cx="8905103" cy="4351338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en-US" sz="2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GOES Sounder DPI over Hawaii expected on the SBN in August 2013. </a:t>
            </a:r>
          </a:p>
          <a:p>
            <a:pPr lvl="2"/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TIGI16 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- Lifted Index </a:t>
            </a:r>
            <a:endParaRPr lang="en-US" sz="2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/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TIGI17 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en-US" sz="2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Precipitable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 Water </a:t>
            </a:r>
            <a:endParaRPr lang="en-US" sz="2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/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TIGI18 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- Surface Skin Temperature </a:t>
            </a:r>
            <a:endParaRPr lang="en-US" sz="2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/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TIGI27 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- Cloud Top Height </a:t>
            </a:r>
            <a:endParaRPr lang="en-US" sz="2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/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TIGI28 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- Cloud Amount </a:t>
            </a:r>
            <a:endParaRPr lang="en-US" sz="2200" dirty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MODIS imagery and products from the HCC antenna. </a:t>
            </a:r>
          </a:p>
          <a:p>
            <a:pPr marL="342900" lvl="1" indent="0">
              <a:buNone/>
            </a:pPr>
            <a:endParaRPr lang="en-US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More NASA </a:t>
            </a:r>
            <a:r>
              <a:rPr lang="en-US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SPoRT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products, </a:t>
            </a:r>
            <a:r>
              <a:rPr lang="en-US" sz="2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i.e. MODIS, MODIS-VIIRS Hybrids, RGB</a:t>
            </a:r>
          </a:p>
          <a:p>
            <a:pPr marL="685800" lvl="2" indent="0">
              <a:buNone/>
            </a:pPr>
            <a:endParaRPr lang="en-US" sz="21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UH </a:t>
            </a:r>
            <a:r>
              <a:rPr lang="en-US" sz="2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Pseudo-Reflectivity</a:t>
            </a:r>
            <a:endParaRPr lang="en-US" sz="21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GLD360 Lightning Density</a:t>
            </a:r>
          </a:p>
          <a:p>
            <a:pPr lvl="1"/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sz="24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Tropopause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Folding/Turbulence Products</a:t>
            </a:r>
          </a:p>
          <a:p>
            <a:pPr lvl="1"/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lvl="1" indent="0">
              <a:buNone/>
            </a:pPr>
            <a:endParaRPr lang="en-US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24" y="4226005"/>
            <a:ext cx="3157415" cy="252473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326107" y="4501661"/>
            <a:ext cx="2235200" cy="781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7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974639" y="60327"/>
            <a:ext cx="7886700" cy="82936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  <a:t>Pacific Region Challenges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1" y="1520825"/>
            <a:ext cx="8542214" cy="4351338"/>
          </a:xfrm>
        </p:spPr>
        <p:txBody>
          <a:bodyPr>
            <a:normAutofit fontScale="77500" lnSpcReduction="20000"/>
          </a:bodyPr>
          <a:lstStyle/>
          <a:p>
            <a:pPr marL="342900" lvl="1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Equipment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, bandwidth,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travel- 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Geography limits communication circuits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infrastructure.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Working with people over many time zones.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Travel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to remote 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destinations. i.e., Guam and American Samoa.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Limited resources for operations maintenance 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 configuration.</a:t>
            </a:r>
          </a:p>
          <a:p>
            <a:pPr marL="342900" lvl="1" indent="0">
              <a:buNone/>
            </a:pPr>
            <a:endParaRPr lang="en-US" sz="20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AWIPS I and II support-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AWIPS I products converted to AWIPS II compatible products.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AWIPS Configuration and Localization within the region.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TPW mapping issues.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Recently broken </a:t>
            </a:r>
            <a:r>
              <a:rPr lang="en-US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RegionalSat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plug-in prevents viewing external satellite data like VIIRS. </a:t>
            </a:r>
          </a:p>
          <a:p>
            <a:pPr lvl="1"/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Training for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these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great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products…going forward-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Multiple people with multiple roles in maintaining a GOES-R presence.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GOES-R Visiting Scientist Program will focus training on their expertise.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Mark </a:t>
            </a:r>
            <a:r>
              <a:rPr lang="en-US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DeMaria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and Kathy </a:t>
            </a:r>
            <a:r>
              <a:rPr lang="en-US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Strabala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in Hawaii from July 9-11.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503301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2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515" y="60326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Progress since the last OCONUS Meeting – Honolulu 2010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36605" y="1883290"/>
            <a:ext cx="8377881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LX Band antenna installed at the Honolulu Community College with NPP data flowing to HFO and PRH. 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MIMIC TPW implemented at HFO from LDM at UW CIMSS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Cloud Top Cooling (CTC) implemented at HFO from LDM at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UW 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CIMSS. 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Quantitative Precipitation Estimate (QPE) and Sea Surface Temperature (SST) implemented at HFO from LDM at NASA </a:t>
            </a:r>
            <a:r>
              <a:rPr lang="en-US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SPoRT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Orographic Rainfall Index (ORI) implemented at HFO from LDM at CIRA.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Jordan </a:t>
            </a:r>
            <a:r>
              <a:rPr lang="en-US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Gerth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developed World Wide Lightning Location Network (WWLLN) plugin for AWIPS II. </a:t>
            </a:r>
          </a:p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GOES-R Visiting Scientist Program underway for Pacific Region.           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974639" y="60327"/>
            <a:ext cx="7886700" cy="829360"/>
          </a:xfrm>
        </p:spPr>
        <p:txBody>
          <a:bodyPr>
            <a:norm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1" y="1520825"/>
            <a:ext cx="8542214" cy="4351338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342900" lvl="1" indent="0" algn="ctr">
              <a:buNone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Mahalo and Aloha! </a:t>
            </a:r>
          </a:p>
          <a:p>
            <a:pPr marL="342900" lvl="1" indent="0" algn="ctr">
              <a:buNone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lvl="1" indent="0" algn="ctr">
              <a:buNone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Questions: </a:t>
            </a:r>
          </a:p>
          <a:p>
            <a:pPr marL="342900" lvl="1" indent="0" algn="ctr">
              <a:buNone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lvl="1" indent="0" algn="ctr">
              <a:buNone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Bill Ward – bill.ward@noaa.gov</a:t>
            </a:r>
          </a:p>
          <a:p>
            <a:pPr marL="342900" lvl="1" indent="0" algn="ctr">
              <a:buNone/>
            </a:pPr>
            <a:endParaRPr lang="en-US" sz="2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lvl="1" indent="0" algn="ctr">
              <a:buNone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Eric Lau – eric.lau@noaa.gov</a:t>
            </a:r>
          </a:p>
          <a:p>
            <a:pPr marL="342900" lvl="1" indent="0" algn="ctr">
              <a:buNone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503301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4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77749E6-3915-4B92-8C38-515F41E5C6C5}" type="slidenum">
              <a:rPr lang="en-US" sz="800">
                <a:latin typeface="Arial" panose="020B0604020202020204" pitchFamily="34" charset="0"/>
              </a:rPr>
              <a:pPr eaLnBrk="1" hangingPunct="1"/>
              <a:t>3</a:t>
            </a:fld>
            <a:endParaRPr lang="en-US" sz="80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108904"/>
            <a:ext cx="7886700" cy="101819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Island of Oahu – NWS and Partners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56307" y="1305171"/>
            <a:ext cx="8886582" cy="5462954"/>
            <a:chOff x="156307" y="1305171"/>
            <a:chExt cx="8886582" cy="5462954"/>
          </a:xfrm>
        </p:grpSpPr>
        <p:grpSp>
          <p:nvGrpSpPr>
            <p:cNvPr id="16" name="Group 15"/>
            <p:cNvGrpSpPr/>
            <p:nvPr/>
          </p:nvGrpSpPr>
          <p:grpSpPr>
            <a:xfrm>
              <a:off x="156307" y="1305171"/>
              <a:ext cx="8886582" cy="5462954"/>
              <a:chOff x="164122" y="890955"/>
              <a:chExt cx="8886582" cy="546295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/>
              <a:srcRect l="20558" t="19387" r="859" b="2697"/>
              <a:stretch/>
            </p:blipFill>
            <p:spPr>
              <a:xfrm>
                <a:off x="164122" y="890955"/>
                <a:ext cx="8886582" cy="4896960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234461" y="3399693"/>
                <a:ext cx="1469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PTWC</a:t>
                </a:r>
                <a:endParaRPr lang="en-US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227014" y="1461477"/>
                <a:ext cx="12504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Ford Island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993292" y="1326756"/>
                <a:ext cx="14145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JTWC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03446" y="2868246"/>
                <a:ext cx="930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HCC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732215" y="3651794"/>
                <a:ext cx="12895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NWS PRH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599116" y="3190129"/>
                <a:ext cx="18620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UH, WFO Honolulu/CPHC</a:t>
                </a:r>
                <a:endParaRPr lang="en-US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/>
              <a:srcRect l="41249" t="36817" r="33092" b="26577"/>
              <a:stretch/>
            </p:blipFill>
            <p:spPr>
              <a:xfrm>
                <a:off x="1074125" y="4321908"/>
                <a:ext cx="2532186" cy="2032001"/>
              </a:xfrm>
              <a:prstGeom prst="rect">
                <a:avLst/>
              </a:prstGeom>
              <a:ln w="31750">
                <a:solidFill>
                  <a:schemeClr val="tx1"/>
                </a:solidFill>
              </a:ln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047631" y="5787914"/>
                <a:ext cx="1047261" cy="503471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742354" y="5251300"/>
              <a:ext cx="13442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Waikiki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253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77749E6-3915-4B92-8C38-515F41E5C6C5}" type="slidenum">
              <a:rPr lang="en-US" sz="800">
                <a:latin typeface="Arial" panose="020B0604020202020204" pitchFamily="34" charset="0"/>
              </a:rPr>
              <a:pPr eaLnBrk="1" hangingPunct="1"/>
              <a:t>4</a:t>
            </a:fld>
            <a:endParaRPr lang="en-US" sz="80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808404" y="83772"/>
            <a:ext cx="7886700" cy="101819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L/X Band Antenna, Range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05" y="1797539"/>
            <a:ext cx="4049616" cy="4319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630" y="1797539"/>
            <a:ext cx="4321907" cy="432190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89415" y="2203939"/>
            <a:ext cx="3118339" cy="32199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7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77749E6-3915-4B92-8C38-515F41E5C6C5}" type="slidenum">
              <a:rPr lang="en-US" sz="800">
                <a:latin typeface="Arial" panose="020B0604020202020204" pitchFamily="34" charset="0"/>
              </a:rPr>
              <a:pPr eaLnBrk="1" hangingPunct="1"/>
              <a:t>5</a:t>
            </a:fld>
            <a:endParaRPr lang="en-US" sz="800" dirty="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808404" y="83772"/>
            <a:ext cx="7886700" cy="101819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L/X Band Antenna, Range</a:t>
            </a:r>
          </a:p>
        </p:txBody>
      </p:sp>
    </p:spTree>
    <p:extLst>
      <p:ext uri="{BB962C8B-B14F-4D97-AF65-F5344CB8AC3E}">
        <p14:creationId xmlns:p14="http://schemas.microsoft.com/office/powerpoint/2010/main" val="115670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532236" y="159181"/>
            <a:ext cx="6941923" cy="103530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  <a:t>Suomi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  <a:t>-NPP VIIRS DNB</a:t>
            </a:r>
            <a:b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</a:b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  <a:t>Sunday, May </a:t>
            </a:r>
            <a:r>
              <a:rPr lang="en-US" sz="1600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  <a:t>28,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  <a:t>2013 1201 UTC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" b="5185"/>
          <a:stretch/>
        </p:blipFill>
        <p:spPr>
          <a:xfrm>
            <a:off x="1642158" y="1035460"/>
            <a:ext cx="6722078" cy="5483064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518524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43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1532236" y="159181"/>
            <a:ext cx="6941923" cy="103530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  <a:t>Suomi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  <a:t>-NPP VIIRS DNB</a:t>
            </a:r>
            <a:b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</a:br>
            <a:r>
              <a:rPr lang="en-US" sz="1400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</a:rPr>
              <a:t>Sunday, May 12, 2013 1201 UTC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"/>
          <a:stretch/>
        </p:blipFill>
        <p:spPr>
          <a:xfrm>
            <a:off x="1439340" y="1054442"/>
            <a:ext cx="7127714" cy="542873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7362092" y="5064369"/>
            <a:ext cx="664308" cy="47673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793407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-128"/>
                <a:cs typeface="ＭＳ Ｐゴシック" charset="-128"/>
              </a:rPr>
              <a:t>MIMIC – TPW in AWIPS I at HFO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t="7568" b="2943"/>
          <a:stretch/>
        </p:blipFill>
        <p:spPr>
          <a:xfrm>
            <a:off x="1696572" y="973604"/>
            <a:ext cx="6080370" cy="568063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6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185" y="126228"/>
            <a:ext cx="7886700" cy="1325563"/>
          </a:xfrm>
        </p:spPr>
        <p:txBody>
          <a:bodyPr/>
          <a:lstStyle/>
          <a:p>
            <a:r>
              <a:rPr lang="en-US" b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Infrequent, but it does happen!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55804"/>
            <a:ext cx="9144000" cy="520219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4"/>
            <a:ext cx="2057400" cy="365125"/>
          </a:xfrm>
        </p:spPr>
        <p:txBody>
          <a:bodyPr/>
          <a:lstStyle/>
          <a:p>
            <a:fld id="{D60327B4-E829-43B7-BD4B-2DFC2F467FB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http://www.noaa.gov/features/02_monitoring/images/Hailstone-Ruler-fu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35066" r="12155" b="8785"/>
          <a:stretch/>
        </p:blipFill>
        <p:spPr bwMode="auto">
          <a:xfrm>
            <a:off x="3634154" y="1281724"/>
            <a:ext cx="2016369" cy="201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77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1834</TotalTime>
  <Words>455</Words>
  <Application>Microsoft Office PowerPoint</Application>
  <PresentationFormat>On-screen Show (4:3)</PresentationFormat>
  <Paragraphs>103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GOES-R Proving Ground  OCONUS Meeting</vt:lpstr>
      <vt:lpstr>Progress since the last OCONUS Meeting – Honolulu 2010</vt:lpstr>
      <vt:lpstr>Island of Oahu – NWS and Partners</vt:lpstr>
      <vt:lpstr>L/X Band Antenna, Range</vt:lpstr>
      <vt:lpstr>L/X Band Antenna, Range</vt:lpstr>
      <vt:lpstr>Suomi-NPP VIIRS DNB Sunday, May 28, 2013 1201 UTC</vt:lpstr>
      <vt:lpstr>Suomi-NPP VIIRS DNB Sunday, May 12, 2013 1201 UTC</vt:lpstr>
      <vt:lpstr>MIMIC – TPW in AWIPS I at HFO</vt:lpstr>
      <vt:lpstr>Infrequent, but it does happen!</vt:lpstr>
      <vt:lpstr>UW-CIMSS Cloud Top Cooling</vt:lpstr>
      <vt:lpstr>SST from SPoRT</vt:lpstr>
      <vt:lpstr>NESDIS QPE from SPoRT</vt:lpstr>
      <vt:lpstr>Orographic Rainfall Index (ORI)</vt:lpstr>
      <vt:lpstr>Orographic Rainfall Index (ORI)</vt:lpstr>
      <vt:lpstr>World Wide Lightning Location Network (WWLLN) AWIPS II Plugin</vt:lpstr>
      <vt:lpstr>Mapping Issues with TPW in AWIPS I</vt:lpstr>
      <vt:lpstr>Mapping Issues with TPW in AWIPS II</vt:lpstr>
      <vt:lpstr>Future Products on deck</vt:lpstr>
      <vt:lpstr>Pacific Region Challenges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GOES-R Proving Ground  OCONUS Meeting</dc:title>
  <dc:creator>Eric Lau</dc:creator>
  <cp:lastModifiedBy>Beaudwin, Trish L  (GSFC-410.0)[VANTAGE SYSTEMS INC]</cp:lastModifiedBy>
  <cp:revision>60</cp:revision>
  <cp:lastPrinted>2013-06-18T01:45:01Z</cp:lastPrinted>
  <dcterms:created xsi:type="dcterms:W3CDTF">2013-06-10T20:49:40Z</dcterms:created>
  <dcterms:modified xsi:type="dcterms:W3CDTF">2013-06-27T16:08:20Z</dcterms:modified>
</cp:coreProperties>
</file>