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Override1.xml" ContentType="application/vnd.openxmlformats-officedocument.themeOverr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 id="2147483703" r:id="rId3"/>
    <p:sldMasterId id="2147483731" r:id="rId4"/>
    <p:sldMasterId id="2147483755" r:id="rId5"/>
  </p:sldMasterIdLst>
  <p:notesMasterIdLst>
    <p:notesMasterId r:id="rId35"/>
  </p:notesMasterIdLst>
  <p:handoutMasterIdLst>
    <p:handoutMasterId r:id="rId36"/>
  </p:handoutMasterIdLst>
  <p:sldIdLst>
    <p:sldId id="793" r:id="rId6"/>
    <p:sldId id="758" r:id="rId7"/>
    <p:sldId id="845" r:id="rId8"/>
    <p:sldId id="797" r:id="rId9"/>
    <p:sldId id="827" r:id="rId10"/>
    <p:sldId id="824" r:id="rId11"/>
    <p:sldId id="828" r:id="rId12"/>
    <p:sldId id="825" r:id="rId13"/>
    <p:sldId id="831" r:id="rId14"/>
    <p:sldId id="835" r:id="rId15"/>
    <p:sldId id="821" r:id="rId16"/>
    <p:sldId id="830" r:id="rId17"/>
    <p:sldId id="833" r:id="rId18"/>
    <p:sldId id="820" r:id="rId19"/>
    <p:sldId id="841" r:id="rId20"/>
    <p:sldId id="842" r:id="rId21"/>
    <p:sldId id="843" r:id="rId22"/>
    <p:sldId id="844" r:id="rId23"/>
    <p:sldId id="834" r:id="rId24"/>
    <p:sldId id="815" r:id="rId25"/>
    <p:sldId id="836" r:id="rId26"/>
    <p:sldId id="837" r:id="rId27"/>
    <p:sldId id="838" r:id="rId28"/>
    <p:sldId id="839" r:id="rId29"/>
    <p:sldId id="822" r:id="rId30"/>
    <p:sldId id="796" r:id="rId31"/>
    <p:sldId id="832" r:id="rId32"/>
    <p:sldId id="814" r:id="rId33"/>
    <p:sldId id="774" r:id="rId34"/>
  </p:sldIdLst>
  <p:sldSz cx="9144000" cy="6858000" type="screen4x3"/>
  <p:notesSz cx="7086600" cy="93726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33CC33"/>
    <a:srgbClr val="0000FF"/>
    <a:srgbClr val="FF0000"/>
    <a:srgbClr val="FFFF99"/>
    <a:srgbClr val="345A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1" autoAdjust="0"/>
    <p:restoredTop sz="87744" autoAdjust="0"/>
  </p:normalViewPr>
  <p:slideViewPr>
    <p:cSldViewPr snapToGrid="0">
      <p:cViewPr>
        <p:scale>
          <a:sx n="77" d="100"/>
          <a:sy n="77" d="100"/>
        </p:scale>
        <p:origin x="-1260" y="-60"/>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3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2" y="14"/>
            <a:ext cx="3071342" cy="468068"/>
          </a:xfrm>
          <a:prstGeom prst="rect">
            <a:avLst/>
          </a:prstGeom>
        </p:spPr>
        <p:txBody>
          <a:bodyPr vert="horz" lIns="92263" tIns="46133" rIns="92263" bIns="46133" rtlCol="0"/>
          <a:lstStyle>
            <a:lvl1pPr algn="l">
              <a:defRPr sz="1200"/>
            </a:lvl1pPr>
          </a:lstStyle>
          <a:p>
            <a:endParaRPr lang="en-US" dirty="0"/>
          </a:p>
        </p:txBody>
      </p:sp>
      <p:sp>
        <p:nvSpPr>
          <p:cNvPr id="3" name="Date Placeholder 2"/>
          <p:cNvSpPr>
            <a:spLocks noGrp="1"/>
          </p:cNvSpPr>
          <p:nvPr>
            <p:ph type="dt" sz="quarter" idx="1"/>
          </p:nvPr>
        </p:nvSpPr>
        <p:spPr>
          <a:xfrm>
            <a:off x="4013661" y="14"/>
            <a:ext cx="3071342" cy="468068"/>
          </a:xfrm>
          <a:prstGeom prst="rect">
            <a:avLst/>
          </a:prstGeom>
        </p:spPr>
        <p:txBody>
          <a:bodyPr vert="horz" lIns="92263" tIns="46133" rIns="92263" bIns="46133" rtlCol="0"/>
          <a:lstStyle>
            <a:lvl1pPr algn="r">
              <a:defRPr sz="1200"/>
            </a:lvl1pPr>
          </a:lstStyle>
          <a:p>
            <a:fld id="{79B486AF-4F1B-F741-A580-5F81CCD50D51}" type="datetime1">
              <a:rPr lang="en-US" smtClean="0"/>
              <a:pPr/>
              <a:t>5/12/2015</a:t>
            </a:fld>
            <a:endParaRPr lang="en-US" dirty="0"/>
          </a:p>
        </p:txBody>
      </p:sp>
      <p:sp>
        <p:nvSpPr>
          <p:cNvPr id="4" name="Footer Placeholder 3"/>
          <p:cNvSpPr>
            <a:spLocks noGrp="1"/>
          </p:cNvSpPr>
          <p:nvPr>
            <p:ph type="ftr" sz="quarter" idx="2"/>
          </p:nvPr>
        </p:nvSpPr>
        <p:spPr>
          <a:xfrm>
            <a:off x="12" y="8902938"/>
            <a:ext cx="3071342" cy="468068"/>
          </a:xfrm>
          <a:prstGeom prst="rect">
            <a:avLst/>
          </a:prstGeom>
        </p:spPr>
        <p:txBody>
          <a:bodyPr vert="horz" lIns="92263" tIns="46133" rIns="92263" bIns="46133"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13661" y="8902938"/>
            <a:ext cx="3071342" cy="468068"/>
          </a:xfrm>
          <a:prstGeom prst="rect">
            <a:avLst/>
          </a:prstGeom>
        </p:spPr>
        <p:txBody>
          <a:bodyPr vert="horz" lIns="92263" tIns="46133" rIns="92263" bIns="46133" rtlCol="0" anchor="b"/>
          <a:lstStyle>
            <a:lvl1pPr algn="r">
              <a:defRPr sz="1200"/>
            </a:lvl1pPr>
          </a:lstStyle>
          <a:p>
            <a:fld id="{09B38F6D-849E-46A4-AF18-1B378E880522}" type="slidenum">
              <a:rPr lang="en-US" smtClean="0"/>
              <a:pPr/>
              <a:t>‹#›</a:t>
            </a:fld>
            <a:endParaRPr lang="en-US" dirty="0"/>
          </a:p>
        </p:txBody>
      </p:sp>
    </p:spTree>
    <p:extLst>
      <p:ext uri="{BB962C8B-B14F-4D97-AF65-F5344CB8AC3E}">
        <p14:creationId xmlns:p14="http://schemas.microsoft.com/office/powerpoint/2010/main" val="5314322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0860" cy="468630"/>
          </a:xfrm>
          <a:prstGeom prst="rect">
            <a:avLst/>
          </a:prstGeom>
        </p:spPr>
        <p:txBody>
          <a:bodyPr vert="horz" lIns="93850" tIns="46926" rIns="93850" bIns="46926" rtlCol="0"/>
          <a:lstStyle>
            <a:lvl1pPr algn="l">
              <a:defRPr sz="1200"/>
            </a:lvl1pPr>
          </a:lstStyle>
          <a:p>
            <a:endParaRPr lang="en-US" dirty="0"/>
          </a:p>
        </p:txBody>
      </p:sp>
      <p:sp>
        <p:nvSpPr>
          <p:cNvPr id="3" name="Date Placeholder 2"/>
          <p:cNvSpPr>
            <a:spLocks noGrp="1"/>
          </p:cNvSpPr>
          <p:nvPr>
            <p:ph type="dt" idx="1"/>
          </p:nvPr>
        </p:nvSpPr>
        <p:spPr>
          <a:xfrm>
            <a:off x="4014100" y="0"/>
            <a:ext cx="3070860" cy="468630"/>
          </a:xfrm>
          <a:prstGeom prst="rect">
            <a:avLst/>
          </a:prstGeom>
        </p:spPr>
        <p:txBody>
          <a:bodyPr vert="horz" lIns="93850" tIns="46926" rIns="93850" bIns="46926" rtlCol="0"/>
          <a:lstStyle>
            <a:lvl1pPr algn="r">
              <a:defRPr sz="1200"/>
            </a:lvl1pPr>
          </a:lstStyle>
          <a:p>
            <a:fld id="{682E3B84-5B8A-3C46-8A13-50B5C15CA098}" type="datetime1">
              <a:rPr lang="en-US" smtClean="0"/>
              <a:pPr/>
              <a:t>5/12/2015</a:t>
            </a:fld>
            <a:endParaRPr lang="en-US" dirty="0"/>
          </a:p>
        </p:txBody>
      </p:sp>
      <p:sp>
        <p:nvSpPr>
          <p:cNvPr id="4" name="Slide Image Placeholder 3"/>
          <p:cNvSpPr>
            <a:spLocks noGrp="1" noRot="1" noChangeAspect="1"/>
          </p:cNvSpPr>
          <p:nvPr>
            <p:ph type="sldImg" idx="2"/>
          </p:nvPr>
        </p:nvSpPr>
        <p:spPr>
          <a:xfrm>
            <a:off x="1211263" y="704850"/>
            <a:ext cx="4683125" cy="3513138"/>
          </a:xfrm>
          <a:prstGeom prst="rect">
            <a:avLst/>
          </a:prstGeom>
          <a:noFill/>
          <a:ln w="12700">
            <a:solidFill>
              <a:prstClr val="black"/>
            </a:solidFill>
          </a:ln>
        </p:spPr>
        <p:txBody>
          <a:bodyPr vert="horz" lIns="93850" tIns="46926" rIns="93850" bIns="46926" rtlCol="0" anchor="ctr"/>
          <a:lstStyle/>
          <a:p>
            <a:endParaRPr lang="en-US" dirty="0"/>
          </a:p>
        </p:txBody>
      </p:sp>
      <p:sp>
        <p:nvSpPr>
          <p:cNvPr id="5" name="Notes Placeholder 4"/>
          <p:cNvSpPr>
            <a:spLocks noGrp="1"/>
          </p:cNvSpPr>
          <p:nvPr>
            <p:ph type="body" sz="quarter" idx="3"/>
          </p:nvPr>
        </p:nvSpPr>
        <p:spPr>
          <a:xfrm>
            <a:off x="708660" y="4451986"/>
            <a:ext cx="5669280" cy="4217670"/>
          </a:xfrm>
          <a:prstGeom prst="rect">
            <a:avLst/>
          </a:prstGeom>
        </p:spPr>
        <p:txBody>
          <a:bodyPr vert="horz" lIns="93850" tIns="46926" rIns="93850" bIns="469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902343"/>
            <a:ext cx="3070860" cy="468630"/>
          </a:xfrm>
          <a:prstGeom prst="rect">
            <a:avLst/>
          </a:prstGeom>
        </p:spPr>
        <p:txBody>
          <a:bodyPr vert="horz" lIns="93850" tIns="46926" rIns="93850" bIns="4692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3850" tIns="46926" rIns="93850" bIns="46926" rtlCol="0" anchor="b"/>
          <a:lstStyle>
            <a:lvl1pPr algn="r">
              <a:defRPr sz="1200"/>
            </a:lvl1pPr>
          </a:lstStyle>
          <a:p>
            <a:fld id="{D266A94D-C181-46BB-896C-A16F1B32B475}" type="slidenum">
              <a:rPr lang="en-US" smtClean="0"/>
              <a:pPr/>
              <a:t>‹#›</a:t>
            </a:fld>
            <a:endParaRPr lang="en-US" dirty="0"/>
          </a:p>
        </p:txBody>
      </p:sp>
    </p:spTree>
    <p:extLst>
      <p:ext uri="{BB962C8B-B14F-4D97-AF65-F5344CB8AC3E}">
        <p14:creationId xmlns:p14="http://schemas.microsoft.com/office/powerpoint/2010/main" val="37861767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goes-r.gov/education/ABI-bands-quick-info.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goes-r.gov/education/docs/ABI-bands-FS/ABI_Band_01_0.47um_fact_sheet.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pPr/>
              <a:t>1</a:t>
            </a:fld>
            <a:endParaRPr lang="en-US" dirty="0"/>
          </a:p>
        </p:txBody>
      </p:sp>
    </p:spTree>
    <p:extLst>
      <p:ext uri="{BB962C8B-B14F-4D97-AF65-F5344CB8AC3E}">
        <p14:creationId xmlns:p14="http://schemas.microsoft.com/office/powerpoint/2010/main" val="1080675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Testing and checking of the Himawari-8 system, including related ground facilities, are going well. Himawari-8 is scheduled to start operation in mid-2015.</a:t>
            </a:r>
          </a:p>
          <a:p>
            <a:r>
              <a:rPr lang="en-US" dirty="0" smtClean="0"/>
              <a:t>For more information: http://www.data.jma.go.jp/mscweb/en/himawari89/index.html </a:t>
            </a:r>
          </a:p>
          <a:p>
            <a:endParaRPr lang="en-US" dirty="0" smtClean="0"/>
          </a:p>
          <a:p>
            <a:r>
              <a:rPr lang="en-US" dirty="0" smtClean="0"/>
              <a:t>AHI – Advanced </a:t>
            </a:r>
            <a:r>
              <a:rPr lang="en-US" dirty="0" err="1" smtClean="0"/>
              <a:t>Himawari</a:t>
            </a:r>
            <a:r>
              <a:rPr lang="en-US" dirty="0" smtClean="0"/>
              <a:t> Imager very similar to ABI</a:t>
            </a:r>
          </a:p>
          <a:p>
            <a:r>
              <a:rPr lang="en-US" dirty="0" smtClean="0"/>
              <a:t>The first Image will be taken in the end of AHI IOT</a:t>
            </a:r>
          </a:p>
          <a:p>
            <a:r>
              <a:rPr lang="en-US" dirty="0" smtClean="0"/>
              <a:t>100-day Running Test for satellite mission will be commenced after AHI IOT (In-Orbit Test) – (~end of 2014)</a:t>
            </a:r>
          </a:p>
          <a:p>
            <a:r>
              <a:rPr lang="en-US" dirty="0" smtClean="0"/>
              <a:t>An Experimental Operation will be commenced in April 2015</a:t>
            </a:r>
          </a:p>
          <a:p>
            <a:r>
              <a:rPr lang="en-US" dirty="0" smtClean="0"/>
              <a:t>Full Operation will be commenced in mid-2015</a:t>
            </a:r>
          </a:p>
          <a:p>
            <a:r>
              <a:rPr lang="en-US" dirty="0" smtClean="0"/>
              <a:t>The launch of Himawari-9 for in-orbit standby is scheduled in 2016</a:t>
            </a:r>
          </a:p>
          <a:p>
            <a:r>
              <a:rPr lang="en-US" dirty="0" smtClean="0"/>
              <a:t>Himawari-8/9 will be in operation around 140 degrees East</a:t>
            </a:r>
          </a:p>
          <a:p>
            <a:endParaRPr lang="en-US" dirty="0" smtClean="0"/>
          </a:p>
          <a:p>
            <a:r>
              <a:rPr lang="en-US" dirty="0" smtClean="0"/>
              <a:t>Himawari-8/9 information is available from MSC Website http://www.jma-net.go.jp/msc/en/</a:t>
            </a:r>
          </a:p>
          <a:p>
            <a:endParaRPr lang="en-US" dirty="0" smtClean="0"/>
          </a:p>
          <a:p>
            <a:r>
              <a:rPr lang="en-US" dirty="0" smtClean="0"/>
              <a:t>Overview of satellite observations</a:t>
            </a:r>
          </a:p>
          <a:p>
            <a:r>
              <a:rPr lang="en-US" dirty="0" smtClean="0"/>
              <a:t>Overview of Himawari-8/9 data distribution/dissemination</a:t>
            </a:r>
          </a:p>
          <a:p>
            <a:r>
              <a:rPr lang="en-US" dirty="0" smtClean="0"/>
              <a:t>Plan for transition from MTSAT-2 to Himawari-8</a:t>
            </a:r>
          </a:p>
          <a:p>
            <a:r>
              <a:rPr lang="en-US" dirty="0" smtClean="0"/>
              <a:t>Overview of the Himawari-8/9 ground segment and operations</a:t>
            </a:r>
          </a:p>
          <a:p>
            <a:r>
              <a:rPr lang="en-US" dirty="0" smtClean="0"/>
              <a:t>Imaging channels</a:t>
            </a:r>
          </a:p>
          <a:p>
            <a:r>
              <a:rPr lang="en-US" dirty="0" smtClean="0"/>
              <a:t>Observation area and periodicity</a:t>
            </a:r>
          </a:p>
          <a:p>
            <a:r>
              <a:rPr lang="en-US" dirty="0" err="1" smtClean="0"/>
              <a:t>HimawariCast</a:t>
            </a:r>
            <a:endParaRPr lang="en-US" dirty="0" smtClean="0"/>
          </a:p>
          <a:p>
            <a:r>
              <a:rPr lang="en-US" dirty="0" smtClean="0"/>
              <a:t>Internet Cloud Service (</a:t>
            </a:r>
            <a:r>
              <a:rPr lang="en-US" dirty="0" err="1" smtClean="0"/>
              <a:t>HimawariCloud</a:t>
            </a:r>
            <a:r>
              <a:rPr lang="en-US" dirty="0" smtClean="0"/>
              <a:t>)</a:t>
            </a:r>
          </a:p>
          <a:p>
            <a:r>
              <a:rPr lang="en-US" dirty="0" smtClean="0"/>
              <a:t>Sample data </a:t>
            </a:r>
          </a:p>
          <a:p>
            <a:endParaRPr lang="en-US" dirty="0" smtClean="0"/>
          </a:p>
          <a:p>
            <a:r>
              <a:rPr lang="en-US" dirty="0" smtClean="0"/>
              <a:t>AHI Simulated imagery is now available from Meteorological Satellite Center (MSC) of JMA at http://www.data.jma.go.jp/mscweb/en/himawari89/index.html </a:t>
            </a:r>
          </a:p>
          <a:p>
            <a:r>
              <a:rPr lang="en-US" dirty="0" smtClean="0"/>
              <a:t>AHI “Real” sample image data in “</a:t>
            </a:r>
            <a:r>
              <a:rPr lang="en-US" dirty="0" err="1" smtClean="0"/>
              <a:t>Himawari</a:t>
            </a:r>
            <a:r>
              <a:rPr lang="en-US" dirty="0" smtClean="0"/>
              <a:t> Standard Data” format will be available from MSC Website soon after the “first” Image will be taken </a:t>
            </a:r>
          </a:p>
          <a:p>
            <a:endParaRPr lang="en-US" dirty="0" smtClean="0"/>
          </a:p>
          <a:p>
            <a:r>
              <a:rPr lang="en-US" dirty="0" smtClean="0"/>
              <a:t>Internet Cloud Service:  JMA plans to start the </a:t>
            </a:r>
            <a:r>
              <a:rPr lang="en-US" dirty="0" err="1" smtClean="0"/>
              <a:t>HimawariCloud</a:t>
            </a:r>
            <a:r>
              <a:rPr lang="en-US" dirty="0" smtClean="0"/>
              <a:t> service in March 2015.</a:t>
            </a:r>
          </a:p>
          <a:p>
            <a:endParaRPr lang="en-US" dirty="0" smtClean="0"/>
          </a:p>
          <a:p>
            <a:r>
              <a:rPr lang="en-US" dirty="0" smtClean="0"/>
              <a:t>The </a:t>
            </a:r>
            <a:r>
              <a:rPr lang="en-US" dirty="0" err="1" smtClean="0"/>
              <a:t>HimawariCast</a:t>
            </a:r>
            <a:r>
              <a:rPr lang="en-US" dirty="0" smtClean="0"/>
              <a:t> service will start in Jan. 2015.</a:t>
            </a:r>
          </a:p>
          <a:p>
            <a:r>
              <a:rPr lang="en-US" dirty="0" smtClean="0"/>
              <a:t>MTSAT-2 imagery will be disseminated through the </a:t>
            </a:r>
            <a:r>
              <a:rPr lang="en-US" dirty="0" err="1" smtClean="0"/>
              <a:t>HimawariCast</a:t>
            </a:r>
            <a:r>
              <a:rPr lang="en-US" dirty="0" smtClean="0"/>
              <a:t> until Himawari-8 becomes operational for the transition of MDUS users to </a:t>
            </a:r>
            <a:r>
              <a:rPr lang="en-US" dirty="0" err="1" smtClean="0"/>
              <a:t>HimawariCast</a:t>
            </a:r>
            <a:r>
              <a:rPr lang="en-US" dirty="0" smtClean="0"/>
              <a:t>.</a:t>
            </a:r>
          </a:p>
          <a:p>
            <a:r>
              <a:rPr lang="en-US" dirty="0" smtClean="0"/>
              <a:t>Himawari-8 imagery will thereafter be disseminated via the </a:t>
            </a:r>
            <a:r>
              <a:rPr lang="en-US" dirty="0" err="1" smtClean="0"/>
              <a:t>HimawariCast</a:t>
            </a:r>
            <a:r>
              <a:rPr lang="en-US" dirty="0" smtClean="0"/>
              <a:t> service.</a:t>
            </a:r>
          </a:p>
          <a:p>
            <a:r>
              <a:rPr lang="en-US" dirty="0" smtClean="0"/>
              <a:t>The technical information on the </a:t>
            </a:r>
            <a:r>
              <a:rPr lang="en-US" dirty="0" err="1" smtClean="0"/>
              <a:t>HimawariCast</a:t>
            </a:r>
            <a:r>
              <a:rPr lang="en-US" dirty="0" smtClean="0"/>
              <a:t> service is available on JMA’s website.</a:t>
            </a:r>
          </a:p>
          <a:p>
            <a:r>
              <a:rPr lang="en-US" dirty="0" smtClean="0"/>
              <a:t>http://www.data.jma.go.jp/mscweb/en/himawari89/himawari_cast/himawari_cast.html</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B0336DD-E70E-4FDB-83E2-73280E6F814F}" type="slidenum">
              <a:rPr lang="en-US" smtClean="0"/>
              <a:t>26</a:t>
            </a:fld>
            <a:endParaRPr lang="en-US"/>
          </a:p>
        </p:txBody>
      </p:sp>
    </p:spTree>
    <p:extLst>
      <p:ext uri="{BB962C8B-B14F-4D97-AF65-F5344CB8AC3E}">
        <p14:creationId xmlns:p14="http://schemas.microsoft.com/office/powerpoint/2010/main" val="2877280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series of fact sheets detailing each of the Advanced Baseline Imager channels is now under development. These </a:t>
            </a:r>
            <a:r>
              <a:rPr lang="en-US" u="sng" dirty="0">
                <a:hlinkClick r:id="rId3" tooltip="ABI Bands Quick Information Guides"/>
              </a:rPr>
              <a:t>ABI Bands Quick Information Guides</a:t>
            </a:r>
            <a:r>
              <a:rPr lang="en-US" dirty="0"/>
              <a:t> are designed as quick reference guides to provide National Weather Service forecasters with information on each of the GOES-R series Advanced Baseline Imager’s 16 spectral bands. Each fact sheet will cover what the band measures and how this is operationally relevant. Each sheet will also include links for more information. Currently, a </a:t>
            </a:r>
            <a:r>
              <a:rPr lang="en-US" u="sng" dirty="0">
                <a:hlinkClick r:id="rId4" tooltip="Band 1 (“Blue” visible) fact sheet"/>
              </a:rPr>
              <a:t>Band 1 (“Blue” visible) fact sheet</a:t>
            </a:r>
            <a:r>
              <a:rPr lang="en-US" dirty="0"/>
              <a:t> is available.</a:t>
            </a:r>
            <a:br>
              <a:rPr lang="en-US" dirty="0"/>
            </a:br>
            <a:r>
              <a:rPr lang="en-US" dirty="0"/>
              <a:t/>
            </a:r>
            <a:br>
              <a:rPr lang="en-US" dirty="0"/>
            </a:br>
            <a:r>
              <a:rPr lang="en-US" u="sng" dirty="0">
                <a:hlinkClick r:id="rId3"/>
              </a:rPr>
              <a:t>http://www.goes-r.gov/education/ABI-bands-quick-info.html</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73863E65-AEF6-4AFB-9AF4-C349EC8F9E42}" type="slidenum">
              <a:rPr lang="en-US" smtClean="0"/>
              <a:t>27</a:t>
            </a:fld>
            <a:endParaRPr lang="en-US"/>
          </a:p>
        </p:txBody>
      </p:sp>
    </p:spTree>
    <p:extLst>
      <p:ext uri="{BB962C8B-B14F-4D97-AF65-F5344CB8AC3E}">
        <p14:creationId xmlns:p14="http://schemas.microsoft.com/office/powerpoint/2010/main" val="2079510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703263"/>
            <a:ext cx="4686300" cy="3514725"/>
          </a:xfrm>
        </p:spPr>
      </p:sp>
      <p:sp>
        <p:nvSpPr>
          <p:cNvPr id="3" name="Notes Placeholder 2"/>
          <p:cNvSpPr>
            <a:spLocks noGrp="1"/>
          </p:cNvSpPr>
          <p:nvPr>
            <p:ph type="body" idx="1"/>
          </p:nvPr>
        </p:nvSpPr>
        <p:spPr/>
        <p:txBody>
          <a:bodyPr>
            <a:normAutofit/>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pPr defTabSz="953269">
              <a:defRPr/>
            </a:pPr>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F08F7E9E-7893-483E-8F5D-3BD75BF98AB9}" type="slidenum">
              <a:rPr lang="en-US" smtClean="0">
                <a:solidFill>
                  <a:prstClr val="black"/>
                </a:solidFill>
                <a:latin typeface="Arial" pitchFamily="34" charset="0"/>
                <a:ea typeface="ＭＳ Ｐゴシック" pitchFamily="34" charset="-128"/>
              </a:rPr>
              <a:pPr/>
              <a:t>29</a:t>
            </a:fld>
            <a:endParaRPr lang="en-US" dirty="0" smtClean="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236764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a:defRPr/>
            </a:pPr>
            <a:r>
              <a:rPr lang="en-US" dirty="0" smtClean="0"/>
              <a:t>AWG uses Clear Case CM product</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4107" indent="-293887" eaLnBrk="0" hangingPunct="0">
              <a:defRPr>
                <a:solidFill>
                  <a:schemeClr val="tx1"/>
                </a:solidFill>
                <a:latin typeface="Arial" charset="0"/>
                <a:cs typeface="Arial" charset="0"/>
              </a:defRPr>
            </a:lvl2pPr>
            <a:lvl3pPr marL="1175549" indent="-235109" eaLnBrk="0" hangingPunct="0">
              <a:defRPr>
                <a:solidFill>
                  <a:schemeClr val="tx1"/>
                </a:solidFill>
                <a:latin typeface="Arial" charset="0"/>
                <a:cs typeface="Arial" charset="0"/>
              </a:defRPr>
            </a:lvl3pPr>
            <a:lvl4pPr marL="1645769" indent="-235109" eaLnBrk="0" hangingPunct="0">
              <a:defRPr>
                <a:solidFill>
                  <a:schemeClr val="tx1"/>
                </a:solidFill>
                <a:latin typeface="Arial" charset="0"/>
                <a:cs typeface="Arial" charset="0"/>
              </a:defRPr>
            </a:lvl4pPr>
            <a:lvl5pPr marL="2115988" indent="-235109" eaLnBrk="0" hangingPunct="0">
              <a:defRPr>
                <a:solidFill>
                  <a:schemeClr val="tx1"/>
                </a:solidFill>
                <a:latin typeface="Arial" charset="0"/>
                <a:cs typeface="Arial" charset="0"/>
              </a:defRPr>
            </a:lvl5pPr>
            <a:lvl6pPr marL="2586207" indent="-235109" eaLnBrk="0" fontAlgn="base" hangingPunct="0">
              <a:spcBef>
                <a:spcPct val="0"/>
              </a:spcBef>
              <a:spcAft>
                <a:spcPct val="0"/>
              </a:spcAft>
              <a:defRPr>
                <a:solidFill>
                  <a:schemeClr val="tx1"/>
                </a:solidFill>
                <a:latin typeface="Arial" charset="0"/>
                <a:cs typeface="Arial" charset="0"/>
              </a:defRPr>
            </a:lvl6pPr>
            <a:lvl7pPr marL="3056427" indent="-235109" eaLnBrk="0" fontAlgn="base" hangingPunct="0">
              <a:spcBef>
                <a:spcPct val="0"/>
              </a:spcBef>
              <a:spcAft>
                <a:spcPct val="0"/>
              </a:spcAft>
              <a:defRPr>
                <a:solidFill>
                  <a:schemeClr val="tx1"/>
                </a:solidFill>
                <a:latin typeface="Arial" charset="0"/>
                <a:cs typeface="Arial" charset="0"/>
              </a:defRPr>
            </a:lvl7pPr>
            <a:lvl8pPr marL="3526647" indent="-235109" eaLnBrk="0" fontAlgn="base" hangingPunct="0">
              <a:spcBef>
                <a:spcPct val="0"/>
              </a:spcBef>
              <a:spcAft>
                <a:spcPct val="0"/>
              </a:spcAft>
              <a:defRPr>
                <a:solidFill>
                  <a:schemeClr val="tx1"/>
                </a:solidFill>
                <a:latin typeface="Arial" charset="0"/>
                <a:cs typeface="Arial" charset="0"/>
              </a:defRPr>
            </a:lvl8pPr>
            <a:lvl9pPr marL="3996866" indent="-235109" eaLnBrk="0" fontAlgn="base" hangingPunct="0">
              <a:spcBef>
                <a:spcPct val="0"/>
              </a:spcBef>
              <a:spcAft>
                <a:spcPct val="0"/>
              </a:spcAft>
              <a:defRPr>
                <a:solidFill>
                  <a:schemeClr val="tx1"/>
                </a:solidFill>
                <a:latin typeface="Arial" charset="0"/>
                <a:cs typeface="Arial" charset="0"/>
              </a:defRPr>
            </a:lvl9pPr>
          </a:lstStyle>
          <a:p>
            <a:pPr eaLnBrk="1" hangingPunct="1"/>
            <a:fld id="{5A140A2B-5270-46FC-A8CD-EDF9382A6C37}" type="slidenum">
              <a:rPr lang="en-US" altLang="en-US" smtClean="0">
                <a:solidFill>
                  <a:srgbClr val="000000"/>
                </a:solidFill>
                <a:latin typeface="Calibri" pitchFamily="34" charset="0"/>
              </a:rPr>
              <a:pPr eaLnBrk="1" hangingPunct="1"/>
              <a:t>3</a:t>
            </a:fld>
            <a:endParaRPr lang="en-US" altLang="en-US" smtClean="0">
              <a:solidFill>
                <a:srgbClr val="000000"/>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dirty="0"/>
              <a:t>Fog and Low Stratus (formerly Option 2 Fog and Low Cloud product) underway funded by Tom Schott through SPSRB PSDI process- as part of his Geo Product System Development and Implementation (PSDI).</a:t>
            </a:r>
          </a:p>
          <a:p>
            <a:pPr defTabSz="922904">
              <a:defRPr/>
            </a:pPr>
            <a:endParaRPr lang="en-US" dirty="0"/>
          </a:p>
          <a:p>
            <a:pPr defTabSz="922904">
              <a:defRPr/>
            </a:pPr>
            <a:r>
              <a:rPr lang="en-US" dirty="0" smtClean="0"/>
              <a:t>SO2 Detection, </a:t>
            </a:r>
            <a:r>
              <a:rPr lang="en-US" dirty="0" err="1" smtClean="0"/>
              <a:t>ProbSevere</a:t>
            </a:r>
            <a:r>
              <a:rPr lang="en-US" dirty="0" smtClean="0"/>
              <a:t>, Convective Initiation- on the initial NOAT recommendation list, but not ready for implementation as fused, non-stovepipe applications- will be ready in 2 years for transition to operations via SPSRB process.</a:t>
            </a:r>
          </a:p>
          <a:p>
            <a:pPr defTabSz="922904">
              <a:defRPr/>
            </a:pPr>
            <a:endParaRPr lang="en-US" dirty="0"/>
          </a:p>
          <a:p>
            <a:pPr defTabSz="922904">
              <a:defRPr/>
            </a:pPr>
            <a:endParaRPr lang="en-US" dirty="0"/>
          </a:p>
          <a:p>
            <a:pPr defTabSz="922904">
              <a:defRPr/>
            </a:pPr>
            <a:r>
              <a:rPr lang="en-US" dirty="0"/>
              <a:t>The NOAT walked through the list of Option 2 products that were deemed mature enough for consideration. From that list the NOAT identified and prioritized 5 products we (the NOAT) are recommending for inclusion in the Harris ground system. </a:t>
            </a:r>
          </a:p>
          <a:p>
            <a:pPr defTabSz="922904">
              <a:defRPr/>
            </a:pPr>
            <a:endParaRPr lang="en-US" dirty="0"/>
          </a:p>
          <a:p>
            <a:r>
              <a:rPr lang="en-US" dirty="0"/>
              <a:t>The NOAT held a 2 hour conference call where the NOAT came to consensus on the 5 FOC candidate recommendations for inclusion in the Harris Ground System.  </a:t>
            </a:r>
          </a:p>
          <a:p>
            <a:r>
              <a:rPr lang="en-US" dirty="0"/>
              <a:t>That being said, the NOAT was conflicted with the task. It appeared (rightly or wrongly) that we were being asked to endorse a list of products that were not clearly consistent with spirit and charter of the NOAT. In other words: the list of candidate Option 2 products we had to choose from did not have clear, forward-thinking impacts to NWS operations. None of these products would have appeared on an unconstrained NOAT priority list.</a:t>
            </a:r>
          </a:p>
          <a:p>
            <a:endParaRPr lang="en-US" dirty="0"/>
          </a:p>
          <a:p>
            <a:pPr defTabSz="922904">
              <a:defRPr/>
            </a:pPr>
            <a:r>
              <a:rPr lang="en-US" dirty="0"/>
              <a:t>What we understand from NOAT is-the products Greg offered are from those that are delivered ATBDs per the LIRD and mature enough (remaining Option 2 or in development algorithms-applications under Risk Reduction) that Harris can implement them in short order. None of the revamped and fused, non stovepipe GOES-R products we initiated at your request 2 years ago have completed their current funding cycle and, after consulting the PIs, are not yet ready to implement (SO2, CI, </a:t>
            </a:r>
            <a:r>
              <a:rPr lang="en-US" dirty="0" err="1"/>
              <a:t>ProbSevere</a:t>
            </a:r>
            <a:r>
              <a:rPr lang="en-US" dirty="0"/>
              <a:t>). </a:t>
            </a:r>
            <a:br>
              <a:rPr lang="en-US" dirty="0"/>
            </a:br>
            <a:endParaRPr lang="en-US" dirty="0"/>
          </a:p>
          <a:p>
            <a:pPr defTabSz="922904">
              <a:defRPr/>
            </a:pPr>
            <a:endParaRPr lang="en-US" dirty="0"/>
          </a:p>
          <a:p>
            <a:r>
              <a:rPr lang="en-US" dirty="0"/>
              <a:t>The NOAT has made the following recommendations (08/05/2014) for five FOC products for inclusion in he Harris Ground System:</a:t>
            </a:r>
          </a:p>
          <a:p>
            <a:r>
              <a:rPr lang="en-US" dirty="0"/>
              <a:t> </a:t>
            </a:r>
          </a:p>
          <a:p>
            <a:r>
              <a:rPr lang="en-US" dirty="0"/>
              <a:t>1.	SLI - Concentration</a:t>
            </a:r>
          </a:p>
          <a:p>
            <a:r>
              <a:rPr lang="en-US" dirty="0"/>
              <a:t>2.	SLI - Motion</a:t>
            </a:r>
          </a:p>
          <a:p>
            <a:r>
              <a:rPr lang="en-US" dirty="0"/>
              <a:t>3.	Ice Cover</a:t>
            </a:r>
          </a:p>
          <a:p>
            <a:r>
              <a:rPr lang="en-US" dirty="0"/>
              <a:t> </a:t>
            </a:r>
          </a:p>
          <a:p>
            <a:r>
              <a:rPr lang="en-US" dirty="0"/>
              <a:t>These 3 products were deemed to have potential positive impact to Great Lakes forecast offices and the Anchorage Forecast Office.</a:t>
            </a:r>
          </a:p>
          <a:p>
            <a:r>
              <a:rPr lang="en-US" dirty="0"/>
              <a:t> </a:t>
            </a:r>
          </a:p>
          <a:p>
            <a:r>
              <a:rPr lang="en-US" dirty="0"/>
              <a:t>4.	Aerosol Particle Size</a:t>
            </a:r>
          </a:p>
          <a:p>
            <a:r>
              <a:rPr lang="en-US" dirty="0"/>
              <a:t> </a:t>
            </a:r>
          </a:p>
          <a:p>
            <a:r>
              <a:rPr lang="en-US" dirty="0"/>
              <a:t>This product was believed to be potentially complementary to work going on with the Smoke Detection product in JPSS. It was also thought to address an emerging issue with pollution emanating from Asian sources. </a:t>
            </a:r>
          </a:p>
          <a:p>
            <a:r>
              <a:rPr lang="en-US" dirty="0"/>
              <a:t> </a:t>
            </a:r>
          </a:p>
          <a:p>
            <a:r>
              <a:rPr lang="en-US" dirty="0"/>
              <a:t>5.	Cloud Layers/Heights</a:t>
            </a:r>
          </a:p>
          <a:p>
            <a:r>
              <a:rPr lang="en-US" dirty="0"/>
              <a:t> </a:t>
            </a:r>
          </a:p>
          <a:p>
            <a:r>
              <a:rPr lang="en-US" dirty="0"/>
              <a:t>This product could positively impact the need for cloud information across data sparse areas to support in-flight aviation.</a:t>
            </a:r>
          </a:p>
          <a:p>
            <a:r>
              <a:rPr lang="en-US" dirty="0"/>
              <a:t> </a:t>
            </a:r>
          </a:p>
          <a:p>
            <a:r>
              <a:rPr lang="en-US" dirty="0"/>
              <a:t>Lower priority products that were discussed, but did not make the top 5:</a:t>
            </a:r>
          </a:p>
          <a:p>
            <a:r>
              <a:rPr lang="en-US" dirty="0"/>
              <a:t> </a:t>
            </a:r>
          </a:p>
          <a:p>
            <a:r>
              <a:rPr lang="en-US" dirty="0"/>
              <a:t>6.	Cloud Ice Water Path</a:t>
            </a:r>
          </a:p>
          <a:p>
            <a:r>
              <a:rPr lang="en-US" dirty="0"/>
              <a:t>7.	Cloud Liquid Water</a:t>
            </a:r>
          </a:p>
          <a:p>
            <a:r>
              <a:rPr lang="en-US" dirty="0"/>
              <a:t>8. 	Enhanced “V”/OTD</a:t>
            </a:r>
          </a:p>
          <a:p>
            <a:r>
              <a:rPr lang="en-US" dirty="0"/>
              <a:t>9.	Cloud Type </a:t>
            </a:r>
          </a:p>
          <a:p>
            <a:r>
              <a:rPr lang="en-US" dirty="0"/>
              <a:t> </a:t>
            </a:r>
          </a:p>
          <a:p>
            <a:r>
              <a:rPr lang="en-US" dirty="0"/>
              <a:t>one more R2O transition from Risk Reduction is the HRRR Lightning Forecast Algorithm, something we started a while back. </a:t>
            </a:r>
            <a:r>
              <a:rPr lang="en-US"/>
              <a:t>Its not a satellite algorithm, but a NWP forecast derived form our work with the Lightning Mapping Arrays.</a:t>
            </a:r>
            <a:endParaRPr lang="en-US" dirty="0"/>
          </a:p>
          <a:p>
            <a:endParaRPr lang="en-US" dirty="0"/>
          </a:p>
        </p:txBody>
      </p:sp>
      <p:sp>
        <p:nvSpPr>
          <p:cNvPr id="4" name="Slide Number Placeholder 3"/>
          <p:cNvSpPr>
            <a:spLocks noGrp="1"/>
          </p:cNvSpPr>
          <p:nvPr>
            <p:ph type="sldNum" sz="quarter" idx="10"/>
          </p:nvPr>
        </p:nvSpPr>
        <p:spPr/>
        <p:txBody>
          <a:bodyPr/>
          <a:lstStyle/>
          <a:p>
            <a:fld id="{8B0336DD-E70E-4FDB-83E2-73280E6F814F}" type="slidenum">
              <a:rPr lang="en-US" smtClean="0"/>
              <a:t>4</a:t>
            </a:fld>
            <a:endParaRPr lang="en-US"/>
          </a:p>
        </p:txBody>
      </p:sp>
    </p:spTree>
    <p:extLst>
      <p:ext uri="{BB962C8B-B14F-4D97-AF65-F5344CB8AC3E}">
        <p14:creationId xmlns:p14="http://schemas.microsoft.com/office/powerpoint/2010/main" val="2601526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What does this mean- </a:t>
            </a:r>
            <a:r>
              <a:rPr lang="en-US" dirty="0"/>
              <a:t>To ensure adequate infrastructure to conduct rigorous developmental/demonstration testing in relevant environments needed to address NOAA's </a:t>
            </a:r>
            <a:r>
              <a:rPr lang="en-US" dirty="0" err="1"/>
              <a:t>crticialmission</a:t>
            </a:r>
            <a:r>
              <a:rPr lang="en-US" dirty="0"/>
              <a:t> needs in transitioning R&amp;D to operations/applications, requesting NOAA formalize support for its TBPG by instituting/sustaining base allocation  for personnel for each NOAA TBPG, in the form of 1 FTE (TBPG manager), and 2 half-time equivalents (to support IT and technical aspects of testing). Implicit in our discussion was that the base support would be for NOAA FTE. </a:t>
            </a:r>
            <a:br>
              <a:rPr lang="en-US" dirty="0"/>
            </a:b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pPr/>
              <a:t>6</a:t>
            </a:fld>
            <a:endParaRPr lang="en-US" dirty="0"/>
          </a:p>
        </p:txBody>
      </p:sp>
    </p:spTree>
    <p:extLst>
      <p:ext uri="{BB962C8B-B14F-4D97-AF65-F5344CB8AC3E}">
        <p14:creationId xmlns:p14="http://schemas.microsoft.com/office/powerpoint/2010/main" val="2932865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pPr defTabSz="953216">
              <a:defRPr/>
            </a:pPr>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F08F7E9E-7893-483E-8F5D-3BD75BF98AB9}" type="slidenum">
              <a:rPr lang="en-US" smtClean="0">
                <a:solidFill>
                  <a:prstClr val="black"/>
                </a:solidFill>
                <a:latin typeface="Arial" pitchFamily="34" charset="0"/>
                <a:ea typeface="ＭＳ Ｐゴシック" pitchFamily="34" charset="-128"/>
              </a:rPr>
              <a:pPr/>
              <a:t>10</a:t>
            </a:fld>
            <a:endParaRPr lang="en-US" dirty="0" smtClean="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317623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independent processing streams:</a:t>
            </a:r>
            <a:r>
              <a:rPr lang="en-US" baseline="0" dirty="0" smtClean="0"/>
              <a:t> 1. NWP, 2. Satellite, 3. Radar</a:t>
            </a:r>
            <a:br>
              <a:rPr lang="en-US" baseline="0" dirty="0" smtClean="0"/>
            </a:br>
            <a:endParaRPr lang="en-US" baseline="0" dirty="0" smtClean="0"/>
          </a:p>
          <a:p>
            <a:pPr marL="235109" indent="-235109">
              <a:buAutoNum type="arabicPeriod"/>
            </a:pPr>
            <a:r>
              <a:rPr lang="en-US" baseline="0" dirty="0" smtClean="0"/>
              <a:t>Use the previous hour analysis (-1F00), current analysis (F00), current 1-, 2-, and 3-hour forecasts (F01, F02, F03). HRRR may be substituted here eventually.</a:t>
            </a:r>
          </a:p>
          <a:p>
            <a:pPr marL="235109" indent="-235109">
              <a:buAutoNum type="arabicPeriod"/>
            </a:pPr>
            <a:r>
              <a:rPr lang="en-US" baseline="0" dirty="0" smtClean="0"/>
              <a:t>GEOCAT is FORTRAN-90 and C. Remapping uses the </a:t>
            </a:r>
            <a:r>
              <a:rPr lang="en-US" baseline="0" dirty="0" err="1" smtClean="0"/>
              <a:t>mapx</a:t>
            </a:r>
            <a:r>
              <a:rPr lang="en-US" baseline="0" dirty="0" smtClean="0"/>
              <a:t> C library, which can interface with python or IDL</a:t>
            </a:r>
          </a:p>
          <a:p>
            <a:pPr marL="235109" indent="-235109">
              <a:buAutoNum type="arabicPeriod"/>
            </a:pPr>
            <a:r>
              <a:rPr lang="en-US" baseline="0" dirty="0" smtClean="0"/>
              <a:t>MRMS fields need to be converted to </a:t>
            </a:r>
            <a:r>
              <a:rPr lang="en-US" baseline="0" dirty="0" err="1" smtClean="0"/>
              <a:t>netCDF</a:t>
            </a:r>
            <a:r>
              <a:rPr lang="en-US" baseline="0" dirty="0" smtClean="0"/>
              <a:t> for WDSS-II identification and tracking. </a:t>
            </a:r>
            <a:r>
              <a:rPr lang="en-US" baseline="0" dirty="0" err="1" smtClean="0"/>
              <a:t>ProbSevere</a:t>
            </a:r>
            <a:r>
              <a:rPr lang="en-US" baseline="0" dirty="0" smtClean="0"/>
              <a:t> runs when</a:t>
            </a:r>
          </a:p>
          <a:p>
            <a:pPr marL="235109" indent="-235109">
              <a:buAutoNum type="arabicPeriod"/>
            </a:pPr>
            <a:r>
              <a:rPr lang="en-US" baseline="0" dirty="0" smtClean="0"/>
              <a:t> radar object tracking is complete</a:t>
            </a:r>
          </a:p>
          <a:p>
            <a:pPr marL="235109" indent="-235109">
              <a:buAutoNum type="arabicPeriod"/>
            </a:pPr>
            <a:endParaRPr lang="en-US" baseline="0" dirty="0" smtClean="0"/>
          </a:p>
          <a:p>
            <a:r>
              <a:rPr lang="en-US" dirty="0">
                <a:latin typeface="Calibri" pitchFamily="34" charset="0"/>
              </a:rPr>
              <a:t>I'll try to answer some questions about the flowchart.</a:t>
            </a:r>
          </a:p>
          <a:p>
            <a:r>
              <a:rPr lang="en-US" dirty="0">
                <a:latin typeface="Calibri" pitchFamily="34" charset="0"/>
              </a:rPr>
              <a:t>1.      In the first Column, do we ingest the NWP product in the blue box or do we have to compute the NWP product using RAP </a:t>
            </a:r>
            <a:r>
              <a:rPr lang="en-US" dirty="0" err="1">
                <a:latin typeface="Calibri" pitchFamily="34" charset="0"/>
              </a:rPr>
              <a:t>grib</a:t>
            </a:r>
            <a:r>
              <a:rPr lang="en-US" dirty="0">
                <a:latin typeface="Calibri" pitchFamily="34" charset="0"/>
              </a:rPr>
              <a:t> 2 inputs using the software in the Green box?</a:t>
            </a:r>
          </a:p>
          <a:p>
            <a:r>
              <a:rPr lang="en-US" dirty="0">
                <a:latin typeface="Calibri" pitchFamily="34" charset="0"/>
              </a:rPr>
              <a:t>The NWP products in the blue box are computed using the RAP grib2s. MUCAPE is readily available, so it just needs to be remapped, and then composited. Eff. bulk shear needs to be computed using the fields in each RAP grib2. More NWP fields may be used in the future, either pulling directly from the grib2s or computed.</a:t>
            </a:r>
          </a:p>
          <a:p>
            <a:r>
              <a:rPr lang="en-US" dirty="0">
                <a:latin typeface="Calibri" pitchFamily="34" charset="0"/>
              </a:rPr>
              <a:t>2.      In the second column, looks like you have to ingest Midas Area files in to GEOCAT (meaning you have to run GEOCAT) and create satellite objects.  What about the IDL software in Green? Is it automated or is there a human in the loop?</a:t>
            </a:r>
          </a:p>
          <a:p>
            <a:r>
              <a:rPr lang="en-US" dirty="0">
                <a:latin typeface="Calibri" pitchFamily="34" charset="0"/>
              </a:rPr>
              <a:t>Yes, GEOCAT creates level 2 products from </a:t>
            </a:r>
            <a:r>
              <a:rPr lang="en-US" dirty="0" err="1">
                <a:latin typeface="Calibri" pitchFamily="34" charset="0"/>
              </a:rPr>
              <a:t>McIDAS</a:t>
            </a:r>
            <a:r>
              <a:rPr lang="en-US" dirty="0">
                <a:latin typeface="Calibri" pitchFamily="34" charset="0"/>
              </a:rPr>
              <a:t> area files. The C+IDL remapping and the IDL portion of the tracking (a post-processing algorithm) are automated. </a:t>
            </a:r>
          </a:p>
          <a:p>
            <a:r>
              <a:rPr lang="en-US" dirty="0">
                <a:latin typeface="Calibri" pitchFamily="34" charset="0"/>
              </a:rPr>
              <a:t>3.      Same questions on the last column – is this one integrated software and is it automated or is there a human in the loop?</a:t>
            </a:r>
          </a:p>
          <a:p>
            <a:r>
              <a:rPr lang="en-US" dirty="0">
                <a:latin typeface="Calibri" pitchFamily="34" charset="0"/>
              </a:rPr>
              <a:t>Yes, everything is integrated and automated. There is no human in the loop. There are </a:t>
            </a:r>
            <a:r>
              <a:rPr lang="en-US" dirty="0" err="1">
                <a:latin typeface="Calibri" pitchFamily="34" charset="0"/>
              </a:rPr>
              <a:t>inotify</a:t>
            </a:r>
            <a:r>
              <a:rPr lang="en-US" dirty="0">
                <a:latin typeface="Calibri" pitchFamily="34" charset="0"/>
              </a:rPr>
              <a:t> listeners, so when one product is created, another program will be executed. Column 2 also has a script running in an infinite loop listening for new </a:t>
            </a:r>
            <a:r>
              <a:rPr lang="en-US" dirty="0" err="1">
                <a:latin typeface="Calibri" pitchFamily="34" charset="0"/>
              </a:rPr>
              <a:t>McIDAS</a:t>
            </a:r>
            <a:r>
              <a:rPr lang="en-US" dirty="0">
                <a:latin typeface="Calibri" pitchFamily="34" charset="0"/>
              </a:rPr>
              <a:t> area files. It is not in the flowchart, but </a:t>
            </a:r>
            <a:r>
              <a:rPr lang="en-US" dirty="0" err="1">
                <a:latin typeface="Calibri" pitchFamily="34" charset="0"/>
              </a:rPr>
              <a:t>crontab</a:t>
            </a:r>
            <a:r>
              <a:rPr lang="en-US" dirty="0">
                <a:latin typeface="Calibri" pitchFamily="34" charset="0"/>
              </a:rPr>
              <a:t> is also employed to check for new RAP data (I can provide more details if you would like). </a:t>
            </a:r>
          </a:p>
          <a:p>
            <a:r>
              <a:rPr lang="en-US" dirty="0">
                <a:latin typeface="Calibri" pitchFamily="34" charset="0"/>
              </a:rPr>
              <a:t>4.      The main question is – is the IDL software in red titled EXECUTE </a:t>
            </a:r>
            <a:r>
              <a:rPr lang="en-US" dirty="0" err="1">
                <a:latin typeface="Calibri" pitchFamily="34" charset="0"/>
              </a:rPr>
              <a:t>ProbSevere</a:t>
            </a:r>
            <a:r>
              <a:rPr lang="en-US" dirty="0">
                <a:latin typeface="Calibri" pitchFamily="34" charset="0"/>
              </a:rPr>
              <a:t> ingesting there unique products to produce a final output or do you have to integrate each of the green boxes in each column?</a:t>
            </a:r>
          </a:p>
          <a:p>
            <a:r>
              <a:rPr lang="en-US" dirty="0">
                <a:latin typeface="Calibri" pitchFamily="34" charset="0"/>
              </a:rPr>
              <a:t>The red box 'EXECUTE </a:t>
            </a:r>
            <a:r>
              <a:rPr lang="en-US" dirty="0" err="1">
                <a:latin typeface="Calibri" pitchFamily="34" charset="0"/>
              </a:rPr>
              <a:t>ProbSevere</a:t>
            </a:r>
            <a:r>
              <a:rPr lang="en-US" dirty="0">
                <a:latin typeface="Calibri" pitchFamily="34" charset="0"/>
              </a:rPr>
              <a:t> (IDL)' will run whenever a new set of radar file comes in (every ~2 min). It will automatically ingest the new radar products and objects (green boxes), as well as the latest satellite products and objects (orange boxes), and the latest NWP products (blue boxes). Each blue, orange, and green box is one or more </a:t>
            </a:r>
            <a:r>
              <a:rPr lang="en-US" dirty="0" err="1">
                <a:latin typeface="Calibri" pitchFamily="34" charset="0"/>
              </a:rPr>
              <a:t>netCDF</a:t>
            </a:r>
            <a:r>
              <a:rPr lang="en-US" dirty="0">
                <a:latin typeface="Calibri" pitchFamily="34" charset="0"/>
              </a:rPr>
              <a:t> files. IDL performs internal operations using these fields, and generates one ASCII file with the probability and geolocation information for each object. So, there is one unique ASCII file for each unique radar file. Each ASCII file is usually &lt; 200 kB. The ASCII file is what gets sent to AWIPS2 for decoding and display.</a:t>
            </a:r>
            <a:br>
              <a:rPr lang="en-US" dirty="0">
                <a:latin typeface="Calibri" pitchFamily="34" charset="0"/>
              </a:rPr>
            </a:br>
            <a:r>
              <a:rPr lang="en-US" dirty="0">
                <a:latin typeface="Calibri" pitchFamily="34" charset="0"/>
              </a:rPr>
              <a:t/>
            </a:r>
            <a:br>
              <a:rPr lang="en-US" dirty="0">
                <a:latin typeface="Calibri" pitchFamily="34" charset="0"/>
              </a:rPr>
            </a:br>
            <a:r>
              <a:rPr lang="en-US" dirty="0">
                <a:latin typeface="Calibri" pitchFamily="34" charset="0"/>
              </a:rPr>
              <a:t>As </a:t>
            </a:r>
            <a:r>
              <a:rPr lang="en-US" dirty="0" err="1">
                <a:latin typeface="Calibri" pitchFamily="34" charset="0"/>
              </a:rPr>
              <a:t>ProbSevere</a:t>
            </a:r>
            <a:r>
              <a:rPr lang="en-US" dirty="0">
                <a:latin typeface="Calibri" pitchFamily="34" charset="0"/>
              </a:rPr>
              <a:t> evolves, things will change a little bit (e.g., when we add total lightning), but the structure of the flowchart will be pretty much the same -- i.e., completely automated, separate processing streams, with one main driving script (the red 'EXECUTE </a:t>
            </a:r>
            <a:r>
              <a:rPr lang="en-US" dirty="0" err="1">
                <a:latin typeface="Calibri" pitchFamily="34" charset="0"/>
              </a:rPr>
              <a:t>ProbSevere</a:t>
            </a:r>
            <a:r>
              <a:rPr lang="en-US" dirty="0">
                <a:latin typeface="Calibri" pitchFamily="34" charset="0"/>
              </a:rPr>
              <a:t>' box) that automatically ingests the outputs of those processing streams, and computes the final probabilities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12</a:t>
            </a:fld>
            <a:endParaRPr lang="en-US" altLang="zh-CN"/>
          </a:p>
        </p:txBody>
      </p:sp>
    </p:spTree>
    <p:extLst>
      <p:ext uri="{BB962C8B-B14F-4D97-AF65-F5344CB8AC3E}">
        <p14:creationId xmlns:p14="http://schemas.microsoft.com/office/powerpoint/2010/main" val="1429124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Week 1 at HWT-</a:t>
            </a:r>
            <a:r>
              <a:rPr lang="en-US" baseline="0" dirty="0" smtClean="0"/>
              <a:t> May 7 blog. </a:t>
            </a:r>
          </a:p>
          <a:p>
            <a:r>
              <a:rPr lang="en-US" baseline="0" dirty="0" smtClean="0"/>
              <a:t>Tales form the Test Bed- </a:t>
            </a:r>
            <a:r>
              <a:rPr lang="en-US" b="1" dirty="0"/>
              <a:t>http://hwt.nssl.noaa.gov/spring_experiment/</a:t>
            </a:r>
          </a:p>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pPr/>
              <a:t>13</a:t>
            </a:fld>
            <a:endParaRPr lang="en-US" dirty="0"/>
          </a:p>
        </p:txBody>
      </p:sp>
    </p:spTree>
    <p:extLst>
      <p:ext uri="{BB962C8B-B14F-4D97-AF65-F5344CB8AC3E}">
        <p14:creationId xmlns:p14="http://schemas.microsoft.com/office/powerpoint/2010/main" val="1879958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66A94D-C181-46BB-896C-A16F1B32B475}" type="slidenum">
              <a:rPr lang="en-US" smtClean="0"/>
              <a:pPr/>
              <a:t>15</a:t>
            </a:fld>
            <a:endParaRPr lang="en-US" dirty="0"/>
          </a:p>
        </p:txBody>
      </p:sp>
    </p:spTree>
    <p:extLst>
      <p:ext uri="{BB962C8B-B14F-4D97-AF65-F5344CB8AC3E}">
        <p14:creationId xmlns:p14="http://schemas.microsoft.com/office/powerpoint/2010/main" val="3193971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A56424-AE32-094D-B6D0-20FDC2FAC6CE}" type="slidenum">
              <a:rPr lang="en-US" smtClean="0"/>
              <a:pPr/>
              <a:t>16</a:t>
            </a:fld>
            <a:endParaRPr lang="en-US" dirty="0"/>
          </a:p>
        </p:txBody>
      </p:sp>
    </p:spTree>
    <p:extLst>
      <p:ext uri="{BB962C8B-B14F-4D97-AF65-F5344CB8AC3E}">
        <p14:creationId xmlns:p14="http://schemas.microsoft.com/office/powerpoint/2010/main" val="383567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marL="2290763" indent="-461963">
              <a:tabLst/>
              <a:defRPr sz="2000"/>
            </a:lvl6pPr>
            <a:lvl7pPr marL="2290763" indent="-461963">
              <a:tabLst/>
              <a:defRPr sz="2000"/>
            </a:lvl7pPr>
            <a:lvl8pPr marL="2290763" indent="-461963">
              <a:tabLst/>
              <a:defRPr sz="2000"/>
            </a:lvl8pPr>
            <a:lvl9pPr marL="2290763" indent="-461963">
              <a:tabLst/>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extLst>
      <p:ext uri="{BB962C8B-B14F-4D97-AF65-F5344CB8AC3E}">
        <p14:creationId xmlns:p14="http://schemas.microsoft.com/office/powerpoint/2010/main" val="10141254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Program Contingency">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12</a:t>
            </a:r>
          </a:p>
          <a:p>
            <a:pPr algn="l"/>
            <a:r>
              <a:rPr lang="en-US" sz="900" b="0" dirty="0" smtClean="0">
                <a:latin typeface="Arial Narrow" pitchFamily="34" charset="0"/>
              </a:rPr>
              <a:t>Oct 15</a:t>
            </a:r>
          </a:p>
          <a:p>
            <a:pPr algn="l"/>
            <a:r>
              <a:rPr lang="en-US" sz="900" b="0" dirty="0" smtClean="0">
                <a:latin typeface="Arial Narrow" pitchFamily="34" charset="0"/>
              </a:rPr>
              <a:t>$11.0B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a:t>
            </a:r>
          </a:p>
          <a:p>
            <a:pPr algn="l"/>
            <a:r>
              <a:rPr lang="en-US" sz="1000" dirty="0" smtClean="0">
                <a:solidFill>
                  <a:srgbClr val="000000"/>
                </a:solidFill>
                <a:latin typeface="Arial Narrow" pitchFamily="34" charset="0"/>
              </a:rPr>
              <a: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64685"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Program Contingency/Liens/Threats</a:t>
            </a:r>
          </a:p>
        </p:txBody>
      </p:sp>
      <p:sp>
        <p:nvSpPr>
          <p:cNvPr id="33" name="TextBox 3"/>
          <p:cNvSpPr txBox="1"/>
          <p:nvPr userDrawn="1"/>
        </p:nvSpPr>
        <p:spPr>
          <a:xfrm>
            <a:off x="-1" y="3765052"/>
            <a:ext cx="4564686"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b="1" u="sng" dirty="0" smtClean="0">
                <a:solidFill>
                  <a:srgbClr val="000000"/>
                </a:solidFill>
                <a:cs typeface="Times New Roman" pitchFamily="18" charset="0"/>
              </a:rPr>
              <a:t>Total Budget % Contingency (against development-to-go)</a:t>
            </a:r>
            <a:endParaRPr lang="en-US" b="1" u="sng" dirty="0">
              <a:solidFill>
                <a:srgbClr val="000000"/>
              </a:solidFill>
              <a:cs typeface="Times New Roman" pitchFamily="18" charset="0"/>
            </a:endParaRPr>
          </a:p>
        </p:txBody>
      </p:sp>
      <p:sp>
        <p:nvSpPr>
          <p:cNvPr id="36" name="Picture Placeholder 35"/>
          <p:cNvSpPr>
            <a:spLocks noGrp="1"/>
          </p:cNvSpPr>
          <p:nvPr>
            <p:ph type="pic" sz="quarter" idx="15"/>
          </p:nvPr>
        </p:nvSpPr>
        <p:spPr>
          <a:xfrm>
            <a:off x="-1215" y="1360627"/>
            <a:ext cx="4536639" cy="2370125"/>
          </a:xfrm>
          <a:prstGeom prst="rect">
            <a:avLst/>
          </a:prstGeom>
        </p:spPr>
        <p:txBody>
          <a:bodyPr/>
          <a:lstStyle/>
          <a:p>
            <a:endParaRPr lang="en-US" dirty="0"/>
          </a:p>
        </p:txBody>
      </p:sp>
      <p:sp>
        <p:nvSpPr>
          <p:cNvPr id="38" name="Picture Placeholder 37"/>
          <p:cNvSpPr>
            <a:spLocks noGrp="1"/>
          </p:cNvSpPr>
          <p:nvPr>
            <p:ph type="pic" sz="quarter" idx="16"/>
          </p:nvPr>
        </p:nvSpPr>
        <p:spPr>
          <a:xfrm>
            <a:off x="-1215" y="4023840"/>
            <a:ext cx="4543955" cy="2618362"/>
          </a:xfrm>
          <a:prstGeom prst="rect">
            <a:avLst/>
          </a:prstGeom>
        </p:spPr>
        <p:txBody>
          <a:bodyPr/>
          <a:lstStyle/>
          <a:p>
            <a:endParaRPr lang="en-US" dirty="0"/>
          </a:p>
        </p:txBody>
      </p:sp>
      <p:sp>
        <p:nvSpPr>
          <p:cNvPr id="40" name="Picture Placeholder 39"/>
          <p:cNvSpPr>
            <a:spLocks noGrp="1"/>
          </p:cNvSpPr>
          <p:nvPr>
            <p:ph type="pic" sz="quarter" idx="17"/>
          </p:nvPr>
        </p:nvSpPr>
        <p:spPr>
          <a:xfrm>
            <a:off x="4586631" y="4337914"/>
            <a:ext cx="4554938" cy="1726387"/>
          </a:xfrm>
          <a:prstGeom prst="rect">
            <a:avLst/>
          </a:prstGeom>
        </p:spPr>
        <p:txBody>
          <a:bodyPr/>
          <a:lstStyle/>
          <a:p>
            <a:endParaRPr lang="en-US" dirty="0"/>
          </a:p>
        </p:txBody>
      </p:sp>
      <p:sp>
        <p:nvSpPr>
          <p:cNvPr id="4" name="Table Placeholder 3"/>
          <p:cNvSpPr>
            <a:spLocks noGrp="1"/>
          </p:cNvSpPr>
          <p:nvPr>
            <p:ph type="tbl" sz="quarter" idx="18"/>
          </p:nvPr>
        </p:nvSpPr>
        <p:spPr>
          <a:xfrm>
            <a:off x="4593947" y="1360627"/>
            <a:ext cx="4550054" cy="2370124"/>
          </a:xfrm>
          <a:prstGeom prst="rect">
            <a:avLst/>
          </a:prstGeom>
        </p:spPr>
        <p:txBody>
          <a:bodyPr/>
          <a:lstStyle/>
          <a:p>
            <a:endParaRPr lang="en-US" dirty="0"/>
          </a:p>
        </p:txBody>
      </p:sp>
    </p:spTree>
    <p:extLst>
      <p:ext uri="{BB962C8B-B14F-4D97-AF65-F5344CB8AC3E}">
        <p14:creationId xmlns:p14="http://schemas.microsoft.com/office/powerpoint/2010/main" val="3192398600"/>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Schedule Assessment">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sp>
        <p:nvSpPr>
          <p:cNvPr id="4" name="Content Placeholder 3"/>
          <p:cNvSpPr>
            <a:spLocks noGrp="1"/>
          </p:cNvSpPr>
          <p:nvPr>
            <p:ph sz="half" idx="2"/>
          </p:nvPr>
        </p:nvSpPr>
        <p:spPr>
          <a:xfrm>
            <a:off x="4637837" y="1360626"/>
            <a:ext cx="4503732" cy="2403315"/>
          </a:xfrm>
          <a:prstGeom prst="rect">
            <a:avLst/>
          </a:prstGeom>
        </p:spPr>
        <p:txBody>
          <a:bodyPr/>
          <a:lstStyle>
            <a:lvl1pPr>
              <a:defRPr sz="1100">
                <a:latin typeface="Arial" pitchFamily="34" charset="0"/>
                <a:cs typeface="Arial" pitchFamily="34" charset="0"/>
              </a:defRPr>
            </a:lvl1pPr>
            <a:lvl2pPr>
              <a:defRPr sz="1100">
                <a:latin typeface="Arial" pitchFamily="34" charset="0"/>
                <a:cs typeface="Arial" pitchFamily="34" charset="0"/>
              </a:defRPr>
            </a:lvl2pPr>
            <a:lvl3pPr>
              <a:defRPr sz="1100">
                <a:latin typeface="Arial" pitchFamily="34" charset="0"/>
                <a:cs typeface="Arial" pitchFamily="34" charset="0"/>
              </a:defRPr>
            </a:lvl3pPr>
            <a:lvl4pPr>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12</a:t>
            </a:r>
          </a:p>
          <a:p>
            <a:pPr algn="l"/>
            <a:r>
              <a:rPr lang="en-US" sz="900" b="0" dirty="0" smtClean="0">
                <a:latin typeface="Arial Narrow" pitchFamily="34" charset="0"/>
              </a:rPr>
              <a:t>Oct 15</a:t>
            </a:r>
          </a:p>
          <a:p>
            <a:pPr algn="l"/>
            <a:r>
              <a:rPr lang="en-US" sz="900" b="0" dirty="0" smtClean="0">
                <a:latin typeface="Arial Narrow" pitchFamily="34" charset="0"/>
              </a:rPr>
              <a:t>$11.0B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a:t>
            </a:r>
          </a:p>
          <a:p>
            <a:pPr algn="l"/>
            <a:r>
              <a:rPr lang="en-US" sz="1000" dirty="0" smtClean="0">
                <a:solidFill>
                  <a:srgbClr val="000000"/>
                </a:solidFill>
                <a:latin typeface="Arial Narrow" pitchFamily="34" charset="0"/>
              </a:rPr>
              <a: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86625"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Schedule Assessment</a:t>
            </a:r>
          </a:p>
        </p:txBody>
      </p:sp>
      <p:sp>
        <p:nvSpPr>
          <p:cNvPr id="32" name="Title 1"/>
          <p:cNvSpPr txBox="1">
            <a:spLocks/>
          </p:cNvSpPr>
          <p:nvPr userDrawn="1"/>
        </p:nvSpPr>
        <p:spPr bwMode="auto">
          <a:xfrm>
            <a:off x="2" y="1136566"/>
            <a:ext cx="4418379"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Dash Board</a:t>
            </a:r>
          </a:p>
        </p:txBody>
      </p:sp>
      <p:sp>
        <p:nvSpPr>
          <p:cNvPr id="33" name="TextBox 3"/>
          <p:cNvSpPr txBox="1"/>
          <p:nvPr userDrawn="1"/>
        </p:nvSpPr>
        <p:spPr>
          <a:xfrm>
            <a:off x="-1" y="3765052"/>
            <a:ext cx="4570178"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u="sng" dirty="0" smtClean="0">
                <a:solidFill>
                  <a:srgbClr val="000000"/>
                </a:solidFill>
                <a:cs typeface="Arial"/>
              </a:rPr>
              <a:t>Total Slack</a:t>
            </a:r>
            <a:endParaRPr lang="en-US" b="1" u="sng" dirty="0">
              <a:solidFill>
                <a:srgbClr val="000000"/>
              </a:solidFill>
              <a:cs typeface="Arial"/>
            </a:endParaRPr>
          </a:p>
        </p:txBody>
      </p:sp>
      <p:sp>
        <p:nvSpPr>
          <p:cNvPr id="34" name="Rectangle 427"/>
          <p:cNvSpPr>
            <a:spLocks noChangeArrowheads="1"/>
          </p:cNvSpPr>
          <p:nvPr userDrawn="1"/>
        </p:nvSpPr>
        <p:spPr bwMode="auto">
          <a:xfrm>
            <a:off x="4586625" y="3772989"/>
            <a:ext cx="45549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u="sng" dirty="0" smtClean="0">
                <a:solidFill>
                  <a:srgbClr val="000000"/>
                </a:solidFill>
                <a:latin typeface="Arial" pitchFamily="34" charset="0"/>
                <a:cs typeface="Times New Roman" pitchFamily="18" charset="0"/>
              </a:rPr>
              <a:t>Major Deliverables</a:t>
            </a:r>
          </a:p>
        </p:txBody>
      </p:sp>
      <p:sp>
        <p:nvSpPr>
          <p:cNvPr id="40" name="Picture Placeholder 39"/>
          <p:cNvSpPr>
            <a:spLocks noGrp="1"/>
          </p:cNvSpPr>
          <p:nvPr>
            <p:ph type="pic" sz="quarter" idx="17"/>
          </p:nvPr>
        </p:nvSpPr>
        <p:spPr>
          <a:xfrm>
            <a:off x="4630521" y="4019952"/>
            <a:ext cx="4513479" cy="2622249"/>
          </a:xfrm>
          <a:prstGeom prst="rect">
            <a:avLst/>
          </a:prstGeom>
        </p:spPr>
        <p:txBody>
          <a:bodyPr/>
          <a:lstStyle/>
          <a:p>
            <a:endParaRPr lang="en-US" dirty="0"/>
          </a:p>
        </p:txBody>
      </p:sp>
      <p:sp>
        <p:nvSpPr>
          <p:cNvPr id="26" name="Title 1"/>
          <p:cNvSpPr txBox="1">
            <a:spLocks/>
          </p:cNvSpPr>
          <p:nvPr userDrawn="1"/>
        </p:nvSpPr>
        <p:spPr bwMode="auto">
          <a:xfrm>
            <a:off x="4418381" y="1136565"/>
            <a:ext cx="4725620"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eaLnBrk="1" hangingPunct="1"/>
            <a:r>
              <a:rPr lang="en-US" sz="1100" b="1" u="sng" dirty="0" smtClean="0">
                <a:solidFill>
                  <a:srgbClr val="000000"/>
                </a:solidFill>
                <a:latin typeface="Arial" pitchFamily="34" charset="0"/>
                <a:cs typeface="Times New Roman" pitchFamily="18" charset="0"/>
              </a:rPr>
              <a:t>Program Director’s  Assessment </a:t>
            </a:r>
            <a:endParaRPr lang="en-US" sz="1100" b="1" u="sng" dirty="0">
              <a:solidFill>
                <a:srgbClr val="000000"/>
              </a:solidFill>
              <a:latin typeface="Arial" pitchFamily="34" charset="0"/>
              <a:cs typeface="Times New Roman" pitchFamily="18" charset="0"/>
            </a:endParaRPr>
          </a:p>
        </p:txBody>
      </p:sp>
    </p:spTree>
    <p:extLst>
      <p:ext uri="{BB962C8B-B14F-4D97-AF65-F5344CB8AC3E}">
        <p14:creationId xmlns:p14="http://schemas.microsoft.com/office/powerpoint/2010/main" val="71965539"/>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6"/>
          <p:cNvSpPr>
            <a:spLocks noGrp="1" noChangeArrowheads="1"/>
          </p:cNvSpPr>
          <p:nvPr>
            <p:ph type="sldNum" sz="quarter" idx="11"/>
          </p:nvPr>
        </p:nvSpPr>
        <p:spPr>
          <a:xfrm>
            <a:off x="7007970" y="6506832"/>
            <a:ext cx="2133600" cy="352425"/>
          </a:xfrm>
          <a:prstGeom prst="rect">
            <a:avLst/>
          </a:prstGeom>
          <a:ln/>
        </p:spPr>
        <p:txBody>
          <a:bodyPr/>
          <a:lstStyle>
            <a:lvl1pPr>
              <a:defRPr/>
            </a:lvl1pPr>
          </a:lstStyle>
          <a:p>
            <a:pPr algn="ctr">
              <a:defRPr/>
            </a:pPr>
            <a:fld id="{2373EA80-02D9-4F18-9634-2A178F87E090}" type="slidenum">
              <a:rPr lang="en-US" sz="1400" b="1">
                <a:solidFill>
                  <a:srgbClr val="000000"/>
                </a:solidFill>
                <a:latin typeface="Arial" pitchFamily="34" charset="0"/>
              </a:rPr>
              <a:pPr algn="ctr">
                <a:defRPr/>
              </a:pPr>
              <a:t>‹#›</a:t>
            </a:fld>
            <a:endParaRPr lang="en-US" sz="1400" b="1">
              <a:solidFill>
                <a:srgbClr val="000000"/>
              </a:solidFill>
              <a:latin typeface="Arial" pitchFamily="34" charset="0"/>
            </a:endParaRPr>
          </a:p>
        </p:txBody>
      </p:sp>
      <p:sp>
        <p:nvSpPr>
          <p:cNvPr id="6" name="Footer Placeholder 5"/>
          <p:cNvSpPr>
            <a:spLocks noGrp="1" noChangeArrowheads="1"/>
          </p:cNvSpPr>
          <p:nvPr>
            <p:ph type="ftr" sz="quarter" idx="3"/>
          </p:nvPr>
        </p:nvSpPr>
        <p:spPr bwMode="auto">
          <a:xfrm>
            <a:off x="-12708" y="6491437"/>
            <a:ext cx="2895600" cy="366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000" b="0">
                <a:latin typeface="Arial" charset="0"/>
              </a:defRPr>
            </a:lvl1pPr>
          </a:lstStyle>
          <a:p>
            <a:pPr>
              <a:defRPr/>
            </a:pPr>
            <a:endParaRPr lang="en-US" dirty="0">
              <a:solidFill>
                <a:srgbClr val="000000"/>
              </a:solidFill>
            </a:endParaRPr>
          </a:p>
        </p:txBody>
      </p:sp>
    </p:spTree>
    <p:extLst>
      <p:ext uri="{BB962C8B-B14F-4D97-AF65-F5344CB8AC3E}">
        <p14:creationId xmlns:p14="http://schemas.microsoft.com/office/powerpoint/2010/main" val="26662029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11_Blank">
    <p:spTree>
      <p:nvGrpSpPr>
        <p:cNvPr id="1" name=""/>
        <p:cNvGrpSpPr/>
        <p:nvPr/>
      </p:nvGrpSpPr>
      <p:grpSpPr>
        <a:xfrm>
          <a:off x="0" y="0"/>
          <a:ext cx="0" cy="0"/>
          <a:chOff x="0" y="0"/>
          <a:chExt cx="0" cy="0"/>
        </a:xfrm>
      </p:grpSpPr>
      <p:sp>
        <p:nvSpPr>
          <p:cNvPr id="4" name="Line 9"/>
          <p:cNvSpPr>
            <a:spLocks noChangeShapeType="1"/>
          </p:cNvSpPr>
          <p:nvPr/>
        </p:nvSpPr>
        <p:spPr bwMode="auto">
          <a:xfrm>
            <a:off x="1039813" y="719138"/>
            <a:ext cx="7064375" cy="0"/>
          </a:xfrm>
          <a:prstGeom prst="line">
            <a:avLst/>
          </a:prstGeom>
          <a:noFill/>
          <a:ln w="12700">
            <a:solidFill>
              <a:srgbClr val="A50021"/>
            </a:solidFill>
            <a:round/>
            <a:headEnd type="none" w="sm" len="sm"/>
            <a:tailEnd type="none" w="sm" len="sm"/>
          </a:ln>
          <a:effectLst/>
        </p:spPr>
        <p:txBody>
          <a:bodyPr wrap="none" anchor="ctr"/>
          <a:lstStyle/>
          <a:p>
            <a:pPr algn="ctr">
              <a:defRPr/>
            </a:pPr>
            <a:endParaRPr lang="en-US" sz="1400" b="1">
              <a:solidFill>
                <a:srgbClr val="000000"/>
              </a:solidFill>
              <a:latin typeface="Arial" pitchFamily="34" charset="0"/>
            </a:endParaRPr>
          </a:p>
        </p:txBody>
      </p:sp>
      <p:pic>
        <p:nvPicPr>
          <p:cNvPr id="6" name="Picture 16"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050" y="0"/>
            <a:ext cx="1457325" cy="971550"/>
          </a:xfrm>
          <a:prstGeom prst="rect">
            <a:avLst/>
          </a:prstGeom>
          <a:noFill/>
          <a:ln w="9525">
            <a:noFill/>
            <a:miter lim="800000"/>
            <a:headEnd/>
            <a:tailEnd/>
          </a:ln>
        </p:spPr>
      </p:pic>
      <p:sp>
        <p:nvSpPr>
          <p:cNvPr id="5" name="Title 4"/>
          <p:cNvSpPr>
            <a:spLocks noGrp="1"/>
          </p:cNvSpPr>
          <p:nvPr>
            <p:ph type="title"/>
          </p:nvPr>
        </p:nvSpPr>
        <p:spPr>
          <a:xfrm>
            <a:off x="685800" y="504825"/>
            <a:ext cx="7772400" cy="1143000"/>
          </a:xfrm>
        </p:spPr>
        <p:txBody>
          <a:bodyPr/>
          <a:lstStyle/>
          <a:p>
            <a:r>
              <a:rPr lang="en-US" dirty="0" smtClean="0"/>
              <a:t>Click to edit Master title style</a:t>
            </a:r>
            <a:endParaRPr lang="en-US" dirty="0"/>
          </a:p>
        </p:txBody>
      </p:sp>
      <p:sp>
        <p:nvSpPr>
          <p:cNvPr id="7" name="Slide Number Placeholder 2"/>
          <p:cNvSpPr>
            <a:spLocks noGrp="1"/>
          </p:cNvSpPr>
          <p:nvPr>
            <p:ph type="sldNum" sz="quarter" idx="10"/>
          </p:nvPr>
        </p:nvSpPr>
        <p:spPr>
          <a:xfrm>
            <a:off x="7007970" y="6506832"/>
            <a:ext cx="2133600" cy="352425"/>
          </a:xfrm>
          <a:prstGeom prst="rect">
            <a:avLst/>
          </a:prstGeom>
        </p:spPr>
        <p:txBody>
          <a:bodyPr/>
          <a:lstStyle>
            <a:lvl1pPr>
              <a:defRPr>
                <a:solidFill>
                  <a:srgbClr val="000000">
                    <a:tint val="75000"/>
                  </a:srgbClr>
                </a:solidFill>
              </a:defRPr>
            </a:lvl1pPr>
          </a:lstStyle>
          <a:p>
            <a:pPr algn="ctr">
              <a:defRPr/>
            </a:pPr>
            <a:fld id="{93C02B87-0B7A-4EAF-9657-FCA0A4BFAF3E}" type="slidenum">
              <a:rPr lang="en-US" sz="1400" b="1">
                <a:latin typeface="Arial" pitchFamily="34" charset="0"/>
              </a:rPr>
              <a:pPr algn="ctr">
                <a:defRPr/>
              </a:pPr>
              <a:t>‹#›</a:t>
            </a:fld>
            <a:endParaRPr lang="en-US" sz="1400" b="1">
              <a:latin typeface="Arial" pitchFamily="34" charset="0"/>
            </a:endParaRPr>
          </a:p>
        </p:txBody>
      </p:sp>
    </p:spTree>
    <p:extLst>
      <p:ext uri="{BB962C8B-B14F-4D97-AF65-F5344CB8AC3E}">
        <p14:creationId xmlns:p14="http://schemas.microsoft.com/office/powerpoint/2010/main" val="331710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Pictures">
    <p:spTree>
      <p:nvGrpSpPr>
        <p:cNvPr id="1" name=""/>
        <p:cNvGrpSpPr/>
        <p:nvPr/>
      </p:nvGrpSpPr>
      <p:grpSpPr>
        <a:xfrm>
          <a:off x="0" y="0"/>
          <a:ext cx="0" cy="0"/>
          <a:chOff x="0" y="0"/>
          <a:chExt cx="0" cy="0"/>
        </a:xfrm>
      </p:grpSpPr>
      <p:sp>
        <p:nvSpPr>
          <p:cNvPr id="2" name="Title 1"/>
          <p:cNvSpPr>
            <a:spLocks noGrp="1"/>
          </p:cNvSpPr>
          <p:nvPr>
            <p:ph type="title"/>
          </p:nvPr>
        </p:nvSpPr>
        <p:spPr>
          <a:xfrm>
            <a:off x="0" y="5616"/>
            <a:ext cx="9144000" cy="804706"/>
          </a:xfrm>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0" y="811988"/>
            <a:ext cx="9144000" cy="5830215"/>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412261562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MS Quads_opt 2">
    <p:spTree>
      <p:nvGrpSpPr>
        <p:cNvPr id="1" name=""/>
        <p:cNvGrpSpPr/>
        <p:nvPr/>
      </p:nvGrpSpPr>
      <p:grpSpPr>
        <a:xfrm>
          <a:off x="0" y="0"/>
          <a:ext cx="0" cy="0"/>
          <a:chOff x="0" y="0"/>
          <a:chExt cx="0" cy="0"/>
        </a:xfrm>
      </p:grpSpPr>
      <p:sp>
        <p:nvSpPr>
          <p:cNvPr id="2" name="Title 1"/>
          <p:cNvSpPr>
            <a:spLocks noGrp="1"/>
          </p:cNvSpPr>
          <p:nvPr>
            <p:ph type="title"/>
          </p:nvPr>
        </p:nvSpPr>
        <p:spPr>
          <a:xfrm>
            <a:off x="1837426" y="117044"/>
            <a:ext cx="5495027"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93947"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32" name="Title 1"/>
          <p:cNvSpPr txBox="1">
            <a:spLocks/>
          </p:cNvSpPr>
          <p:nvPr userDrawn="1"/>
        </p:nvSpPr>
        <p:spPr bwMode="auto">
          <a:xfrm>
            <a:off x="3" y="1136567"/>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EAC ($M)</a:t>
            </a:r>
          </a:p>
        </p:txBody>
      </p:sp>
      <p:sp>
        <p:nvSpPr>
          <p:cNvPr id="33" name="TextBox 3"/>
          <p:cNvSpPr txBox="1"/>
          <p:nvPr userDrawn="1"/>
        </p:nvSpPr>
        <p:spPr>
          <a:xfrm>
            <a:off x="0" y="3765053"/>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dirty="0" smtClean="0">
                <a:solidFill>
                  <a:srgbClr val="000000"/>
                </a:solidFill>
                <a:cs typeface="Arial"/>
              </a:rPr>
              <a:t>TCPI</a:t>
            </a:r>
            <a:endParaRPr lang="en-US" b="1" dirty="0">
              <a:solidFill>
                <a:srgbClr val="000000"/>
              </a:solidFill>
              <a:cs typeface="Arial"/>
            </a:endParaRPr>
          </a:p>
        </p:txBody>
      </p:sp>
      <p:sp>
        <p:nvSpPr>
          <p:cNvPr id="34" name="Rectangle 427"/>
          <p:cNvSpPr>
            <a:spLocks noChangeArrowheads="1"/>
          </p:cNvSpPr>
          <p:nvPr userDrawn="1"/>
        </p:nvSpPr>
        <p:spPr bwMode="auto">
          <a:xfrm>
            <a:off x="4593946" y="3772989"/>
            <a:ext cx="45476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dirty="0" smtClean="0">
                <a:solidFill>
                  <a:srgbClr val="000000"/>
                </a:solidFill>
                <a:latin typeface="Arial" pitchFamily="34" charset="0"/>
                <a:cs typeface="Times New Roman" pitchFamily="18" charset="0"/>
              </a:rPr>
              <a:t>CPLI for FM1</a:t>
            </a:r>
            <a:endParaRPr lang="en-US" sz="1100" b="1"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3" y="1353312"/>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3" y="4025974"/>
            <a:ext cx="4570175" cy="2616229"/>
          </a:xfrm>
          <a:prstGeom prst="rect">
            <a:avLst/>
          </a:prstGeom>
        </p:spPr>
        <p:txBody>
          <a:bodyPr/>
          <a:lstStyle/>
          <a:p>
            <a:endParaRPr lang="en-US" dirty="0"/>
          </a:p>
        </p:txBody>
      </p:sp>
      <p:sp>
        <p:nvSpPr>
          <p:cNvPr id="40" name="Picture Placeholder 39"/>
          <p:cNvSpPr>
            <a:spLocks noGrp="1"/>
          </p:cNvSpPr>
          <p:nvPr>
            <p:ph type="pic" sz="quarter" idx="17"/>
          </p:nvPr>
        </p:nvSpPr>
        <p:spPr>
          <a:xfrm>
            <a:off x="4615893" y="4034599"/>
            <a:ext cx="4525676" cy="2607602"/>
          </a:xfrm>
          <a:prstGeom prst="rect">
            <a:avLst/>
          </a:prstGeom>
        </p:spPr>
        <p:txBody>
          <a:bodyPr/>
          <a:lstStyle/>
          <a:p>
            <a:endParaRPr lang="en-US" dirty="0"/>
          </a:p>
        </p:txBody>
      </p:sp>
      <p:sp>
        <p:nvSpPr>
          <p:cNvPr id="20" name="Title 1"/>
          <p:cNvSpPr txBox="1">
            <a:spLocks/>
          </p:cNvSpPr>
          <p:nvPr userDrawn="1"/>
        </p:nvSpPr>
        <p:spPr bwMode="auto">
          <a:xfrm>
            <a:off x="4593946" y="1136567"/>
            <a:ext cx="4547623"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CPI/SPI – Cur and Cum</a:t>
            </a:r>
          </a:p>
        </p:txBody>
      </p:sp>
      <p:sp>
        <p:nvSpPr>
          <p:cNvPr id="29" name="Picture Placeholder 35"/>
          <p:cNvSpPr>
            <a:spLocks noGrp="1"/>
          </p:cNvSpPr>
          <p:nvPr>
            <p:ph type="pic" sz="quarter" idx="19"/>
          </p:nvPr>
        </p:nvSpPr>
        <p:spPr>
          <a:xfrm>
            <a:off x="4638140" y="1360628"/>
            <a:ext cx="4505861" cy="2355496"/>
          </a:xfrm>
          <a:prstGeom prst="rect">
            <a:avLst/>
          </a:prstGeom>
        </p:spPr>
        <p:txBody>
          <a:bodyPr/>
          <a:lstStyle/>
          <a:p>
            <a:endParaRPr lang="en-US" dirty="0"/>
          </a:p>
        </p:txBody>
      </p:sp>
      <p:sp>
        <p:nvSpPr>
          <p:cNvPr id="4" name="Content Placeholder 3"/>
          <p:cNvSpPr>
            <a:spLocks noGrp="1"/>
          </p:cNvSpPr>
          <p:nvPr>
            <p:ph sz="quarter" idx="20" hasCustomPrompt="1"/>
          </p:nvPr>
        </p:nvSpPr>
        <p:spPr>
          <a:xfrm>
            <a:off x="-1214" y="887751"/>
            <a:ext cx="9145215" cy="214312"/>
          </a:xfrm>
          <a:prstGeom prst="rect">
            <a:avLst/>
          </a:prstGeom>
        </p:spPr>
        <p:txBody>
          <a:bodyPr/>
          <a:lstStyle>
            <a:lvl1pPr marL="0" indent="0" algn="ctr">
              <a:buNone/>
              <a:defRPr sz="1200" b="1" u="sng">
                <a:solidFill>
                  <a:srgbClr val="333399"/>
                </a:solidFill>
                <a:latin typeface="Arial" pitchFamily="34" charset="0"/>
                <a:cs typeface="Arial" pitchFamily="34" charset="0"/>
              </a:defRPr>
            </a:lvl1pPr>
          </a:lstStyle>
          <a:p>
            <a:pPr lvl="0"/>
            <a:r>
              <a:rPr lang="en-US" dirty="0" smtClean="0"/>
              <a:t>Contract</a:t>
            </a:r>
            <a:endParaRPr lang="en-US" dirty="0"/>
          </a:p>
        </p:txBody>
      </p:sp>
    </p:spTree>
    <p:extLst>
      <p:ext uri="{BB962C8B-B14F-4D97-AF65-F5344CB8AC3E}">
        <p14:creationId xmlns:p14="http://schemas.microsoft.com/office/powerpoint/2010/main" val="32660731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MS Quad Chart">
    <p:spTree>
      <p:nvGrpSpPr>
        <p:cNvPr id="1" name=""/>
        <p:cNvGrpSpPr/>
        <p:nvPr/>
      </p:nvGrpSpPr>
      <p:grpSpPr>
        <a:xfrm>
          <a:off x="0" y="0"/>
          <a:ext cx="0" cy="0"/>
          <a:chOff x="0" y="0"/>
          <a:chExt cx="0" cy="0"/>
        </a:xfrm>
      </p:grpSpPr>
      <p:sp>
        <p:nvSpPr>
          <p:cNvPr id="2" name="Title 1"/>
          <p:cNvSpPr>
            <a:spLocks noGrp="1"/>
          </p:cNvSpPr>
          <p:nvPr>
            <p:ph type="title"/>
          </p:nvPr>
        </p:nvSpPr>
        <p:spPr>
          <a:xfrm>
            <a:off x="2838295" y="123138"/>
            <a:ext cx="4352544" cy="593752"/>
          </a:xfrm>
          <a:ln w="28575"/>
        </p:spPr>
        <p:txBody>
          <a:bodyPr/>
          <a:lstStyle>
            <a:lvl1pPr>
              <a:defRPr sz="2000" baseline="0"/>
            </a:lvl1pPr>
          </a:lstStyle>
          <a:p>
            <a:r>
              <a:rPr lang="en-US" dirty="0" smtClean="0"/>
              <a:t>Click to edit Master title style</a:t>
            </a:r>
            <a:endParaRPr lang="en-US" dirty="0"/>
          </a:p>
        </p:txBody>
      </p: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1"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$10.9B</a:t>
            </a:r>
            <a:endParaRPr lang="en-US" sz="1200" b="0" dirty="0">
              <a:latin typeface="Arial Narrow" pitchFamily="34" charset="0"/>
            </a:endParaRPr>
          </a:p>
        </p:txBody>
      </p:sp>
      <p:sp>
        <p:nvSpPr>
          <p:cNvPr id="22" name="Title 1"/>
          <p:cNvSpPr txBox="1">
            <a:spLocks/>
          </p:cNvSpPr>
          <p:nvPr userDrawn="1"/>
        </p:nvSpPr>
        <p:spPr bwMode="auto">
          <a:xfrm>
            <a:off x="7248145" y="123137"/>
            <a:ext cx="1142391"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r"/>
            <a:r>
              <a:rPr lang="en-US" sz="1000" dirty="0" smtClean="0">
                <a:solidFill>
                  <a:srgbClr val="000000"/>
                </a:solidFill>
                <a:latin typeface="Arial Narrow" pitchFamily="34" charset="0"/>
              </a:rPr>
              <a:t>Science/Technical:</a:t>
            </a:r>
          </a:p>
          <a:p>
            <a:pPr algn="r"/>
            <a:r>
              <a:rPr lang="en-US" sz="1000" dirty="0" smtClean="0">
                <a:solidFill>
                  <a:srgbClr val="000000"/>
                </a:solidFill>
                <a:latin typeface="Arial Narrow" pitchFamily="34" charset="0"/>
              </a:rPr>
              <a:t>Cost:</a:t>
            </a:r>
          </a:p>
          <a:p>
            <a:pPr algn="r"/>
            <a:r>
              <a:rPr lang="en-US" sz="1000" dirty="0" smtClean="0">
                <a:solidFill>
                  <a:srgbClr val="000000"/>
                </a:solidFill>
                <a:latin typeface="Arial Narrow" pitchFamily="34" charset="0"/>
              </a:rPr>
              <a:t>Schedule:</a:t>
            </a:r>
          </a:p>
        </p:txBody>
      </p:sp>
      <p:cxnSp>
        <p:nvCxnSpPr>
          <p:cNvPr id="23" name="Straight Connector 22"/>
          <p:cNvCxnSpPr/>
          <p:nvPr userDrawn="1"/>
        </p:nvCxnSpPr>
        <p:spPr bwMode="auto">
          <a:xfrm>
            <a:off x="-1215" y="3763942"/>
            <a:ext cx="9144000" cy="0"/>
          </a:xfrm>
          <a:prstGeom prst="line">
            <a:avLst/>
          </a:prstGeom>
          <a:solidFill>
            <a:srgbClr val="FFFF66"/>
          </a:solidFill>
          <a:ln w="19050" cap="flat" cmpd="sng" algn="ctr">
            <a:solidFill>
              <a:schemeClr val="tx1"/>
            </a:solidFill>
            <a:prstDash val="solid"/>
            <a:round/>
            <a:headEnd type="none" w="med" len="med"/>
            <a:tailEnd type="none" w="med" len="med"/>
          </a:ln>
          <a:effectLst/>
        </p:spPr>
      </p:cxnSp>
      <p:cxnSp>
        <p:nvCxnSpPr>
          <p:cNvPr id="25" name="Straight Connector 24"/>
          <p:cNvCxnSpPr/>
          <p:nvPr userDrawn="1"/>
        </p:nvCxnSpPr>
        <p:spPr bwMode="auto">
          <a:xfrm>
            <a:off x="4593947" y="1136566"/>
            <a:ext cx="0" cy="5505636"/>
          </a:xfrm>
          <a:prstGeom prst="line">
            <a:avLst/>
          </a:prstGeom>
          <a:solidFill>
            <a:srgbClr val="FFFF66"/>
          </a:solidFill>
          <a:ln w="19050" cap="flat" cmpd="sng" algn="ctr">
            <a:solidFill>
              <a:schemeClr val="tx1"/>
            </a:solidFill>
            <a:prstDash val="solid"/>
            <a:round/>
            <a:headEnd type="none" w="med" len="med"/>
            <a:tailEnd type="none" w="med" len="med"/>
          </a:ln>
          <a:effectLst/>
        </p:spPr>
      </p:cxnSp>
      <p:sp>
        <p:nvSpPr>
          <p:cNvPr id="32" name="Title 1"/>
          <p:cNvSpPr txBox="1">
            <a:spLocks/>
          </p:cNvSpPr>
          <p:nvPr userDrawn="1"/>
        </p:nvSpPr>
        <p:spPr bwMode="auto">
          <a:xfrm>
            <a:off x="3" y="1136567"/>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EAC ($M)</a:t>
            </a:r>
          </a:p>
        </p:txBody>
      </p:sp>
      <p:sp>
        <p:nvSpPr>
          <p:cNvPr id="33" name="TextBox 3"/>
          <p:cNvSpPr txBox="1"/>
          <p:nvPr userDrawn="1"/>
        </p:nvSpPr>
        <p:spPr>
          <a:xfrm>
            <a:off x="0" y="3765053"/>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dirty="0" smtClean="0">
                <a:solidFill>
                  <a:srgbClr val="000000"/>
                </a:solidFill>
                <a:cs typeface="Arial"/>
              </a:rPr>
              <a:t>TCPI</a:t>
            </a:r>
            <a:endParaRPr lang="en-US" b="1" dirty="0">
              <a:solidFill>
                <a:srgbClr val="000000"/>
              </a:solidFill>
              <a:cs typeface="Arial"/>
            </a:endParaRPr>
          </a:p>
        </p:txBody>
      </p:sp>
      <p:sp>
        <p:nvSpPr>
          <p:cNvPr id="34" name="Rectangle 427"/>
          <p:cNvSpPr>
            <a:spLocks noChangeArrowheads="1"/>
          </p:cNvSpPr>
          <p:nvPr userDrawn="1"/>
        </p:nvSpPr>
        <p:spPr bwMode="auto">
          <a:xfrm>
            <a:off x="4593946" y="3772989"/>
            <a:ext cx="455005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dirty="0" smtClean="0">
                <a:solidFill>
                  <a:srgbClr val="000000"/>
                </a:solidFill>
                <a:latin typeface="Arial" pitchFamily="34" charset="0"/>
                <a:cs typeface="Times New Roman" pitchFamily="18" charset="0"/>
              </a:rPr>
              <a:t>CPLI to Phase 2</a:t>
            </a:r>
            <a:endParaRPr lang="en-US" sz="1100" b="1"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3" y="1353312"/>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3" y="4034599"/>
            <a:ext cx="4570175" cy="2607603"/>
          </a:xfrm>
          <a:prstGeom prst="rect">
            <a:avLst/>
          </a:prstGeom>
        </p:spPr>
        <p:txBody>
          <a:bodyPr/>
          <a:lstStyle/>
          <a:p>
            <a:endParaRPr lang="en-US"/>
          </a:p>
        </p:txBody>
      </p:sp>
      <p:sp>
        <p:nvSpPr>
          <p:cNvPr id="40" name="Picture Placeholder 39"/>
          <p:cNvSpPr>
            <a:spLocks noGrp="1"/>
          </p:cNvSpPr>
          <p:nvPr>
            <p:ph type="pic" sz="quarter" idx="17"/>
          </p:nvPr>
        </p:nvSpPr>
        <p:spPr>
          <a:xfrm>
            <a:off x="4615893" y="4034599"/>
            <a:ext cx="4525676" cy="2607602"/>
          </a:xfrm>
          <a:prstGeom prst="rect">
            <a:avLst/>
          </a:prstGeom>
        </p:spPr>
        <p:txBody>
          <a:bodyPr/>
          <a:lstStyle/>
          <a:p>
            <a:endParaRPr lang="en-US" dirty="0"/>
          </a:p>
        </p:txBody>
      </p:sp>
      <p:sp>
        <p:nvSpPr>
          <p:cNvPr id="20" name="Title 1"/>
          <p:cNvSpPr txBox="1">
            <a:spLocks/>
          </p:cNvSpPr>
          <p:nvPr userDrawn="1"/>
        </p:nvSpPr>
        <p:spPr bwMode="auto">
          <a:xfrm>
            <a:off x="4593946" y="1136567"/>
            <a:ext cx="4547623"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CPI/SPI – Cur and Cum</a:t>
            </a:r>
          </a:p>
        </p:txBody>
      </p:sp>
      <p:sp>
        <p:nvSpPr>
          <p:cNvPr id="4" name="Text Placeholder 3"/>
          <p:cNvSpPr>
            <a:spLocks noGrp="1"/>
          </p:cNvSpPr>
          <p:nvPr>
            <p:ph type="body" sz="quarter" idx="18" hasCustomPrompt="1"/>
          </p:nvPr>
        </p:nvSpPr>
        <p:spPr>
          <a:xfrm>
            <a:off x="8324852" y="258792"/>
            <a:ext cx="733425" cy="458758"/>
          </a:xfrm>
          <a:prstGeom prst="rect">
            <a:avLst/>
          </a:prstGeom>
        </p:spPr>
        <p:txBody>
          <a:bodyPr/>
          <a:lstStyle>
            <a:lvl1pPr marL="0" indent="0">
              <a:lnSpc>
                <a:spcPct val="100000"/>
              </a:lnSpc>
              <a:spcBef>
                <a:spcPts val="200"/>
              </a:spcBef>
              <a:buNone/>
              <a:defRPr sz="800" b="1"/>
            </a:lvl1pPr>
            <a:lvl2pPr>
              <a:defRPr sz="800"/>
            </a:lvl2pPr>
            <a:lvl3pPr>
              <a:defRPr sz="800"/>
            </a:lvl3pPr>
            <a:lvl4pPr>
              <a:defRPr sz="800"/>
            </a:lvl4pPr>
            <a:lvl5pPr>
              <a:defRPr sz="800"/>
            </a:lvl5pPr>
          </a:lstStyle>
          <a:p>
            <a:pPr lvl="0"/>
            <a:r>
              <a:rPr lang="en-US" dirty="0" smtClean="0"/>
              <a:t>GREEN</a:t>
            </a:r>
          </a:p>
          <a:p>
            <a:pPr lvl="0"/>
            <a:r>
              <a:rPr lang="en-US" dirty="0" smtClean="0"/>
              <a:t>RED</a:t>
            </a:r>
          </a:p>
          <a:p>
            <a:pPr lvl="0"/>
            <a:r>
              <a:rPr lang="en-US" dirty="0" smtClean="0"/>
              <a:t>YELLOW</a:t>
            </a:r>
            <a:endParaRPr lang="en-US" dirty="0"/>
          </a:p>
        </p:txBody>
      </p:sp>
      <p:sp>
        <p:nvSpPr>
          <p:cNvPr id="5" name="Rectangle 4"/>
          <p:cNvSpPr/>
          <p:nvPr userDrawn="1"/>
        </p:nvSpPr>
        <p:spPr bwMode="auto">
          <a:xfrm>
            <a:off x="1236269" y="123139"/>
            <a:ext cx="1610448" cy="593751"/>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400" b="1" smtClean="0">
              <a:solidFill>
                <a:srgbClr val="000000"/>
              </a:solidFill>
            </a:endParaRPr>
          </a:p>
        </p:txBody>
      </p:sp>
      <p:sp>
        <p:nvSpPr>
          <p:cNvPr id="7" name="Rectangle 6"/>
          <p:cNvSpPr/>
          <p:nvPr userDrawn="1"/>
        </p:nvSpPr>
        <p:spPr bwMode="auto">
          <a:xfrm>
            <a:off x="2846718" y="123137"/>
            <a:ext cx="4339087" cy="593751"/>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400" b="1" smtClean="0">
              <a:solidFill>
                <a:srgbClr val="000000"/>
              </a:solidFill>
            </a:endParaRPr>
          </a:p>
        </p:txBody>
      </p:sp>
      <p:sp>
        <p:nvSpPr>
          <p:cNvPr id="8" name="Rectangle 7"/>
          <p:cNvSpPr/>
          <p:nvPr userDrawn="1"/>
        </p:nvSpPr>
        <p:spPr bwMode="auto">
          <a:xfrm>
            <a:off x="7185805" y="123139"/>
            <a:ext cx="1871932" cy="593751"/>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400" b="1" smtClean="0">
              <a:solidFill>
                <a:srgbClr val="000000"/>
              </a:solidFill>
            </a:endParaRPr>
          </a:p>
        </p:txBody>
      </p:sp>
      <p:sp>
        <p:nvSpPr>
          <p:cNvPr id="29" name="Picture Placeholder 35"/>
          <p:cNvSpPr>
            <a:spLocks noGrp="1"/>
          </p:cNvSpPr>
          <p:nvPr>
            <p:ph type="pic" sz="quarter" idx="19"/>
          </p:nvPr>
        </p:nvSpPr>
        <p:spPr>
          <a:xfrm>
            <a:off x="4623762" y="1360628"/>
            <a:ext cx="4520239" cy="2355496"/>
          </a:xfrm>
          <a:prstGeom prst="rect">
            <a:avLst/>
          </a:prstGeom>
        </p:spPr>
        <p:txBody>
          <a:bodyPr/>
          <a:lstStyle/>
          <a:p>
            <a:endParaRPr lang="en-US" dirty="0"/>
          </a:p>
        </p:txBody>
      </p:sp>
      <p:sp>
        <p:nvSpPr>
          <p:cNvPr id="30" name="Text Placeholder 16"/>
          <p:cNvSpPr>
            <a:spLocks noGrp="1"/>
          </p:cNvSpPr>
          <p:nvPr>
            <p:ph type="body" sz="quarter" idx="22" hasCustomPrompt="1"/>
          </p:nvPr>
        </p:nvSpPr>
        <p:spPr>
          <a:xfrm>
            <a:off x="1236270" y="123136"/>
            <a:ext cx="1023852"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1000" b="0" dirty="0" smtClean="0">
                <a:latin typeface="Arial Narrow" pitchFamily="34" charset="0"/>
              </a:rPr>
              <a:t>Mission Baseline:</a:t>
            </a:r>
          </a:p>
          <a:p>
            <a:pPr algn="l"/>
            <a:r>
              <a:rPr lang="en-US" sz="1000" b="0" dirty="0" smtClean="0">
                <a:latin typeface="Arial Narrow" pitchFamily="34" charset="0"/>
              </a:rPr>
              <a:t>Approved</a:t>
            </a:r>
            <a:r>
              <a:rPr lang="en-US" sz="1000" b="0" baseline="0" dirty="0" smtClean="0">
                <a:latin typeface="Arial Narrow" pitchFamily="34" charset="0"/>
              </a:rPr>
              <a:t> GRD:</a:t>
            </a:r>
          </a:p>
          <a:p>
            <a:pPr algn="l"/>
            <a:r>
              <a:rPr lang="en-US" sz="1000" b="0" baseline="0" dirty="0" smtClean="0">
                <a:latin typeface="Arial Narrow" pitchFamily="34" charset="0"/>
              </a:rPr>
              <a:t>Allocated Budget:</a:t>
            </a:r>
            <a:endParaRPr lang="en-US" sz="1000" b="0" dirty="0" smtClean="0">
              <a:latin typeface="Arial Narrow" pitchFamily="34" charset="0"/>
            </a:endParaRPr>
          </a:p>
        </p:txBody>
      </p:sp>
    </p:spTree>
    <p:extLst>
      <p:ext uri="{BB962C8B-B14F-4D97-AF65-F5344CB8AC3E}">
        <p14:creationId xmlns:p14="http://schemas.microsoft.com/office/powerpoint/2010/main" val="8334921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ract EVMS Status_Milestones">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4"/>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$10.9B</a:t>
            </a:r>
            <a:endParaRPr lang="en-US" sz="1200" b="0" dirty="0">
              <a:latin typeface="Arial Narrow" pitchFamily="34" charset="0"/>
            </a:endParaRP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5" y="123137"/>
            <a:ext cx="1142391"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36" name="Picture Placeholder 35"/>
          <p:cNvSpPr>
            <a:spLocks noGrp="1"/>
          </p:cNvSpPr>
          <p:nvPr>
            <p:ph type="pic" sz="quarter" idx="15"/>
          </p:nvPr>
        </p:nvSpPr>
        <p:spPr>
          <a:xfrm>
            <a:off x="1967739" y="1448198"/>
            <a:ext cx="5086728" cy="2355496"/>
          </a:xfrm>
          <a:prstGeom prst="rect">
            <a:avLst/>
          </a:prstGeom>
        </p:spPr>
        <p:txBody>
          <a:bodyPr/>
          <a:lstStyle/>
          <a:p>
            <a:endParaRPr lang="en-US" dirty="0"/>
          </a:p>
        </p:txBody>
      </p:sp>
      <p:sp>
        <p:nvSpPr>
          <p:cNvPr id="27" name="Picture Placeholder 35"/>
          <p:cNvSpPr>
            <a:spLocks noGrp="1"/>
          </p:cNvSpPr>
          <p:nvPr>
            <p:ph type="pic" sz="quarter" idx="19"/>
          </p:nvPr>
        </p:nvSpPr>
        <p:spPr>
          <a:xfrm>
            <a:off x="1969563" y="4144100"/>
            <a:ext cx="5086728" cy="2355496"/>
          </a:xfrm>
          <a:prstGeom prst="rect">
            <a:avLst/>
          </a:prstGeom>
        </p:spPr>
        <p:txBody>
          <a:bodyPr/>
          <a:lstStyle/>
          <a:p>
            <a:endParaRPr lang="en-US" dirty="0"/>
          </a:p>
        </p:txBody>
      </p:sp>
      <p:sp>
        <p:nvSpPr>
          <p:cNvPr id="10" name="TextBox 9"/>
          <p:cNvSpPr txBox="1"/>
          <p:nvPr userDrawn="1"/>
        </p:nvSpPr>
        <p:spPr bwMode="auto">
          <a:xfrm>
            <a:off x="2" y="3838751"/>
            <a:ext cx="9142783" cy="2769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r>
              <a:rPr lang="en-US" sz="1200" b="1" dirty="0" smtClean="0">
                <a:solidFill>
                  <a:srgbClr val="000000"/>
                </a:solidFill>
                <a:latin typeface="Arial" pitchFamily="34" charset="0"/>
                <a:cs typeface="Arial" pitchFamily="34" charset="0"/>
              </a:rPr>
              <a:t>CPI/SPI – 6-month and Cumulative</a:t>
            </a:r>
          </a:p>
        </p:txBody>
      </p:sp>
      <p:sp>
        <p:nvSpPr>
          <p:cNvPr id="35" name="Content Placeholder 3"/>
          <p:cNvSpPr>
            <a:spLocks noGrp="1"/>
          </p:cNvSpPr>
          <p:nvPr>
            <p:ph sz="quarter" idx="20" hasCustomPrompt="1"/>
          </p:nvPr>
        </p:nvSpPr>
        <p:spPr>
          <a:xfrm>
            <a:off x="-1214" y="887751"/>
            <a:ext cx="9145215" cy="214312"/>
          </a:xfrm>
          <a:prstGeom prst="rect">
            <a:avLst/>
          </a:prstGeom>
        </p:spPr>
        <p:txBody>
          <a:bodyPr/>
          <a:lstStyle>
            <a:lvl1pPr marL="0" indent="0" algn="ctr">
              <a:buNone/>
              <a:defRPr sz="1200" b="1" u="sng">
                <a:solidFill>
                  <a:srgbClr val="333399"/>
                </a:solidFill>
                <a:latin typeface="Arial" pitchFamily="34" charset="0"/>
                <a:cs typeface="Arial" pitchFamily="34" charset="0"/>
              </a:defRPr>
            </a:lvl1pPr>
          </a:lstStyle>
          <a:p>
            <a:pPr lvl="0"/>
            <a:r>
              <a:rPr lang="en-US" dirty="0" smtClean="0"/>
              <a:t>Contract</a:t>
            </a:r>
            <a:endParaRPr lang="en-US" dirty="0"/>
          </a:p>
        </p:txBody>
      </p:sp>
      <p:sp>
        <p:nvSpPr>
          <p:cNvPr id="13" name="Content Placeholder 12"/>
          <p:cNvSpPr>
            <a:spLocks noGrp="1"/>
          </p:cNvSpPr>
          <p:nvPr>
            <p:ph sz="quarter" idx="21" hasCustomPrompt="1"/>
          </p:nvPr>
        </p:nvSpPr>
        <p:spPr>
          <a:xfrm>
            <a:off x="0" y="1136651"/>
            <a:ext cx="9142413" cy="252413"/>
          </a:xfrm>
          <a:prstGeom prst="rect">
            <a:avLst/>
          </a:prstGeom>
        </p:spPr>
        <p:txBody>
          <a:bodyPr/>
          <a:lstStyle>
            <a:lvl1pPr marL="0" indent="0" algn="ctr">
              <a:buNone/>
              <a:defRPr sz="1200" b="1" baseline="0">
                <a:latin typeface="Arial" pitchFamily="34" charset="0"/>
                <a:cs typeface="Arial" pitchFamily="34" charset="0"/>
              </a:defRPr>
            </a:lvl1pPr>
          </a:lstStyle>
          <a:p>
            <a:pPr lvl="0"/>
            <a:r>
              <a:rPr lang="en-US" sz="1200" dirty="0" smtClean="0">
                <a:latin typeface="Arial" pitchFamily="34" charset="0"/>
                <a:cs typeface="Arial" pitchFamily="34" charset="0"/>
              </a:rPr>
              <a:t>Contract Milestones</a:t>
            </a:r>
            <a:endParaRPr lang="en-US" dirty="0"/>
          </a:p>
        </p:txBody>
      </p:sp>
      <p:sp>
        <p:nvSpPr>
          <p:cNvPr id="15" name="Content Placeholder 14"/>
          <p:cNvSpPr>
            <a:spLocks noGrp="1"/>
          </p:cNvSpPr>
          <p:nvPr>
            <p:ph sz="quarter" idx="23" hasCustomPrompt="1"/>
          </p:nvPr>
        </p:nvSpPr>
        <p:spPr>
          <a:xfrm>
            <a:off x="1173165" y="123826"/>
            <a:ext cx="1044575" cy="593725"/>
          </a:xfrm>
          <a:prstGeom prst="rect">
            <a:avLst/>
          </a:prstGeom>
        </p:spPr>
        <p:txBody>
          <a:bodyPr/>
          <a:lstStyle>
            <a:lvl1pPr marL="0" indent="0" algn="l">
              <a:lnSpc>
                <a:spcPct val="100000"/>
              </a:lnSpc>
              <a:spcBef>
                <a:spcPts val="0"/>
              </a:spcBef>
              <a:buNone/>
              <a:defRPr sz="1000">
                <a:latin typeface="Arial Narrow" pitchFamily="34" charset="0"/>
              </a:defRPr>
            </a:lvl1pPr>
          </a:lstStyle>
          <a:p>
            <a:pPr algn="l"/>
            <a:r>
              <a:rPr lang="en-US" sz="1000" b="0" dirty="0" smtClean="0">
                <a:latin typeface="Arial Narrow" pitchFamily="34" charset="0"/>
              </a:rPr>
              <a:t>Mission Baseline:</a:t>
            </a:r>
          </a:p>
          <a:p>
            <a:pPr algn="l"/>
            <a:r>
              <a:rPr lang="en-US" sz="1000" b="0" dirty="0" smtClean="0">
                <a:latin typeface="Arial Narrow" pitchFamily="34" charset="0"/>
              </a:rPr>
              <a:t>Approved</a:t>
            </a:r>
            <a:r>
              <a:rPr lang="en-US" sz="1000" b="0" baseline="0" dirty="0" smtClean="0">
                <a:latin typeface="Arial Narrow" pitchFamily="34" charset="0"/>
              </a:rPr>
              <a:t> GRD:</a:t>
            </a:r>
          </a:p>
          <a:p>
            <a:pPr algn="l"/>
            <a:r>
              <a:rPr lang="en-US" sz="1000" b="0" baseline="0" dirty="0" smtClean="0">
                <a:latin typeface="Arial Narrow" pitchFamily="34" charset="0"/>
              </a:rPr>
              <a:t>Allocated Budget:</a:t>
            </a:r>
            <a:endParaRPr lang="en-US" sz="1000" b="0" dirty="0" smtClean="0">
              <a:latin typeface="Arial Narrow" pitchFamily="34" charset="0"/>
            </a:endParaRPr>
          </a:p>
        </p:txBody>
      </p:sp>
    </p:spTree>
    <p:extLst>
      <p:ext uri="{BB962C8B-B14F-4D97-AF65-F5344CB8AC3E}">
        <p14:creationId xmlns:p14="http://schemas.microsoft.com/office/powerpoint/2010/main" val="242714721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ract EVMS Status_Milestones_Opt 2">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4"/>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endParaRPr lang="en-US" sz="900" b="0" dirty="0" smtClean="0">
              <a:latin typeface="Arial Narrow" pitchFamily="34" charset="0"/>
            </a:endParaRPr>
          </a:p>
          <a:p>
            <a:pPr algn="l"/>
            <a:r>
              <a:rPr lang="en-US" sz="900" b="0" dirty="0" smtClean="0">
                <a:latin typeface="Arial Narrow" pitchFamily="34" charset="0"/>
              </a:rPr>
              <a:t>$10.9B</a:t>
            </a:r>
            <a:endParaRPr lang="en-US" sz="1200" b="0" dirty="0">
              <a:latin typeface="Arial Narrow" pitchFamily="34" charset="0"/>
            </a:endParaRPr>
          </a:p>
        </p:txBody>
      </p:sp>
      <p:sp>
        <p:nvSpPr>
          <p:cNvPr id="18" name="Title 1"/>
          <p:cNvSpPr txBox="1">
            <a:spLocks/>
          </p:cNvSpPr>
          <p:nvPr userDrawn="1"/>
        </p:nvSpPr>
        <p:spPr bwMode="auto">
          <a:xfrm>
            <a:off x="1236269" y="123139"/>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SC Need Date:</a:t>
            </a:r>
          </a:p>
          <a:p>
            <a:pPr algn="l"/>
            <a:endParaRPr lang="en-US" sz="1000" dirty="0" smtClean="0">
              <a:solidFill>
                <a:srgbClr val="000000"/>
              </a:solidFill>
              <a:latin typeface="Arial Narrow" pitchFamily="34" charset="0"/>
            </a:endParaRPr>
          </a:p>
          <a:p>
            <a:pPr algn="l"/>
            <a:r>
              <a:rPr lang="en-US" sz="1000" dirty="0" smtClean="0">
                <a:solidFill>
                  <a:srgbClr val="000000"/>
                </a:solidFill>
                <a:latin typeface="Arial Narrow" pitchFamily="34" charset="0"/>
              </a:rPr>
              <a:t>Allocated Budget:</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5" y="123137"/>
            <a:ext cx="1142391"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36" name="Picture Placeholder 35"/>
          <p:cNvSpPr>
            <a:spLocks noGrp="1"/>
          </p:cNvSpPr>
          <p:nvPr>
            <p:ph type="pic" sz="quarter" idx="15"/>
          </p:nvPr>
        </p:nvSpPr>
        <p:spPr>
          <a:xfrm>
            <a:off x="1967739" y="1448198"/>
            <a:ext cx="5086728" cy="2355496"/>
          </a:xfrm>
          <a:prstGeom prst="rect">
            <a:avLst/>
          </a:prstGeom>
        </p:spPr>
        <p:txBody>
          <a:bodyPr/>
          <a:lstStyle/>
          <a:p>
            <a:endParaRPr lang="en-US" dirty="0"/>
          </a:p>
        </p:txBody>
      </p:sp>
      <p:sp>
        <p:nvSpPr>
          <p:cNvPr id="27" name="Picture Placeholder 35"/>
          <p:cNvSpPr>
            <a:spLocks noGrp="1"/>
          </p:cNvSpPr>
          <p:nvPr>
            <p:ph type="pic" sz="quarter" idx="19"/>
          </p:nvPr>
        </p:nvSpPr>
        <p:spPr>
          <a:xfrm>
            <a:off x="1969563" y="4144100"/>
            <a:ext cx="5086728" cy="2355496"/>
          </a:xfrm>
          <a:prstGeom prst="rect">
            <a:avLst/>
          </a:prstGeom>
        </p:spPr>
        <p:txBody>
          <a:bodyPr/>
          <a:lstStyle/>
          <a:p>
            <a:endParaRPr lang="en-US" dirty="0"/>
          </a:p>
        </p:txBody>
      </p:sp>
      <p:sp>
        <p:nvSpPr>
          <p:cNvPr id="10" name="TextBox 9"/>
          <p:cNvSpPr txBox="1"/>
          <p:nvPr userDrawn="1"/>
        </p:nvSpPr>
        <p:spPr bwMode="auto">
          <a:xfrm>
            <a:off x="2" y="3838751"/>
            <a:ext cx="9142783" cy="2769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r>
              <a:rPr lang="en-US" sz="1200" b="1" dirty="0" smtClean="0">
                <a:solidFill>
                  <a:srgbClr val="000000"/>
                </a:solidFill>
                <a:latin typeface="Arial" pitchFamily="34" charset="0"/>
                <a:cs typeface="Arial" pitchFamily="34" charset="0"/>
              </a:rPr>
              <a:t>CPI/SPI – 6-month and Cumulative</a:t>
            </a:r>
          </a:p>
        </p:txBody>
      </p:sp>
      <p:sp>
        <p:nvSpPr>
          <p:cNvPr id="16" name="Content Placeholder 3"/>
          <p:cNvSpPr>
            <a:spLocks noGrp="1"/>
          </p:cNvSpPr>
          <p:nvPr>
            <p:ph sz="quarter" idx="20" hasCustomPrompt="1"/>
          </p:nvPr>
        </p:nvSpPr>
        <p:spPr>
          <a:xfrm>
            <a:off x="-1214" y="887751"/>
            <a:ext cx="9145215" cy="214312"/>
          </a:xfrm>
          <a:prstGeom prst="rect">
            <a:avLst/>
          </a:prstGeom>
        </p:spPr>
        <p:txBody>
          <a:bodyPr/>
          <a:lstStyle>
            <a:lvl1pPr marL="0" indent="0" algn="ctr">
              <a:buNone/>
              <a:defRPr sz="1200" b="1" u="sng">
                <a:solidFill>
                  <a:srgbClr val="333399"/>
                </a:solidFill>
                <a:latin typeface="Arial" pitchFamily="34" charset="0"/>
                <a:cs typeface="Arial" pitchFamily="34" charset="0"/>
              </a:defRPr>
            </a:lvl1pPr>
          </a:lstStyle>
          <a:p>
            <a:pPr lvl="0"/>
            <a:r>
              <a:rPr lang="en-US" dirty="0" smtClean="0"/>
              <a:t>Contract</a:t>
            </a:r>
            <a:endParaRPr lang="en-US" dirty="0"/>
          </a:p>
        </p:txBody>
      </p:sp>
      <p:sp>
        <p:nvSpPr>
          <p:cNvPr id="19" name="Content Placeholder 12"/>
          <p:cNvSpPr>
            <a:spLocks noGrp="1"/>
          </p:cNvSpPr>
          <p:nvPr>
            <p:ph sz="quarter" idx="21" hasCustomPrompt="1"/>
          </p:nvPr>
        </p:nvSpPr>
        <p:spPr>
          <a:xfrm>
            <a:off x="0" y="1136651"/>
            <a:ext cx="9142413" cy="252413"/>
          </a:xfrm>
          <a:prstGeom prst="rect">
            <a:avLst/>
          </a:prstGeom>
        </p:spPr>
        <p:txBody>
          <a:bodyPr/>
          <a:lstStyle>
            <a:lvl1pPr marL="0" indent="0" algn="ctr">
              <a:buNone/>
              <a:defRPr sz="1200" b="1" baseline="0">
                <a:latin typeface="Arial" pitchFamily="34" charset="0"/>
                <a:cs typeface="Arial" pitchFamily="34" charset="0"/>
              </a:defRPr>
            </a:lvl1pPr>
          </a:lstStyle>
          <a:p>
            <a:pPr lvl="0"/>
            <a:r>
              <a:rPr lang="en-US" sz="1200" dirty="0" smtClean="0">
                <a:latin typeface="Arial" pitchFamily="34" charset="0"/>
                <a:cs typeface="Arial" pitchFamily="34" charset="0"/>
              </a:rPr>
              <a:t>Contract Milestones</a:t>
            </a:r>
            <a:endParaRPr lang="en-US" dirty="0"/>
          </a:p>
        </p:txBody>
      </p:sp>
    </p:spTree>
    <p:extLst>
      <p:ext uri="{BB962C8B-B14F-4D97-AF65-F5344CB8AC3E}">
        <p14:creationId xmlns:p14="http://schemas.microsoft.com/office/powerpoint/2010/main" val="248106991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urity Posture">
    <p:spTree>
      <p:nvGrpSpPr>
        <p:cNvPr id="1" name=""/>
        <p:cNvGrpSpPr/>
        <p:nvPr/>
      </p:nvGrpSpPr>
      <p:grpSpPr>
        <a:xfrm>
          <a:off x="0" y="0"/>
          <a:ext cx="0" cy="0"/>
          <a:chOff x="0" y="0"/>
          <a:chExt cx="0" cy="0"/>
        </a:xfrm>
      </p:grpSpPr>
      <p:sp>
        <p:nvSpPr>
          <p:cNvPr id="2" name="Title 1"/>
          <p:cNvSpPr>
            <a:spLocks noGrp="1"/>
          </p:cNvSpPr>
          <p:nvPr>
            <p:ph type="title"/>
          </p:nvPr>
        </p:nvSpPr>
        <p:spPr>
          <a:xfrm>
            <a:off x="1861" y="13050"/>
            <a:ext cx="9142139" cy="1335428"/>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32" y="4168190"/>
            <a:ext cx="4512547" cy="248863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TextBox 3"/>
          <p:cNvSpPr txBox="1"/>
          <p:nvPr userDrawn="1"/>
        </p:nvSpPr>
        <p:spPr>
          <a:xfrm>
            <a:off x="-1221" y="3873711"/>
            <a:ext cx="4570179"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POA&amp;M Status:</a:t>
            </a:r>
          </a:p>
        </p:txBody>
      </p:sp>
      <p:sp>
        <p:nvSpPr>
          <p:cNvPr id="16" name="TextBox 3"/>
          <p:cNvSpPr txBox="1"/>
          <p:nvPr userDrawn="1"/>
        </p:nvSpPr>
        <p:spPr>
          <a:xfrm>
            <a:off x="4637838" y="3884030"/>
            <a:ext cx="4504941"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DOC Balanced Score Card Status (top 5):</a:t>
            </a:r>
          </a:p>
        </p:txBody>
      </p:sp>
      <p:sp>
        <p:nvSpPr>
          <p:cNvPr id="17" name="TextBox 3"/>
          <p:cNvSpPr txBox="1"/>
          <p:nvPr userDrawn="1"/>
        </p:nvSpPr>
        <p:spPr>
          <a:xfrm>
            <a:off x="4637837" y="1676267"/>
            <a:ext cx="4506163"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Security Assessment Readiness and Risk Posture:</a:t>
            </a:r>
          </a:p>
        </p:txBody>
      </p:sp>
      <p:sp>
        <p:nvSpPr>
          <p:cNvPr id="18" name="TextBox 3"/>
          <p:cNvSpPr txBox="1"/>
          <p:nvPr userDrawn="1"/>
        </p:nvSpPr>
        <p:spPr>
          <a:xfrm>
            <a:off x="2753" y="1674729"/>
            <a:ext cx="4570179"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Authorization to Operate (ATO) Status:</a:t>
            </a:r>
          </a:p>
        </p:txBody>
      </p:sp>
      <p:sp>
        <p:nvSpPr>
          <p:cNvPr id="19" name="Content Placeholder 2"/>
          <p:cNvSpPr>
            <a:spLocks noGrp="1"/>
          </p:cNvSpPr>
          <p:nvPr>
            <p:ph sz="half" idx="10"/>
          </p:nvPr>
        </p:nvSpPr>
        <p:spPr>
          <a:xfrm>
            <a:off x="4645152" y="4168190"/>
            <a:ext cx="4498848" cy="248863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Content Placeholder 2"/>
          <p:cNvSpPr>
            <a:spLocks noGrp="1"/>
          </p:cNvSpPr>
          <p:nvPr>
            <p:ph sz="half" idx="11"/>
          </p:nvPr>
        </p:nvSpPr>
        <p:spPr>
          <a:xfrm>
            <a:off x="0" y="1949571"/>
            <a:ext cx="4506163" cy="1861649"/>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1" name="Content Placeholder 2"/>
          <p:cNvSpPr>
            <a:spLocks noGrp="1"/>
          </p:cNvSpPr>
          <p:nvPr>
            <p:ph sz="half" idx="12"/>
          </p:nvPr>
        </p:nvSpPr>
        <p:spPr>
          <a:xfrm>
            <a:off x="4630522" y="1966823"/>
            <a:ext cx="4513479" cy="1851711"/>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91521791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1"/>
            <a:ext cx="8931275" cy="5434013"/>
          </a:xfrm>
          <a:prstGeom prst="rect">
            <a:avLst/>
          </a:prstGeom>
        </p:spPr>
        <p:txBody>
          <a:bodyPr/>
          <a:lstStyle/>
          <a:p>
            <a:endParaRPr lang="en-US"/>
          </a:p>
        </p:txBody>
      </p:sp>
    </p:spTree>
    <p:extLst>
      <p:ext uri="{BB962C8B-B14F-4D97-AF65-F5344CB8AC3E}">
        <p14:creationId xmlns:p14="http://schemas.microsoft.com/office/powerpoint/2010/main" val="367891883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ab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0"/>
            <a:ext cx="8931275" cy="2691435"/>
          </a:xfrm>
          <a:prstGeom prst="rect">
            <a:avLst/>
          </a:prstGeom>
        </p:spPr>
        <p:txBody>
          <a:bodyPr/>
          <a:lstStyle/>
          <a:p>
            <a:endParaRPr lang="en-US"/>
          </a:p>
        </p:txBody>
      </p:sp>
      <p:sp>
        <p:nvSpPr>
          <p:cNvPr id="9" name="Content Placeholder 2"/>
          <p:cNvSpPr>
            <a:spLocks noGrp="1"/>
          </p:cNvSpPr>
          <p:nvPr>
            <p:ph sz="half" idx="11"/>
          </p:nvPr>
        </p:nvSpPr>
        <p:spPr>
          <a:xfrm>
            <a:off x="109729" y="3704001"/>
            <a:ext cx="8939175" cy="270411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83558791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nical Cos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br>
              <a:rPr lang="en-US" dirty="0" smtClean="0"/>
            </a:br>
            <a:r>
              <a:rPr lang="en-US" sz="1800" dirty="0" smtClean="0"/>
              <a:t>From</a:t>
            </a:r>
            <a:endParaRPr lang="en-US" dirty="0"/>
          </a:p>
        </p:txBody>
      </p:sp>
      <p:sp>
        <p:nvSpPr>
          <p:cNvPr id="9" name="Content Placeholder 2"/>
          <p:cNvSpPr>
            <a:spLocks noGrp="1"/>
          </p:cNvSpPr>
          <p:nvPr>
            <p:ph sz="half" idx="11"/>
          </p:nvPr>
        </p:nvSpPr>
        <p:spPr>
          <a:xfrm>
            <a:off x="109729" y="1159331"/>
            <a:ext cx="8939175" cy="270411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3770495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pPr>
                <a:defRPr/>
              </a:pPr>
              <a:t>‹#›</a:t>
            </a:fld>
            <a:endParaRPr lang="en-US" dirty="0"/>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lesto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841249"/>
            <a:ext cx="8931275" cy="4162349"/>
          </a:xfrm>
          <a:prstGeom prst="rect">
            <a:avLst/>
          </a:prstGeom>
        </p:spPr>
        <p:txBody>
          <a:bodyPr/>
          <a:lstStyle/>
          <a:p>
            <a:endParaRPr lang="en-US"/>
          </a:p>
        </p:txBody>
      </p:sp>
      <p:sp>
        <p:nvSpPr>
          <p:cNvPr id="9" name="Content Placeholder 2"/>
          <p:cNvSpPr>
            <a:spLocks noGrp="1"/>
          </p:cNvSpPr>
          <p:nvPr>
            <p:ph sz="half" idx="11"/>
          </p:nvPr>
        </p:nvSpPr>
        <p:spPr>
          <a:xfrm>
            <a:off x="109729" y="5164528"/>
            <a:ext cx="8939175" cy="1367942"/>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35762043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109729" y="921716"/>
            <a:ext cx="8939175" cy="5486400"/>
          </a:xfrm>
          <a:prstGeom prst="rect">
            <a:avLst/>
          </a:prstGeom>
        </p:spPr>
        <p:txBody>
          <a:bodyPr/>
          <a:lstStyle>
            <a:lvl1pPr marL="227013" indent="-227013">
              <a:defRPr sz="1400">
                <a:latin typeface="Arial" pitchFamily="34" charset="0"/>
                <a:cs typeface="Arial" pitchFamily="34" charset="0"/>
              </a:defRPr>
            </a:lvl1pPr>
            <a:lvl2pPr marL="569913" indent="-230188">
              <a:defRPr sz="1400">
                <a:latin typeface="Arial" pitchFamily="34" charset="0"/>
                <a:cs typeface="Arial" pitchFamily="34" charset="0"/>
              </a:defRPr>
            </a:lvl2pPr>
            <a:lvl3pPr marL="915988" indent="-228600">
              <a:defRPr sz="1400">
                <a:latin typeface="Arial" pitchFamily="34" charset="0"/>
                <a:cs typeface="Arial" pitchFamily="34" charset="0"/>
              </a:defRPr>
            </a:lvl3pPr>
            <a:lvl4pPr marL="1257300" indent="-228600">
              <a:defRPr sz="14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8330591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ic, Side notes">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943661" y="833934"/>
            <a:ext cx="8200339" cy="5552237"/>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39121726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Acronyms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467" y="921716"/>
            <a:ext cx="4381805" cy="5749746"/>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4498848" y="929030"/>
            <a:ext cx="4572000" cy="5749748"/>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24962037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Y Plan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2290488" y="885899"/>
            <a:ext cx="4572000" cy="4962810"/>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26656341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833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0"/>
            <a:ext cx="7772400" cy="765175"/>
          </a:xfrm>
          <a:prstGeom prst="rect">
            <a:avLst/>
          </a:prstGeom>
        </p:spPr>
        <p:txBody>
          <a:bodyPr/>
          <a:lstStyle>
            <a:lvl1pPr>
              <a:defRPr sz="2800">
                <a:latin typeface="Arial Black" pitchFamily="34" charset="0"/>
              </a:defRPr>
            </a:lvl1pPr>
          </a:lstStyle>
          <a:p>
            <a:r>
              <a:rPr lang="en-US" dirty="0" smtClean="0"/>
              <a:t>Click to edit Master title style</a:t>
            </a:r>
            <a:endParaRPr lang="en-US" dirty="0"/>
          </a:p>
        </p:txBody>
      </p:sp>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November 2013</a:t>
            </a:r>
            <a:endParaRPr lang="en-US" sz="1000" dirty="0">
              <a:solidFill>
                <a:srgbClr val="000000"/>
              </a:solidFill>
              <a:latin typeface="Arial" pitchFamily="34" charset="0"/>
            </a:endParaRPr>
          </a:p>
        </p:txBody>
      </p:sp>
    </p:spTree>
    <p:extLst>
      <p:ext uri="{BB962C8B-B14F-4D97-AF65-F5344CB8AC3E}">
        <p14:creationId xmlns:p14="http://schemas.microsoft.com/office/powerpoint/2010/main" val="4170745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0"/>
            <a:ext cx="7772400" cy="765175"/>
          </a:xfrm>
          <a:prstGeom prst="rect">
            <a:avLst/>
          </a:prstGeom>
        </p:spPr>
        <p:txBody>
          <a:bodyPr/>
          <a:lstStyle>
            <a:lvl1pPr>
              <a:defRPr sz="2800">
                <a:latin typeface="Arial Black" pitchFamily="34" charset="0"/>
              </a:defRPr>
            </a:lvl1pPr>
          </a:lstStyle>
          <a:p>
            <a:r>
              <a:rPr lang="en-US" dirty="0" smtClean="0"/>
              <a:t>Click to edit Master title style</a:t>
            </a:r>
            <a:endParaRPr lang="en-US" dirty="0"/>
          </a:p>
        </p:txBody>
      </p:sp>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endParaRPr lang="en-US" sz="800" b="1" dirty="0">
              <a:solidFill>
                <a:srgbClr val="000000"/>
              </a:solidFill>
              <a:latin typeface="Arial" pitchFamily="34" charset="0"/>
            </a:endParaRP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pic>
        <p:nvPicPr>
          <p:cNvPr id="8" name="Picture 7" descr="New Logo.jpg"/>
          <p:cNvPicPr>
            <a:picLocks noChangeAspect="1"/>
          </p:cNvPicPr>
          <p:nvPr userDrawn="1"/>
        </p:nvPicPr>
        <p:blipFill>
          <a:blip r:embed="rId2" cstate="print"/>
          <a:stretch>
            <a:fillRect/>
          </a:stretch>
        </p:blipFill>
        <p:spPr>
          <a:xfrm>
            <a:off x="1862" y="1"/>
            <a:ext cx="1250471" cy="834571"/>
          </a:xfrm>
          <a:prstGeom prst="rect">
            <a:avLst/>
          </a:prstGeom>
        </p:spPr>
      </p:pic>
    </p:spTree>
    <p:extLst>
      <p:ext uri="{BB962C8B-B14F-4D97-AF65-F5344CB8AC3E}">
        <p14:creationId xmlns:p14="http://schemas.microsoft.com/office/powerpoint/2010/main" val="3562179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10068"/>
            <a:ext cx="8229600" cy="52145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1177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usiness Assesment">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$10.9B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LRD</a:t>
            </a:r>
          </a:p>
          <a:p>
            <a:pPr algn="l"/>
            <a:r>
              <a:rPr lang="en-US" sz="1000" dirty="0" smtClean="0">
                <a:solidFill>
                  <a:srgbClr val="000000"/>
                </a:solidFill>
                <a:latin typeface="Arial Narrow" pitchFamily="34" charset="0"/>
              </a:rPr>
              <a:t>Approved LLC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93946"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Business Assessment</a:t>
            </a:r>
          </a:p>
        </p:txBody>
      </p:sp>
      <p:sp>
        <p:nvSpPr>
          <p:cNvPr id="32" name="Title 1"/>
          <p:cNvSpPr txBox="1">
            <a:spLocks/>
          </p:cNvSpPr>
          <p:nvPr userDrawn="1"/>
        </p:nvSpPr>
        <p:spPr bwMode="auto">
          <a:xfrm>
            <a:off x="2" y="1136566"/>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Dash Board</a:t>
            </a:r>
          </a:p>
        </p:txBody>
      </p:sp>
      <p:sp>
        <p:nvSpPr>
          <p:cNvPr id="33" name="TextBox 3"/>
          <p:cNvSpPr txBox="1"/>
          <p:nvPr userDrawn="1"/>
        </p:nvSpPr>
        <p:spPr>
          <a:xfrm>
            <a:off x="-1" y="3765052"/>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u="sng" dirty="0">
                <a:solidFill>
                  <a:srgbClr val="000000"/>
                </a:solidFill>
                <a:cs typeface="Arial"/>
              </a:rPr>
              <a:t>Total Costs - FY13 </a:t>
            </a:r>
          </a:p>
        </p:txBody>
      </p:sp>
      <p:sp>
        <p:nvSpPr>
          <p:cNvPr id="34" name="Rectangle 427"/>
          <p:cNvSpPr>
            <a:spLocks noChangeArrowheads="1"/>
          </p:cNvSpPr>
          <p:nvPr userDrawn="1"/>
        </p:nvSpPr>
        <p:spPr bwMode="auto">
          <a:xfrm>
            <a:off x="4593946" y="3772989"/>
            <a:ext cx="45476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u="sng" dirty="0" smtClean="0">
                <a:solidFill>
                  <a:srgbClr val="000000"/>
                </a:solidFill>
                <a:latin typeface="Arial" pitchFamily="34" charset="0"/>
                <a:cs typeface="Times New Roman" pitchFamily="18" charset="0"/>
              </a:rPr>
              <a:t>Summary of GOES-R Allocated vs. Current EAC</a:t>
            </a:r>
            <a:endParaRPr lang="en-US" sz="1100" b="1" u="sng"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2" y="1353311"/>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2" y="4242816"/>
            <a:ext cx="4570175" cy="2399386"/>
          </a:xfrm>
          <a:prstGeom prst="rect">
            <a:avLst/>
          </a:prstGeom>
        </p:spPr>
        <p:txBody>
          <a:bodyPr/>
          <a:lstStyle/>
          <a:p>
            <a:endParaRPr lang="en-US"/>
          </a:p>
        </p:txBody>
      </p:sp>
      <p:sp>
        <p:nvSpPr>
          <p:cNvPr id="40" name="Picture Placeholder 39"/>
          <p:cNvSpPr>
            <a:spLocks noGrp="1"/>
          </p:cNvSpPr>
          <p:nvPr>
            <p:ph type="pic" sz="quarter" idx="17"/>
          </p:nvPr>
        </p:nvSpPr>
        <p:spPr>
          <a:xfrm>
            <a:off x="4615892" y="4019952"/>
            <a:ext cx="4525676" cy="2622249"/>
          </a:xfrm>
          <a:prstGeom prst="rect">
            <a:avLst/>
          </a:prstGeom>
        </p:spPr>
        <p:txBody>
          <a:bodyPr/>
          <a:lstStyle/>
          <a:p>
            <a:endParaRPr lang="en-US" dirty="0"/>
          </a:p>
        </p:txBody>
      </p:sp>
      <p:sp>
        <p:nvSpPr>
          <p:cNvPr id="26" name="Content Placeholder 2"/>
          <p:cNvSpPr>
            <a:spLocks noGrp="1"/>
          </p:cNvSpPr>
          <p:nvPr>
            <p:ph sz="half" idx="11"/>
          </p:nvPr>
        </p:nvSpPr>
        <p:spPr>
          <a:xfrm>
            <a:off x="4615891" y="1360627"/>
            <a:ext cx="4528109" cy="2348179"/>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Title 1"/>
          <p:cNvSpPr txBox="1">
            <a:spLocks/>
          </p:cNvSpPr>
          <p:nvPr userDrawn="1"/>
        </p:nvSpPr>
        <p:spPr bwMode="auto">
          <a:xfrm>
            <a:off x="4593946" y="1136566"/>
            <a:ext cx="4547622"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Program Director’s  Assessment</a:t>
            </a:r>
          </a:p>
        </p:txBody>
      </p:sp>
    </p:spTree>
    <p:extLst>
      <p:ext uri="{BB962C8B-B14F-4D97-AF65-F5344CB8AC3E}">
        <p14:creationId xmlns:p14="http://schemas.microsoft.com/office/powerpoint/2010/main" val="36930299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endParaRPr lang="en-US" dirty="0"/>
          </a:p>
        </p:txBody>
      </p:sp>
      <p:sp>
        <p:nvSpPr>
          <p:cNvPr id="14" name="Footer Placeholder 5"/>
          <p:cNvSpPr>
            <a:spLocks noGrp="1"/>
          </p:cNvSpPr>
          <p:nvPr>
            <p:ph type="ftr" sz="quarter" idx="11"/>
          </p:nvPr>
        </p:nvSpPr>
        <p:spPr/>
        <p:txBody>
          <a:bodyPr/>
          <a:lstStyle>
            <a:lvl1pPr>
              <a:defRPr/>
            </a:lvl1pPr>
          </a:lstStyle>
          <a:p>
            <a:pPr>
              <a:defRPr/>
            </a:pPr>
            <a:endParaRPr lang="en-US" dirty="0"/>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rogram Contingency">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$10.9B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LRD</a:t>
            </a:r>
          </a:p>
          <a:p>
            <a:pPr algn="l"/>
            <a:r>
              <a:rPr lang="en-US" sz="1000" dirty="0" smtClean="0">
                <a:solidFill>
                  <a:srgbClr val="000000"/>
                </a:solidFill>
                <a:latin typeface="Arial Narrow" pitchFamily="34" charset="0"/>
              </a:rPr>
              <a:t>Approved LLC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64685"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Program Contingency/Liens/Threats</a:t>
            </a:r>
          </a:p>
        </p:txBody>
      </p:sp>
      <p:sp>
        <p:nvSpPr>
          <p:cNvPr id="33" name="TextBox 3"/>
          <p:cNvSpPr txBox="1"/>
          <p:nvPr userDrawn="1"/>
        </p:nvSpPr>
        <p:spPr>
          <a:xfrm>
            <a:off x="-1" y="3765052"/>
            <a:ext cx="4564686"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b="1" u="sng" dirty="0" smtClean="0">
                <a:solidFill>
                  <a:srgbClr val="000000"/>
                </a:solidFill>
                <a:cs typeface="Times New Roman" pitchFamily="18" charset="0"/>
              </a:rPr>
              <a:t>Total Budget % Contingency (against development-to-go)</a:t>
            </a:r>
            <a:endParaRPr lang="en-US" b="1" u="sng" dirty="0">
              <a:solidFill>
                <a:srgbClr val="000000"/>
              </a:solidFill>
              <a:cs typeface="Times New Roman" pitchFamily="18" charset="0"/>
            </a:endParaRPr>
          </a:p>
        </p:txBody>
      </p:sp>
      <p:sp>
        <p:nvSpPr>
          <p:cNvPr id="36" name="Picture Placeholder 35"/>
          <p:cNvSpPr>
            <a:spLocks noGrp="1"/>
          </p:cNvSpPr>
          <p:nvPr>
            <p:ph type="pic" sz="quarter" idx="15"/>
          </p:nvPr>
        </p:nvSpPr>
        <p:spPr>
          <a:xfrm>
            <a:off x="-1215" y="1360627"/>
            <a:ext cx="4536639" cy="2370125"/>
          </a:xfrm>
          <a:prstGeom prst="rect">
            <a:avLst/>
          </a:prstGeom>
        </p:spPr>
        <p:txBody>
          <a:bodyPr/>
          <a:lstStyle/>
          <a:p>
            <a:endParaRPr lang="en-US" dirty="0"/>
          </a:p>
        </p:txBody>
      </p:sp>
      <p:sp>
        <p:nvSpPr>
          <p:cNvPr id="38" name="Picture Placeholder 37"/>
          <p:cNvSpPr>
            <a:spLocks noGrp="1"/>
          </p:cNvSpPr>
          <p:nvPr>
            <p:ph type="pic" sz="quarter" idx="16"/>
          </p:nvPr>
        </p:nvSpPr>
        <p:spPr>
          <a:xfrm>
            <a:off x="-1215" y="4023840"/>
            <a:ext cx="4543955" cy="2618362"/>
          </a:xfrm>
          <a:prstGeom prst="rect">
            <a:avLst/>
          </a:prstGeom>
        </p:spPr>
        <p:txBody>
          <a:bodyPr/>
          <a:lstStyle/>
          <a:p>
            <a:endParaRPr lang="en-US"/>
          </a:p>
        </p:txBody>
      </p:sp>
      <p:sp>
        <p:nvSpPr>
          <p:cNvPr id="40" name="Picture Placeholder 39"/>
          <p:cNvSpPr>
            <a:spLocks noGrp="1"/>
          </p:cNvSpPr>
          <p:nvPr>
            <p:ph type="pic" sz="quarter" idx="17"/>
          </p:nvPr>
        </p:nvSpPr>
        <p:spPr>
          <a:xfrm>
            <a:off x="4586631" y="4337914"/>
            <a:ext cx="4554938" cy="1726387"/>
          </a:xfrm>
          <a:prstGeom prst="rect">
            <a:avLst/>
          </a:prstGeom>
        </p:spPr>
        <p:txBody>
          <a:bodyPr/>
          <a:lstStyle/>
          <a:p>
            <a:endParaRPr lang="en-US" dirty="0"/>
          </a:p>
        </p:txBody>
      </p:sp>
      <p:sp>
        <p:nvSpPr>
          <p:cNvPr id="4" name="Table Placeholder 3"/>
          <p:cNvSpPr>
            <a:spLocks noGrp="1"/>
          </p:cNvSpPr>
          <p:nvPr>
            <p:ph type="tbl" sz="quarter" idx="18"/>
          </p:nvPr>
        </p:nvSpPr>
        <p:spPr>
          <a:xfrm>
            <a:off x="4593947" y="1360627"/>
            <a:ext cx="4550054" cy="2370124"/>
          </a:xfrm>
          <a:prstGeom prst="rect">
            <a:avLst/>
          </a:prstGeom>
        </p:spPr>
        <p:txBody>
          <a:bodyPr/>
          <a:lstStyle/>
          <a:p>
            <a:endParaRPr lang="en-US"/>
          </a:p>
        </p:txBody>
      </p:sp>
    </p:spTree>
    <p:extLst>
      <p:ext uri="{BB962C8B-B14F-4D97-AF65-F5344CB8AC3E}">
        <p14:creationId xmlns:p14="http://schemas.microsoft.com/office/powerpoint/2010/main" val="174392334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chedule Assessment">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sp>
        <p:nvSpPr>
          <p:cNvPr id="4" name="Content Placeholder 3"/>
          <p:cNvSpPr>
            <a:spLocks noGrp="1"/>
          </p:cNvSpPr>
          <p:nvPr>
            <p:ph sz="half" idx="2"/>
          </p:nvPr>
        </p:nvSpPr>
        <p:spPr>
          <a:xfrm>
            <a:off x="4637837" y="1360626"/>
            <a:ext cx="4503732" cy="2403315"/>
          </a:xfrm>
          <a:prstGeom prst="rect">
            <a:avLst/>
          </a:prstGeom>
        </p:spPr>
        <p:txBody>
          <a:bodyPr/>
          <a:lstStyle>
            <a:lvl1pPr>
              <a:defRPr sz="1100">
                <a:latin typeface="Arial" pitchFamily="34" charset="0"/>
                <a:cs typeface="Arial" pitchFamily="34" charset="0"/>
              </a:defRPr>
            </a:lvl1pPr>
            <a:lvl2pPr>
              <a:defRPr sz="1100">
                <a:latin typeface="Arial" pitchFamily="34" charset="0"/>
                <a:cs typeface="Arial" pitchFamily="34" charset="0"/>
              </a:defRPr>
            </a:lvl2pPr>
            <a:lvl3pPr>
              <a:defRPr sz="1100">
                <a:latin typeface="Arial" pitchFamily="34" charset="0"/>
                <a:cs typeface="Arial" pitchFamily="34" charset="0"/>
              </a:defRPr>
            </a:lvl3pPr>
            <a:lvl4pPr>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$10.9B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LRD</a:t>
            </a:r>
          </a:p>
          <a:p>
            <a:pPr algn="l"/>
            <a:r>
              <a:rPr lang="en-US" sz="1000" dirty="0" smtClean="0">
                <a:solidFill>
                  <a:srgbClr val="000000"/>
                </a:solidFill>
                <a:latin typeface="Arial Narrow" pitchFamily="34" charset="0"/>
              </a:rPr>
              <a:t>Approved LLC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86625"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Schedule Assessment</a:t>
            </a:r>
          </a:p>
        </p:txBody>
      </p:sp>
      <p:sp>
        <p:nvSpPr>
          <p:cNvPr id="32" name="Title 1"/>
          <p:cNvSpPr txBox="1">
            <a:spLocks/>
          </p:cNvSpPr>
          <p:nvPr userDrawn="1"/>
        </p:nvSpPr>
        <p:spPr bwMode="auto">
          <a:xfrm>
            <a:off x="2" y="1136566"/>
            <a:ext cx="4418379"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Dash Board</a:t>
            </a:r>
          </a:p>
        </p:txBody>
      </p:sp>
      <p:sp>
        <p:nvSpPr>
          <p:cNvPr id="33" name="TextBox 3"/>
          <p:cNvSpPr txBox="1"/>
          <p:nvPr userDrawn="1"/>
        </p:nvSpPr>
        <p:spPr>
          <a:xfrm>
            <a:off x="-1" y="3765052"/>
            <a:ext cx="4570178"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u="sng" dirty="0" smtClean="0">
                <a:solidFill>
                  <a:srgbClr val="000000"/>
                </a:solidFill>
                <a:cs typeface="Arial"/>
              </a:rPr>
              <a:t>Total Slack</a:t>
            </a:r>
            <a:endParaRPr lang="en-US" b="1" u="sng" dirty="0">
              <a:solidFill>
                <a:srgbClr val="000000"/>
              </a:solidFill>
              <a:cs typeface="Arial"/>
            </a:endParaRPr>
          </a:p>
        </p:txBody>
      </p:sp>
      <p:sp>
        <p:nvSpPr>
          <p:cNvPr id="34" name="Rectangle 427"/>
          <p:cNvSpPr>
            <a:spLocks noChangeArrowheads="1"/>
          </p:cNvSpPr>
          <p:nvPr userDrawn="1"/>
        </p:nvSpPr>
        <p:spPr bwMode="auto">
          <a:xfrm>
            <a:off x="4586625" y="3772989"/>
            <a:ext cx="45549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u="sng" dirty="0" smtClean="0">
                <a:solidFill>
                  <a:srgbClr val="000000"/>
                </a:solidFill>
                <a:latin typeface="Arial" pitchFamily="34" charset="0"/>
                <a:cs typeface="Times New Roman" pitchFamily="18" charset="0"/>
              </a:rPr>
              <a:t>Major Deliverable</a:t>
            </a:r>
          </a:p>
        </p:txBody>
      </p:sp>
      <p:sp>
        <p:nvSpPr>
          <p:cNvPr id="40" name="Picture Placeholder 39"/>
          <p:cNvSpPr>
            <a:spLocks noGrp="1"/>
          </p:cNvSpPr>
          <p:nvPr>
            <p:ph type="pic" sz="quarter" idx="17"/>
          </p:nvPr>
        </p:nvSpPr>
        <p:spPr>
          <a:xfrm>
            <a:off x="4630521" y="4019952"/>
            <a:ext cx="4513479" cy="2622249"/>
          </a:xfrm>
          <a:prstGeom prst="rect">
            <a:avLst/>
          </a:prstGeom>
        </p:spPr>
        <p:txBody>
          <a:bodyPr/>
          <a:lstStyle/>
          <a:p>
            <a:endParaRPr lang="en-US" dirty="0"/>
          </a:p>
        </p:txBody>
      </p:sp>
      <p:sp>
        <p:nvSpPr>
          <p:cNvPr id="26" name="Title 1"/>
          <p:cNvSpPr txBox="1">
            <a:spLocks/>
          </p:cNvSpPr>
          <p:nvPr userDrawn="1"/>
        </p:nvSpPr>
        <p:spPr bwMode="auto">
          <a:xfrm>
            <a:off x="4418381" y="1136565"/>
            <a:ext cx="4725620"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eaLnBrk="1" hangingPunct="1"/>
            <a:r>
              <a:rPr lang="en-US" sz="1100" b="1" u="sng" dirty="0" smtClean="0">
                <a:solidFill>
                  <a:srgbClr val="000000"/>
                </a:solidFill>
                <a:latin typeface="Arial" pitchFamily="34" charset="0"/>
                <a:cs typeface="Times New Roman" pitchFamily="18" charset="0"/>
              </a:rPr>
              <a:t>Program Director’s  Assessment </a:t>
            </a:r>
            <a:endParaRPr lang="en-US" sz="1100" b="1" u="sng" dirty="0">
              <a:solidFill>
                <a:srgbClr val="000000"/>
              </a:solidFill>
              <a:latin typeface="Arial" pitchFamily="34" charset="0"/>
              <a:cs typeface="Times New Roman" pitchFamily="18" charset="0"/>
            </a:endParaRPr>
          </a:p>
        </p:txBody>
      </p:sp>
    </p:spTree>
    <p:extLst>
      <p:ext uri="{BB962C8B-B14F-4D97-AF65-F5344CB8AC3E}">
        <p14:creationId xmlns:p14="http://schemas.microsoft.com/office/powerpoint/2010/main" val="55438368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Pictures">
    <p:spTree>
      <p:nvGrpSpPr>
        <p:cNvPr id="1" name=""/>
        <p:cNvGrpSpPr/>
        <p:nvPr/>
      </p:nvGrpSpPr>
      <p:grpSpPr>
        <a:xfrm>
          <a:off x="0" y="0"/>
          <a:ext cx="0" cy="0"/>
          <a:chOff x="0" y="0"/>
          <a:chExt cx="0" cy="0"/>
        </a:xfrm>
      </p:grpSpPr>
      <p:sp>
        <p:nvSpPr>
          <p:cNvPr id="2" name="Title 1"/>
          <p:cNvSpPr>
            <a:spLocks noGrp="1"/>
          </p:cNvSpPr>
          <p:nvPr>
            <p:ph type="title"/>
          </p:nvPr>
        </p:nvSpPr>
        <p:spPr>
          <a:xfrm>
            <a:off x="0" y="5616"/>
            <a:ext cx="9144000" cy="804706"/>
          </a:xfrm>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0" y="811988"/>
            <a:ext cx="9144000" cy="5830215"/>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89042937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VMS Quads_opt 2">
    <p:spTree>
      <p:nvGrpSpPr>
        <p:cNvPr id="1" name=""/>
        <p:cNvGrpSpPr/>
        <p:nvPr/>
      </p:nvGrpSpPr>
      <p:grpSpPr>
        <a:xfrm>
          <a:off x="0" y="0"/>
          <a:ext cx="0" cy="0"/>
          <a:chOff x="0" y="0"/>
          <a:chExt cx="0" cy="0"/>
        </a:xfrm>
      </p:grpSpPr>
      <p:sp>
        <p:nvSpPr>
          <p:cNvPr id="2" name="Title 1"/>
          <p:cNvSpPr>
            <a:spLocks noGrp="1"/>
          </p:cNvSpPr>
          <p:nvPr>
            <p:ph type="title"/>
          </p:nvPr>
        </p:nvSpPr>
        <p:spPr>
          <a:xfrm>
            <a:off x="1837426" y="117044"/>
            <a:ext cx="5495027"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93947"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32" name="Title 1"/>
          <p:cNvSpPr txBox="1">
            <a:spLocks/>
          </p:cNvSpPr>
          <p:nvPr userDrawn="1"/>
        </p:nvSpPr>
        <p:spPr bwMode="auto">
          <a:xfrm>
            <a:off x="3" y="1136567"/>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EAC ($M)</a:t>
            </a:r>
          </a:p>
        </p:txBody>
      </p:sp>
      <p:sp>
        <p:nvSpPr>
          <p:cNvPr id="33" name="TextBox 3"/>
          <p:cNvSpPr txBox="1"/>
          <p:nvPr userDrawn="1"/>
        </p:nvSpPr>
        <p:spPr>
          <a:xfrm>
            <a:off x="0" y="3765053"/>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dirty="0" smtClean="0">
                <a:solidFill>
                  <a:srgbClr val="000000"/>
                </a:solidFill>
                <a:cs typeface="Arial"/>
              </a:rPr>
              <a:t>TCPI</a:t>
            </a:r>
            <a:endParaRPr lang="en-US" b="1" dirty="0">
              <a:solidFill>
                <a:srgbClr val="000000"/>
              </a:solidFill>
              <a:cs typeface="Arial"/>
            </a:endParaRPr>
          </a:p>
        </p:txBody>
      </p:sp>
      <p:sp>
        <p:nvSpPr>
          <p:cNvPr id="34" name="Rectangle 427"/>
          <p:cNvSpPr>
            <a:spLocks noChangeArrowheads="1"/>
          </p:cNvSpPr>
          <p:nvPr userDrawn="1"/>
        </p:nvSpPr>
        <p:spPr bwMode="auto">
          <a:xfrm>
            <a:off x="4593946" y="3772989"/>
            <a:ext cx="45476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dirty="0" smtClean="0">
                <a:solidFill>
                  <a:srgbClr val="000000"/>
                </a:solidFill>
                <a:latin typeface="Arial" pitchFamily="34" charset="0"/>
                <a:cs typeface="Times New Roman" pitchFamily="18" charset="0"/>
              </a:rPr>
              <a:t>CPLI for FM1</a:t>
            </a:r>
            <a:endParaRPr lang="en-US" sz="1100" b="1"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3" y="1353312"/>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3" y="4025974"/>
            <a:ext cx="4570175" cy="2616229"/>
          </a:xfrm>
          <a:prstGeom prst="rect">
            <a:avLst/>
          </a:prstGeom>
        </p:spPr>
        <p:txBody>
          <a:bodyPr/>
          <a:lstStyle/>
          <a:p>
            <a:endParaRPr lang="en-US" dirty="0"/>
          </a:p>
        </p:txBody>
      </p:sp>
      <p:sp>
        <p:nvSpPr>
          <p:cNvPr id="40" name="Picture Placeholder 39"/>
          <p:cNvSpPr>
            <a:spLocks noGrp="1"/>
          </p:cNvSpPr>
          <p:nvPr>
            <p:ph type="pic" sz="quarter" idx="17"/>
          </p:nvPr>
        </p:nvSpPr>
        <p:spPr>
          <a:xfrm>
            <a:off x="4615893" y="4034599"/>
            <a:ext cx="4525676" cy="2607602"/>
          </a:xfrm>
          <a:prstGeom prst="rect">
            <a:avLst/>
          </a:prstGeom>
        </p:spPr>
        <p:txBody>
          <a:bodyPr/>
          <a:lstStyle/>
          <a:p>
            <a:endParaRPr lang="en-US" dirty="0"/>
          </a:p>
        </p:txBody>
      </p:sp>
      <p:sp>
        <p:nvSpPr>
          <p:cNvPr id="20" name="Title 1"/>
          <p:cNvSpPr txBox="1">
            <a:spLocks/>
          </p:cNvSpPr>
          <p:nvPr userDrawn="1"/>
        </p:nvSpPr>
        <p:spPr bwMode="auto">
          <a:xfrm>
            <a:off x="4593946" y="1136567"/>
            <a:ext cx="4547623"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CPI/SPI – Cur and Cum</a:t>
            </a:r>
          </a:p>
        </p:txBody>
      </p:sp>
      <p:sp>
        <p:nvSpPr>
          <p:cNvPr id="29" name="Picture Placeholder 35"/>
          <p:cNvSpPr>
            <a:spLocks noGrp="1"/>
          </p:cNvSpPr>
          <p:nvPr>
            <p:ph type="pic" sz="quarter" idx="19"/>
          </p:nvPr>
        </p:nvSpPr>
        <p:spPr>
          <a:xfrm>
            <a:off x="4638140" y="1360628"/>
            <a:ext cx="4505861" cy="2355496"/>
          </a:xfrm>
          <a:prstGeom prst="rect">
            <a:avLst/>
          </a:prstGeom>
        </p:spPr>
        <p:txBody>
          <a:bodyPr/>
          <a:lstStyle/>
          <a:p>
            <a:endParaRPr lang="en-US" dirty="0"/>
          </a:p>
        </p:txBody>
      </p:sp>
      <p:sp>
        <p:nvSpPr>
          <p:cNvPr id="4" name="Content Placeholder 3"/>
          <p:cNvSpPr>
            <a:spLocks noGrp="1"/>
          </p:cNvSpPr>
          <p:nvPr>
            <p:ph sz="quarter" idx="20" hasCustomPrompt="1"/>
          </p:nvPr>
        </p:nvSpPr>
        <p:spPr>
          <a:xfrm>
            <a:off x="-1214" y="887751"/>
            <a:ext cx="9145215" cy="214312"/>
          </a:xfrm>
          <a:prstGeom prst="rect">
            <a:avLst/>
          </a:prstGeom>
        </p:spPr>
        <p:txBody>
          <a:bodyPr/>
          <a:lstStyle>
            <a:lvl1pPr marL="0" indent="0" algn="ctr">
              <a:buNone/>
              <a:defRPr sz="1200" b="1" u="sng">
                <a:solidFill>
                  <a:srgbClr val="333399"/>
                </a:solidFill>
                <a:latin typeface="Arial" pitchFamily="34" charset="0"/>
                <a:cs typeface="Arial" pitchFamily="34" charset="0"/>
              </a:defRPr>
            </a:lvl1pPr>
          </a:lstStyle>
          <a:p>
            <a:pPr lvl="0"/>
            <a:r>
              <a:rPr lang="en-US" dirty="0" smtClean="0"/>
              <a:t>Contract</a:t>
            </a:r>
            <a:endParaRPr lang="en-US" dirty="0"/>
          </a:p>
        </p:txBody>
      </p:sp>
    </p:spTree>
    <p:extLst>
      <p:ext uri="{BB962C8B-B14F-4D97-AF65-F5344CB8AC3E}">
        <p14:creationId xmlns:p14="http://schemas.microsoft.com/office/powerpoint/2010/main" val="386064579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VMS Quad Chart">
    <p:spTree>
      <p:nvGrpSpPr>
        <p:cNvPr id="1" name=""/>
        <p:cNvGrpSpPr/>
        <p:nvPr/>
      </p:nvGrpSpPr>
      <p:grpSpPr>
        <a:xfrm>
          <a:off x="0" y="0"/>
          <a:ext cx="0" cy="0"/>
          <a:chOff x="0" y="0"/>
          <a:chExt cx="0" cy="0"/>
        </a:xfrm>
      </p:grpSpPr>
      <p:sp>
        <p:nvSpPr>
          <p:cNvPr id="2" name="Title 1"/>
          <p:cNvSpPr>
            <a:spLocks noGrp="1"/>
          </p:cNvSpPr>
          <p:nvPr>
            <p:ph type="title"/>
          </p:nvPr>
        </p:nvSpPr>
        <p:spPr>
          <a:xfrm>
            <a:off x="2838295" y="123138"/>
            <a:ext cx="4352544" cy="593752"/>
          </a:xfrm>
          <a:ln w="28575"/>
        </p:spPr>
        <p:txBody>
          <a:bodyPr/>
          <a:lstStyle>
            <a:lvl1pPr>
              <a:defRPr sz="2000" baseline="0"/>
            </a:lvl1pPr>
          </a:lstStyle>
          <a:p>
            <a:r>
              <a:rPr lang="en-US" dirty="0" smtClean="0"/>
              <a:t>Click to edit Master title style</a:t>
            </a:r>
            <a:endParaRPr lang="en-US" dirty="0"/>
          </a:p>
        </p:txBody>
      </p: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1"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$10.9B</a:t>
            </a:r>
            <a:endParaRPr lang="en-US" sz="1200" b="0" dirty="0">
              <a:latin typeface="Arial Narrow" pitchFamily="34" charset="0"/>
            </a:endParaRPr>
          </a:p>
        </p:txBody>
      </p:sp>
      <p:sp>
        <p:nvSpPr>
          <p:cNvPr id="22" name="Title 1"/>
          <p:cNvSpPr txBox="1">
            <a:spLocks/>
          </p:cNvSpPr>
          <p:nvPr userDrawn="1"/>
        </p:nvSpPr>
        <p:spPr bwMode="auto">
          <a:xfrm>
            <a:off x="7248145" y="123137"/>
            <a:ext cx="1142391"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r"/>
            <a:r>
              <a:rPr lang="en-US" sz="1000" dirty="0" smtClean="0">
                <a:solidFill>
                  <a:srgbClr val="000000"/>
                </a:solidFill>
                <a:latin typeface="Arial Narrow" pitchFamily="34" charset="0"/>
              </a:rPr>
              <a:t>Science/Technical:</a:t>
            </a:r>
          </a:p>
          <a:p>
            <a:pPr algn="r"/>
            <a:r>
              <a:rPr lang="en-US" sz="1000" dirty="0" smtClean="0">
                <a:solidFill>
                  <a:srgbClr val="000000"/>
                </a:solidFill>
                <a:latin typeface="Arial Narrow" pitchFamily="34" charset="0"/>
              </a:rPr>
              <a:t>Cost:</a:t>
            </a:r>
          </a:p>
          <a:p>
            <a:pPr algn="r"/>
            <a:r>
              <a:rPr lang="en-US" sz="1000" dirty="0" smtClean="0">
                <a:solidFill>
                  <a:srgbClr val="000000"/>
                </a:solidFill>
                <a:latin typeface="Arial Narrow" pitchFamily="34" charset="0"/>
              </a:rPr>
              <a:t>Schedule:</a:t>
            </a:r>
          </a:p>
        </p:txBody>
      </p:sp>
      <p:cxnSp>
        <p:nvCxnSpPr>
          <p:cNvPr id="23" name="Straight Connector 22"/>
          <p:cNvCxnSpPr/>
          <p:nvPr userDrawn="1"/>
        </p:nvCxnSpPr>
        <p:spPr bwMode="auto">
          <a:xfrm>
            <a:off x="-1215" y="3763942"/>
            <a:ext cx="9144000" cy="0"/>
          </a:xfrm>
          <a:prstGeom prst="line">
            <a:avLst/>
          </a:prstGeom>
          <a:solidFill>
            <a:srgbClr val="FFFF66"/>
          </a:solidFill>
          <a:ln w="19050" cap="flat" cmpd="sng" algn="ctr">
            <a:solidFill>
              <a:schemeClr val="tx1"/>
            </a:solidFill>
            <a:prstDash val="solid"/>
            <a:round/>
            <a:headEnd type="none" w="med" len="med"/>
            <a:tailEnd type="none" w="med" len="med"/>
          </a:ln>
          <a:effectLst/>
        </p:spPr>
      </p:cxnSp>
      <p:cxnSp>
        <p:nvCxnSpPr>
          <p:cNvPr id="25" name="Straight Connector 24"/>
          <p:cNvCxnSpPr/>
          <p:nvPr userDrawn="1"/>
        </p:nvCxnSpPr>
        <p:spPr bwMode="auto">
          <a:xfrm>
            <a:off x="4593947" y="1136566"/>
            <a:ext cx="0" cy="5505636"/>
          </a:xfrm>
          <a:prstGeom prst="line">
            <a:avLst/>
          </a:prstGeom>
          <a:solidFill>
            <a:srgbClr val="FFFF66"/>
          </a:solidFill>
          <a:ln w="19050" cap="flat" cmpd="sng" algn="ctr">
            <a:solidFill>
              <a:schemeClr val="tx1"/>
            </a:solidFill>
            <a:prstDash val="solid"/>
            <a:round/>
            <a:headEnd type="none" w="med" len="med"/>
            <a:tailEnd type="none" w="med" len="med"/>
          </a:ln>
          <a:effectLst/>
        </p:spPr>
      </p:cxnSp>
      <p:sp>
        <p:nvSpPr>
          <p:cNvPr id="32" name="Title 1"/>
          <p:cNvSpPr txBox="1">
            <a:spLocks/>
          </p:cNvSpPr>
          <p:nvPr userDrawn="1"/>
        </p:nvSpPr>
        <p:spPr bwMode="auto">
          <a:xfrm>
            <a:off x="3" y="1136567"/>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EAC ($M)</a:t>
            </a:r>
          </a:p>
        </p:txBody>
      </p:sp>
      <p:sp>
        <p:nvSpPr>
          <p:cNvPr id="33" name="TextBox 3"/>
          <p:cNvSpPr txBox="1"/>
          <p:nvPr userDrawn="1"/>
        </p:nvSpPr>
        <p:spPr>
          <a:xfrm>
            <a:off x="0" y="3765053"/>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dirty="0" smtClean="0">
                <a:solidFill>
                  <a:srgbClr val="000000"/>
                </a:solidFill>
                <a:cs typeface="Arial"/>
              </a:rPr>
              <a:t>TCPI</a:t>
            </a:r>
            <a:endParaRPr lang="en-US" b="1" dirty="0">
              <a:solidFill>
                <a:srgbClr val="000000"/>
              </a:solidFill>
              <a:cs typeface="Arial"/>
            </a:endParaRPr>
          </a:p>
        </p:txBody>
      </p:sp>
      <p:sp>
        <p:nvSpPr>
          <p:cNvPr id="34" name="Rectangle 427"/>
          <p:cNvSpPr>
            <a:spLocks noChangeArrowheads="1"/>
          </p:cNvSpPr>
          <p:nvPr userDrawn="1"/>
        </p:nvSpPr>
        <p:spPr bwMode="auto">
          <a:xfrm>
            <a:off x="4593946" y="3772989"/>
            <a:ext cx="455005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dirty="0" smtClean="0">
                <a:solidFill>
                  <a:srgbClr val="000000"/>
                </a:solidFill>
                <a:latin typeface="Arial" pitchFamily="34" charset="0"/>
                <a:cs typeface="Times New Roman" pitchFamily="18" charset="0"/>
              </a:rPr>
              <a:t>CPLI to Phase 2</a:t>
            </a:r>
            <a:endParaRPr lang="en-US" sz="1100" b="1"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3" y="1353312"/>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3" y="4034599"/>
            <a:ext cx="4570175" cy="2607603"/>
          </a:xfrm>
          <a:prstGeom prst="rect">
            <a:avLst/>
          </a:prstGeom>
        </p:spPr>
        <p:txBody>
          <a:bodyPr/>
          <a:lstStyle/>
          <a:p>
            <a:endParaRPr lang="en-US"/>
          </a:p>
        </p:txBody>
      </p:sp>
      <p:sp>
        <p:nvSpPr>
          <p:cNvPr id="40" name="Picture Placeholder 39"/>
          <p:cNvSpPr>
            <a:spLocks noGrp="1"/>
          </p:cNvSpPr>
          <p:nvPr>
            <p:ph type="pic" sz="quarter" idx="17"/>
          </p:nvPr>
        </p:nvSpPr>
        <p:spPr>
          <a:xfrm>
            <a:off x="4615893" y="4034599"/>
            <a:ext cx="4525676" cy="2607602"/>
          </a:xfrm>
          <a:prstGeom prst="rect">
            <a:avLst/>
          </a:prstGeom>
        </p:spPr>
        <p:txBody>
          <a:bodyPr/>
          <a:lstStyle/>
          <a:p>
            <a:endParaRPr lang="en-US" dirty="0"/>
          </a:p>
        </p:txBody>
      </p:sp>
      <p:sp>
        <p:nvSpPr>
          <p:cNvPr id="20" name="Title 1"/>
          <p:cNvSpPr txBox="1">
            <a:spLocks/>
          </p:cNvSpPr>
          <p:nvPr userDrawn="1"/>
        </p:nvSpPr>
        <p:spPr bwMode="auto">
          <a:xfrm>
            <a:off x="4593946" y="1136567"/>
            <a:ext cx="4547623"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CPI/SPI – Cur and Cum</a:t>
            </a:r>
          </a:p>
        </p:txBody>
      </p:sp>
      <p:sp>
        <p:nvSpPr>
          <p:cNvPr id="4" name="Text Placeholder 3"/>
          <p:cNvSpPr>
            <a:spLocks noGrp="1"/>
          </p:cNvSpPr>
          <p:nvPr>
            <p:ph type="body" sz="quarter" idx="18" hasCustomPrompt="1"/>
          </p:nvPr>
        </p:nvSpPr>
        <p:spPr>
          <a:xfrm>
            <a:off x="8324852" y="258792"/>
            <a:ext cx="733425" cy="458758"/>
          </a:xfrm>
          <a:prstGeom prst="rect">
            <a:avLst/>
          </a:prstGeom>
        </p:spPr>
        <p:txBody>
          <a:bodyPr/>
          <a:lstStyle>
            <a:lvl1pPr marL="0" indent="0">
              <a:lnSpc>
                <a:spcPct val="100000"/>
              </a:lnSpc>
              <a:spcBef>
                <a:spcPts val="200"/>
              </a:spcBef>
              <a:buNone/>
              <a:defRPr sz="800" b="1"/>
            </a:lvl1pPr>
            <a:lvl2pPr>
              <a:defRPr sz="800"/>
            </a:lvl2pPr>
            <a:lvl3pPr>
              <a:defRPr sz="800"/>
            </a:lvl3pPr>
            <a:lvl4pPr>
              <a:defRPr sz="800"/>
            </a:lvl4pPr>
            <a:lvl5pPr>
              <a:defRPr sz="800"/>
            </a:lvl5pPr>
          </a:lstStyle>
          <a:p>
            <a:pPr lvl="0"/>
            <a:r>
              <a:rPr lang="en-US" dirty="0" smtClean="0"/>
              <a:t>GREEN</a:t>
            </a:r>
          </a:p>
          <a:p>
            <a:pPr lvl="0"/>
            <a:r>
              <a:rPr lang="en-US" dirty="0" smtClean="0"/>
              <a:t>RED</a:t>
            </a:r>
          </a:p>
          <a:p>
            <a:pPr lvl="0"/>
            <a:r>
              <a:rPr lang="en-US" dirty="0" smtClean="0"/>
              <a:t>YELLOW</a:t>
            </a:r>
            <a:endParaRPr lang="en-US" dirty="0"/>
          </a:p>
        </p:txBody>
      </p:sp>
      <p:sp>
        <p:nvSpPr>
          <p:cNvPr id="5" name="Rectangle 4"/>
          <p:cNvSpPr/>
          <p:nvPr userDrawn="1"/>
        </p:nvSpPr>
        <p:spPr bwMode="auto">
          <a:xfrm>
            <a:off x="1236269" y="123139"/>
            <a:ext cx="1610448" cy="593751"/>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400" b="1" smtClean="0">
              <a:solidFill>
                <a:srgbClr val="000000"/>
              </a:solidFill>
            </a:endParaRPr>
          </a:p>
        </p:txBody>
      </p:sp>
      <p:sp>
        <p:nvSpPr>
          <p:cNvPr id="7" name="Rectangle 6"/>
          <p:cNvSpPr/>
          <p:nvPr userDrawn="1"/>
        </p:nvSpPr>
        <p:spPr bwMode="auto">
          <a:xfrm>
            <a:off x="2846718" y="123137"/>
            <a:ext cx="4339087" cy="593751"/>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400" b="1" smtClean="0">
              <a:solidFill>
                <a:srgbClr val="000000"/>
              </a:solidFill>
            </a:endParaRPr>
          </a:p>
        </p:txBody>
      </p:sp>
      <p:sp>
        <p:nvSpPr>
          <p:cNvPr id="8" name="Rectangle 7"/>
          <p:cNvSpPr/>
          <p:nvPr userDrawn="1"/>
        </p:nvSpPr>
        <p:spPr bwMode="auto">
          <a:xfrm>
            <a:off x="7185805" y="123139"/>
            <a:ext cx="1871932" cy="593751"/>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400" b="1" smtClean="0">
              <a:solidFill>
                <a:srgbClr val="000000"/>
              </a:solidFill>
            </a:endParaRPr>
          </a:p>
        </p:txBody>
      </p:sp>
      <p:sp>
        <p:nvSpPr>
          <p:cNvPr id="29" name="Picture Placeholder 35"/>
          <p:cNvSpPr>
            <a:spLocks noGrp="1"/>
          </p:cNvSpPr>
          <p:nvPr>
            <p:ph type="pic" sz="quarter" idx="19"/>
          </p:nvPr>
        </p:nvSpPr>
        <p:spPr>
          <a:xfrm>
            <a:off x="4623762" y="1360628"/>
            <a:ext cx="4520239" cy="2355496"/>
          </a:xfrm>
          <a:prstGeom prst="rect">
            <a:avLst/>
          </a:prstGeom>
        </p:spPr>
        <p:txBody>
          <a:bodyPr/>
          <a:lstStyle/>
          <a:p>
            <a:endParaRPr lang="en-US" dirty="0"/>
          </a:p>
        </p:txBody>
      </p:sp>
      <p:sp>
        <p:nvSpPr>
          <p:cNvPr id="30" name="Text Placeholder 16"/>
          <p:cNvSpPr>
            <a:spLocks noGrp="1"/>
          </p:cNvSpPr>
          <p:nvPr>
            <p:ph type="body" sz="quarter" idx="22" hasCustomPrompt="1"/>
          </p:nvPr>
        </p:nvSpPr>
        <p:spPr>
          <a:xfrm>
            <a:off x="1236270" y="123136"/>
            <a:ext cx="1023852"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1000" b="0" dirty="0" smtClean="0">
                <a:latin typeface="Arial Narrow" pitchFamily="34" charset="0"/>
              </a:rPr>
              <a:t>Mission Baseline:</a:t>
            </a:r>
          </a:p>
          <a:p>
            <a:pPr algn="l"/>
            <a:r>
              <a:rPr lang="en-US" sz="1000" b="0" dirty="0" smtClean="0">
                <a:latin typeface="Arial Narrow" pitchFamily="34" charset="0"/>
              </a:rPr>
              <a:t>Approved</a:t>
            </a:r>
            <a:r>
              <a:rPr lang="en-US" sz="1000" b="0" baseline="0" dirty="0" smtClean="0">
                <a:latin typeface="Arial Narrow" pitchFamily="34" charset="0"/>
              </a:rPr>
              <a:t> GRD:</a:t>
            </a:r>
          </a:p>
          <a:p>
            <a:pPr algn="l"/>
            <a:r>
              <a:rPr lang="en-US" sz="1000" b="0" baseline="0" dirty="0" smtClean="0">
                <a:latin typeface="Arial Narrow" pitchFamily="34" charset="0"/>
              </a:rPr>
              <a:t>Allocated Budget:</a:t>
            </a:r>
            <a:endParaRPr lang="en-US" sz="1000" b="0" dirty="0" smtClean="0">
              <a:latin typeface="Arial Narrow" pitchFamily="34" charset="0"/>
            </a:endParaRPr>
          </a:p>
        </p:txBody>
      </p:sp>
    </p:spTree>
    <p:extLst>
      <p:ext uri="{BB962C8B-B14F-4D97-AF65-F5344CB8AC3E}">
        <p14:creationId xmlns:p14="http://schemas.microsoft.com/office/powerpoint/2010/main" val="237220486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ract EVMS Status_Milestones">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4"/>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$10.9B</a:t>
            </a:r>
            <a:endParaRPr lang="en-US" sz="1200" b="0" dirty="0">
              <a:latin typeface="Arial Narrow" pitchFamily="34" charset="0"/>
            </a:endParaRP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5" y="123137"/>
            <a:ext cx="1142391"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36" name="Picture Placeholder 35"/>
          <p:cNvSpPr>
            <a:spLocks noGrp="1"/>
          </p:cNvSpPr>
          <p:nvPr>
            <p:ph type="pic" sz="quarter" idx="15"/>
          </p:nvPr>
        </p:nvSpPr>
        <p:spPr>
          <a:xfrm>
            <a:off x="1967739" y="1448198"/>
            <a:ext cx="5086728" cy="2355496"/>
          </a:xfrm>
          <a:prstGeom prst="rect">
            <a:avLst/>
          </a:prstGeom>
        </p:spPr>
        <p:txBody>
          <a:bodyPr/>
          <a:lstStyle/>
          <a:p>
            <a:endParaRPr lang="en-US" dirty="0"/>
          </a:p>
        </p:txBody>
      </p:sp>
      <p:sp>
        <p:nvSpPr>
          <p:cNvPr id="27" name="Picture Placeholder 35"/>
          <p:cNvSpPr>
            <a:spLocks noGrp="1"/>
          </p:cNvSpPr>
          <p:nvPr>
            <p:ph type="pic" sz="quarter" idx="19"/>
          </p:nvPr>
        </p:nvSpPr>
        <p:spPr>
          <a:xfrm>
            <a:off x="1969563" y="4144100"/>
            <a:ext cx="5086728" cy="2355496"/>
          </a:xfrm>
          <a:prstGeom prst="rect">
            <a:avLst/>
          </a:prstGeom>
        </p:spPr>
        <p:txBody>
          <a:bodyPr/>
          <a:lstStyle/>
          <a:p>
            <a:endParaRPr lang="en-US" dirty="0"/>
          </a:p>
        </p:txBody>
      </p:sp>
      <p:sp>
        <p:nvSpPr>
          <p:cNvPr id="10" name="TextBox 9"/>
          <p:cNvSpPr txBox="1"/>
          <p:nvPr userDrawn="1"/>
        </p:nvSpPr>
        <p:spPr bwMode="auto">
          <a:xfrm>
            <a:off x="2" y="3838751"/>
            <a:ext cx="9142783" cy="2769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r>
              <a:rPr lang="en-US" sz="1200" b="1" dirty="0" smtClean="0">
                <a:solidFill>
                  <a:srgbClr val="000000"/>
                </a:solidFill>
                <a:latin typeface="Arial" pitchFamily="34" charset="0"/>
                <a:cs typeface="Arial" pitchFamily="34" charset="0"/>
              </a:rPr>
              <a:t>CPI/SPI – 6-month and Cumulative</a:t>
            </a:r>
          </a:p>
        </p:txBody>
      </p:sp>
      <p:sp>
        <p:nvSpPr>
          <p:cNvPr id="35" name="Content Placeholder 3"/>
          <p:cNvSpPr>
            <a:spLocks noGrp="1"/>
          </p:cNvSpPr>
          <p:nvPr>
            <p:ph sz="quarter" idx="20" hasCustomPrompt="1"/>
          </p:nvPr>
        </p:nvSpPr>
        <p:spPr>
          <a:xfrm>
            <a:off x="-1214" y="887751"/>
            <a:ext cx="9145215" cy="214312"/>
          </a:xfrm>
          <a:prstGeom prst="rect">
            <a:avLst/>
          </a:prstGeom>
        </p:spPr>
        <p:txBody>
          <a:bodyPr/>
          <a:lstStyle>
            <a:lvl1pPr marL="0" indent="0" algn="ctr">
              <a:buNone/>
              <a:defRPr sz="1200" b="1" u="sng">
                <a:solidFill>
                  <a:srgbClr val="333399"/>
                </a:solidFill>
                <a:latin typeface="Arial" pitchFamily="34" charset="0"/>
                <a:cs typeface="Arial" pitchFamily="34" charset="0"/>
              </a:defRPr>
            </a:lvl1pPr>
          </a:lstStyle>
          <a:p>
            <a:pPr lvl="0"/>
            <a:r>
              <a:rPr lang="en-US" dirty="0" smtClean="0"/>
              <a:t>Contract</a:t>
            </a:r>
            <a:endParaRPr lang="en-US" dirty="0"/>
          </a:p>
        </p:txBody>
      </p:sp>
      <p:sp>
        <p:nvSpPr>
          <p:cNvPr id="13" name="Content Placeholder 12"/>
          <p:cNvSpPr>
            <a:spLocks noGrp="1"/>
          </p:cNvSpPr>
          <p:nvPr>
            <p:ph sz="quarter" idx="21" hasCustomPrompt="1"/>
          </p:nvPr>
        </p:nvSpPr>
        <p:spPr>
          <a:xfrm>
            <a:off x="0" y="1136651"/>
            <a:ext cx="9142413" cy="252413"/>
          </a:xfrm>
          <a:prstGeom prst="rect">
            <a:avLst/>
          </a:prstGeom>
        </p:spPr>
        <p:txBody>
          <a:bodyPr/>
          <a:lstStyle>
            <a:lvl1pPr marL="0" indent="0" algn="ctr">
              <a:buNone/>
              <a:defRPr sz="1200" b="1" baseline="0">
                <a:latin typeface="Arial" pitchFamily="34" charset="0"/>
                <a:cs typeface="Arial" pitchFamily="34" charset="0"/>
              </a:defRPr>
            </a:lvl1pPr>
          </a:lstStyle>
          <a:p>
            <a:pPr lvl="0"/>
            <a:r>
              <a:rPr lang="en-US" sz="1200" dirty="0" smtClean="0">
                <a:latin typeface="Arial" pitchFamily="34" charset="0"/>
                <a:cs typeface="Arial" pitchFamily="34" charset="0"/>
              </a:rPr>
              <a:t>Contract Milestones</a:t>
            </a:r>
            <a:endParaRPr lang="en-US" dirty="0"/>
          </a:p>
        </p:txBody>
      </p:sp>
      <p:sp>
        <p:nvSpPr>
          <p:cNvPr id="15" name="Content Placeholder 14"/>
          <p:cNvSpPr>
            <a:spLocks noGrp="1"/>
          </p:cNvSpPr>
          <p:nvPr>
            <p:ph sz="quarter" idx="23" hasCustomPrompt="1"/>
          </p:nvPr>
        </p:nvSpPr>
        <p:spPr>
          <a:xfrm>
            <a:off x="1173165" y="123826"/>
            <a:ext cx="1044575" cy="593725"/>
          </a:xfrm>
          <a:prstGeom prst="rect">
            <a:avLst/>
          </a:prstGeom>
        </p:spPr>
        <p:txBody>
          <a:bodyPr/>
          <a:lstStyle>
            <a:lvl1pPr marL="0" indent="0" algn="l">
              <a:lnSpc>
                <a:spcPct val="100000"/>
              </a:lnSpc>
              <a:spcBef>
                <a:spcPts val="0"/>
              </a:spcBef>
              <a:buNone/>
              <a:defRPr sz="1000">
                <a:latin typeface="Arial Narrow" pitchFamily="34" charset="0"/>
              </a:defRPr>
            </a:lvl1pPr>
          </a:lstStyle>
          <a:p>
            <a:pPr algn="l"/>
            <a:r>
              <a:rPr lang="en-US" sz="1000" b="0" dirty="0" smtClean="0">
                <a:latin typeface="Arial Narrow" pitchFamily="34" charset="0"/>
              </a:rPr>
              <a:t>Mission Baseline:</a:t>
            </a:r>
          </a:p>
          <a:p>
            <a:pPr algn="l"/>
            <a:r>
              <a:rPr lang="en-US" sz="1000" b="0" dirty="0" smtClean="0">
                <a:latin typeface="Arial Narrow" pitchFamily="34" charset="0"/>
              </a:rPr>
              <a:t>Approved</a:t>
            </a:r>
            <a:r>
              <a:rPr lang="en-US" sz="1000" b="0" baseline="0" dirty="0" smtClean="0">
                <a:latin typeface="Arial Narrow" pitchFamily="34" charset="0"/>
              </a:rPr>
              <a:t> GRD:</a:t>
            </a:r>
          </a:p>
          <a:p>
            <a:pPr algn="l"/>
            <a:r>
              <a:rPr lang="en-US" sz="1000" b="0" baseline="0" dirty="0" smtClean="0">
                <a:latin typeface="Arial Narrow" pitchFamily="34" charset="0"/>
              </a:rPr>
              <a:t>Allocated Budget:</a:t>
            </a:r>
            <a:endParaRPr lang="en-US" sz="1000" b="0" dirty="0" smtClean="0">
              <a:latin typeface="Arial Narrow" pitchFamily="34" charset="0"/>
            </a:endParaRPr>
          </a:p>
        </p:txBody>
      </p:sp>
    </p:spTree>
    <p:extLst>
      <p:ext uri="{BB962C8B-B14F-4D97-AF65-F5344CB8AC3E}">
        <p14:creationId xmlns:p14="http://schemas.microsoft.com/office/powerpoint/2010/main" val="21342312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ract EVMS Status_Milestones_Opt 2">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4"/>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endParaRPr lang="en-US" sz="900" b="0" dirty="0" smtClean="0">
              <a:latin typeface="Arial Narrow" pitchFamily="34" charset="0"/>
            </a:endParaRPr>
          </a:p>
          <a:p>
            <a:pPr algn="l"/>
            <a:r>
              <a:rPr lang="en-US" sz="900" b="0" dirty="0" smtClean="0">
                <a:latin typeface="Arial Narrow" pitchFamily="34" charset="0"/>
              </a:rPr>
              <a:t>$10.9B</a:t>
            </a:r>
            <a:endParaRPr lang="en-US" sz="1200" b="0" dirty="0">
              <a:latin typeface="Arial Narrow" pitchFamily="34" charset="0"/>
            </a:endParaRPr>
          </a:p>
        </p:txBody>
      </p:sp>
      <p:sp>
        <p:nvSpPr>
          <p:cNvPr id="18" name="Title 1"/>
          <p:cNvSpPr txBox="1">
            <a:spLocks/>
          </p:cNvSpPr>
          <p:nvPr userDrawn="1"/>
        </p:nvSpPr>
        <p:spPr bwMode="auto">
          <a:xfrm>
            <a:off x="1236269" y="123139"/>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SC Need Date:</a:t>
            </a:r>
          </a:p>
          <a:p>
            <a:pPr algn="l"/>
            <a:endParaRPr lang="en-US" sz="1000" dirty="0" smtClean="0">
              <a:solidFill>
                <a:srgbClr val="000000"/>
              </a:solidFill>
              <a:latin typeface="Arial Narrow" pitchFamily="34" charset="0"/>
            </a:endParaRPr>
          </a:p>
          <a:p>
            <a:pPr algn="l"/>
            <a:r>
              <a:rPr lang="en-US" sz="1000" dirty="0" smtClean="0">
                <a:solidFill>
                  <a:srgbClr val="000000"/>
                </a:solidFill>
                <a:latin typeface="Arial Narrow" pitchFamily="34" charset="0"/>
              </a:rPr>
              <a:t>Allocated Budget:</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5" y="123137"/>
            <a:ext cx="1142391"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36" name="Picture Placeholder 35"/>
          <p:cNvSpPr>
            <a:spLocks noGrp="1"/>
          </p:cNvSpPr>
          <p:nvPr>
            <p:ph type="pic" sz="quarter" idx="15"/>
          </p:nvPr>
        </p:nvSpPr>
        <p:spPr>
          <a:xfrm>
            <a:off x="1967739" y="1448198"/>
            <a:ext cx="5086728" cy="2355496"/>
          </a:xfrm>
          <a:prstGeom prst="rect">
            <a:avLst/>
          </a:prstGeom>
        </p:spPr>
        <p:txBody>
          <a:bodyPr/>
          <a:lstStyle/>
          <a:p>
            <a:endParaRPr lang="en-US" dirty="0"/>
          </a:p>
        </p:txBody>
      </p:sp>
      <p:sp>
        <p:nvSpPr>
          <p:cNvPr id="27" name="Picture Placeholder 35"/>
          <p:cNvSpPr>
            <a:spLocks noGrp="1"/>
          </p:cNvSpPr>
          <p:nvPr>
            <p:ph type="pic" sz="quarter" idx="19"/>
          </p:nvPr>
        </p:nvSpPr>
        <p:spPr>
          <a:xfrm>
            <a:off x="1969563" y="4144100"/>
            <a:ext cx="5086728" cy="2355496"/>
          </a:xfrm>
          <a:prstGeom prst="rect">
            <a:avLst/>
          </a:prstGeom>
        </p:spPr>
        <p:txBody>
          <a:bodyPr/>
          <a:lstStyle/>
          <a:p>
            <a:endParaRPr lang="en-US" dirty="0"/>
          </a:p>
        </p:txBody>
      </p:sp>
      <p:sp>
        <p:nvSpPr>
          <p:cNvPr id="10" name="TextBox 9"/>
          <p:cNvSpPr txBox="1"/>
          <p:nvPr userDrawn="1"/>
        </p:nvSpPr>
        <p:spPr bwMode="auto">
          <a:xfrm>
            <a:off x="2" y="3838751"/>
            <a:ext cx="9142783" cy="2769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r>
              <a:rPr lang="en-US" sz="1200" b="1" dirty="0" smtClean="0">
                <a:solidFill>
                  <a:srgbClr val="000000"/>
                </a:solidFill>
                <a:latin typeface="Arial" pitchFamily="34" charset="0"/>
                <a:cs typeface="Arial" pitchFamily="34" charset="0"/>
              </a:rPr>
              <a:t>CPI/SPI – 6-month and Cumulative</a:t>
            </a:r>
          </a:p>
        </p:txBody>
      </p:sp>
      <p:sp>
        <p:nvSpPr>
          <p:cNvPr id="16" name="Content Placeholder 3"/>
          <p:cNvSpPr>
            <a:spLocks noGrp="1"/>
          </p:cNvSpPr>
          <p:nvPr>
            <p:ph sz="quarter" idx="20" hasCustomPrompt="1"/>
          </p:nvPr>
        </p:nvSpPr>
        <p:spPr>
          <a:xfrm>
            <a:off x="-1214" y="887751"/>
            <a:ext cx="9145215" cy="214312"/>
          </a:xfrm>
          <a:prstGeom prst="rect">
            <a:avLst/>
          </a:prstGeom>
        </p:spPr>
        <p:txBody>
          <a:bodyPr/>
          <a:lstStyle>
            <a:lvl1pPr marL="0" indent="0" algn="ctr">
              <a:buNone/>
              <a:defRPr sz="1200" b="1" u="sng">
                <a:solidFill>
                  <a:srgbClr val="333399"/>
                </a:solidFill>
                <a:latin typeface="Arial" pitchFamily="34" charset="0"/>
                <a:cs typeface="Arial" pitchFamily="34" charset="0"/>
              </a:defRPr>
            </a:lvl1pPr>
          </a:lstStyle>
          <a:p>
            <a:pPr lvl="0"/>
            <a:r>
              <a:rPr lang="en-US" dirty="0" smtClean="0"/>
              <a:t>Contract</a:t>
            </a:r>
            <a:endParaRPr lang="en-US" dirty="0"/>
          </a:p>
        </p:txBody>
      </p:sp>
      <p:sp>
        <p:nvSpPr>
          <p:cNvPr id="19" name="Content Placeholder 12"/>
          <p:cNvSpPr>
            <a:spLocks noGrp="1"/>
          </p:cNvSpPr>
          <p:nvPr>
            <p:ph sz="quarter" idx="21" hasCustomPrompt="1"/>
          </p:nvPr>
        </p:nvSpPr>
        <p:spPr>
          <a:xfrm>
            <a:off x="0" y="1136651"/>
            <a:ext cx="9142413" cy="252413"/>
          </a:xfrm>
          <a:prstGeom prst="rect">
            <a:avLst/>
          </a:prstGeom>
        </p:spPr>
        <p:txBody>
          <a:bodyPr/>
          <a:lstStyle>
            <a:lvl1pPr marL="0" indent="0" algn="ctr">
              <a:buNone/>
              <a:defRPr sz="1200" b="1" baseline="0">
                <a:latin typeface="Arial" pitchFamily="34" charset="0"/>
                <a:cs typeface="Arial" pitchFamily="34" charset="0"/>
              </a:defRPr>
            </a:lvl1pPr>
          </a:lstStyle>
          <a:p>
            <a:pPr lvl="0"/>
            <a:r>
              <a:rPr lang="en-US" sz="1200" dirty="0" smtClean="0">
                <a:latin typeface="Arial" pitchFamily="34" charset="0"/>
                <a:cs typeface="Arial" pitchFamily="34" charset="0"/>
              </a:rPr>
              <a:t>Contract Milestones</a:t>
            </a:r>
            <a:endParaRPr lang="en-US" dirty="0"/>
          </a:p>
        </p:txBody>
      </p:sp>
    </p:spTree>
    <p:extLst>
      <p:ext uri="{BB962C8B-B14F-4D97-AF65-F5344CB8AC3E}">
        <p14:creationId xmlns:p14="http://schemas.microsoft.com/office/powerpoint/2010/main" val="170439101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urity Posture">
    <p:spTree>
      <p:nvGrpSpPr>
        <p:cNvPr id="1" name=""/>
        <p:cNvGrpSpPr/>
        <p:nvPr/>
      </p:nvGrpSpPr>
      <p:grpSpPr>
        <a:xfrm>
          <a:off x="0" y="0"/>
          <a:ext cx="0" cy="0"/>
          <a:chOff x="0" y="0"/>
          <a:chExt cx="0" cy="0"/>
        </a:xfrm>
      </p:grpSpPr>
      <p:sp>
        <p:nvSpPr>
          <p:cNvPr id="2" name="Title 1"/>
          <p:cNvSpPr>
            <a:spLocks noGrp="1"/>
          </p:cNvSpPr>
          <p:nvPr>
            <p:ph type="title"/>
          </p:nvPr>
        </p:nvSpPr>
        <p:spPr>
          <a:xfrm>
            <a:off x="1861" y="13050"/>
            <a:ext cx="9142139" cy="1335428"/>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32" y="4168190"/>
            <a:ext cx="4512547" cy="248863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TextBox 3"/>
          <p:cNvSpPr txBox="1"/>
          <p:nvPr userDrawn="1"/>
        </p:nvSpPr>
        <p:spPr>
          <a:xfrm>
            <a:off x="-1221" y="3873711"/>
            <a:ext cx="4570179"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POA&amp;M Status:</a:t>
            </a:r>
          </a:p>
        </p:txBody>
      </p:sp>
      <p:sp>
        <p:nvSpPr>
          <p:cNvPr id="16" name="TextBox 3"/>
          <p:cNvSpPr txBox="1"/>
          <p:nvPr userDrawn="1"/>
        </p:nvSpPr>
        <p:spPr>
          <a:xfrm>
            <a:off x="4637838" y="3884030"/>
            <a:ext cx="4504941"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DOC Balanced Score Card Status (top 5):</a:t>
            </a:r>
          </a:p>
        </p:txBody>
      </p:sp>
      <p:sp>
        <p:nvSpPr>
          <p:cNvPr id="17" name="TextBox 3"/>
          <p:cNvSpPr txBox="1"/>
          <p:nvPr userDrawn="1"/>
        </p:nvSpPr>
        <p:spPr>
          <a:xfrm>
            <a:off x="4637837" y="1676267"/>
            <a:ext cx="4506163"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Security Assessment Readiness and Risk Posture:</a:t>
            </a:r>
          </a:p>
        </p:txBody>
      </p:sp>
      <p:sp>
        <p:nvSpPr>
          <p:cNvPr id="18" name="TextBox 3"/>
          <p:cNvSpPr txBox="1"/>
          <p:nvPr userDrawn="1"/>
        </p:nvSpPr>
        <p:spPr>
          <a:xfrm>
            <a:off x="2753" y="1674729"/>
            <a:ext cx="4570179"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Authorization to Operate (ATO) Status:</a:t>
            </a:r>
          </a:p>
        </p:txBody>
      </p:sp>
      <p:sp>
        <p:nvSpPr>
          <p:cNvPr id="19" name="Content Placeholder 2"/>
          <p:cNvSpPr>
            <a:spLocks noGrp="1"/>
          </p:cNvSpPr>
          <p:nvPr>
            <p:ph sz="half" idx="10"/>
          </p:nvPr>
        </p:nvSpPr>
        <p:spPr>
          <a:xfrm>
            <a:off x="4645152" y="4168190"/>
            <a:ext cx="4498848" cy="248863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Content Placeholder 2"/>
          <p:cNvSpPr>
            <a:spLocks noGrp="1"/>
          </p:cNvSpPr>
          <p:nvPr>
            <p:ph sz="half" idx="11"/>
          </p:nvPr>
        </p:nvSpPr>
        <p:spPr>
          <a:xfrm>
            <a:off x="0" y="1949571"/>
            <a:ext cx="4506163" cy="1861649"/>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1" name="Content Placeholder 2"/>
          <p:cNvSpPr>
            <a:spLocks noGrp="1"/>
          </p:cNvSpPr>
          <p:nvPr>
            <p:ph sz="half" idx="12"/>
          </p:nvPr>
        </p:nvSpPr>
        <p:spPr>
          <a:xfrm>
            <a:off x="4630522" y="1966823"/>
            <a:ext cx="4513479" cy="1851711"/>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05542600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1"/>
            <a:ext cx="8931275" cy="5434013"/>
          </a:xfrm>
          <a:prstGeom prst="rect">
            <a:avLst/>
          </a:prstGeom>
        </p:spPr>
        <p:txBody>
          <a:bodyPr/>
          <a:lstStyle/>
          <a:p>
            <a:endParaRPr lang="en-US"/>
          </a:p>
        </p:txBody>
      </p:sp>
    </p:spTree>
    <p:extLst>
      <p:ext uri="{BB962C8B-B14F-4D97-AF65-F5344CB8AC3E}">
        <p14:creationId xmlns:p14="http://schemas.microsoft.com/office/powerpoint/2010/main" val="241459154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ab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0"/>
            <a:ext cx="8931275" cy="2691435"/>
          </a:xfrm>
          <a:prstGeom prst="rect">
            <a:avLst/>
          </a:prstGeom>
        </p:spPr>
        <p:txBody>
          <a:bodyPr/>
          <a:lstStyle/>
          <a:p>
            <a:endParaRPr lang="en-US"/>
          </a:p>
        </p:txBody>
      </p:sp>
      <p:sp>
        <p:nvSpPr>
          <p:cNvPr id="9" name="Content Placeholder 2"/>
          <p:cNvSpPr>
            <a:spLocks noGrp="1"/>
          </p:cNvSpPr>
          <p:nvPr>
            <p:ph sz="half" idx="11"/>
          </p:nvPr>
        </p:nvSpPr>
        <p:spPr>
          <a:xfrm>
            <a:off x="109729" y="3704001"/>
            <a:ext cx="8939175" cy="270411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0923430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endParaRPr lang="en-US" dirty="0"/>
          </a:p>
        </p:txBody>
      </p:sp>
      <p:sp>
        <p:nvSpPr>
          <p:cNvPr id="16" name="Footer Placeholder 7"/>
          <p:cNvSpPr>
            <a:spLocks noGrp="1"/>
          </p:cNvSpPr>
          <p:nvPr>
            <p:ph type="ftr" sz="quarter" idx="11"/>
          </p:nvPr>
        </p:nvSpPr>
        <p:spPr/>
        <p:txBody>
          <a:bodyPr/>
          <a:lstStyle>
            <a:lvl1pPr>
              <a:defRPr/>
            </a:lvl1pPr>
          </a:lstStyle>
          <a:p>
            <a:pPr>
              <a:defRPr/>
            </a:pPr>
            <a:endParaRPr lang="en-US" dirty="0"/>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nanical Cos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br>
              <a:rPr lang="en-US" dirty="0" smtClean="0"/>
            </a:br>
            <a:r>
              <a:rPr lang="en-US" sz="1800" dirty="0" smtClean="0"/>
              <a:t>From</a:t>
            </a:r>
            <a:endParaRPr lang="en-US" dirty="0"/>
          </a:p>
        </p:txBody>
      </p:sp>
      <p:sp>
        <p:nvSpPr>
          <p:cNvPr id="9" name="Content Placeholder 2"/>
          <p:cNvSpPr>
            <a:spLocks noGrp="1"/>
          </p:cNvSpPr>
          <p:nvPr>
            <p:ph sz="half" idx="11"/>
          </p:nvPr>
        </p:nvSpPr>
        <p:spPr>
          <a:xfrm>
            <a:off x="109729" y="1159331"/>
            <a:ext cx="8939175" cy="270411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55902448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ilesto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841249"/>
            <a:ext cx="8931275" cy="4162349"/>
          </a:xfrm>
          <a:prstGeom prst="rect">
            <a:avLst/>
          </a:prstGeom>
        </p:spPr>
        <p:txBody>
          <a:bodyPr/>
          <a:lstStyle/>
          <a:p>
            <a:endParaRPr lang="en-US"/>
          </a:p>
        </p:txBody>
      </p:sp>
      <p:sp>
        <p:nvSpPr>
          <p:cNvPr id="9" name="Content Placeholder 2"/>
          <p:cNvSpPr>
            <a:spLocks noGrp="1"/>
          </p:cNvSpPr>
          <p:nvPr>
            <p:ph sz="half" idx="11"/>
          </p:nvPr>
        </p:nvSpPr>
        <p:spPr>
          <a:xfrm>
            <a:off x="109729" y="5164528"/>
            <a:ext cx="8939175" cy="1367942"/>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47203795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109729" y="921716"/>
            <a:ext cx="8939175" cy="5486400"/>
          </a:xfrm>
          <a:prstGeom prst="rect">
            <a:avLst/>
          </a:prstGeom>
        </p:spPr>
        <p:txBody>
          <a:bodyPr/>
          <a:lstStyle>
            <a:lvl1pPr marL="227013" indent="-227013">
              <a:defRPr sz="1400">
                <a:latin typeface="Arial" pitchFamily="34" charset="0"/>
                <a:cs typeface="Arial" pitchFamily="34" charset="0"/>
              </a:defRPr>
            </a:lvl1pPr>
            <a:lvl2pPr marL="569913" indent="-230188">
              <a:defRPr sz="1400">
                <a:latin typeface="Arial" pitchFamily="34" charset="0"/>
                <a:cs typeface="Arial" pitchFamily="34" charset="0"/>
              </a:defRPr>
            </a:lvl2pPr>
            <a:lvl3pPr marL="915988" indent="-228600">
              <a:defRPr sz="1400">
                <a:latin typeface="Arial" pitchFamily="34" charset="0"/>
                <a:cs typeface="Arial" pitchFamily="34" charset="0"/>
              </a:defRPr>
            </a:lvl3pPr>
            <a:lvl4pPr marL="1257300" indent="-228600">
              <a:defRPr sz="14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6681617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Pic, Side notes">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943661" y="833934"/>
            <a:ext cx="8200339" cy="5552237"/>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41093556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Acronyms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467" y="921716"/>
            <a:ext cx="4381805" cy="5749746"/>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4498848" y="929030"/>
            <a:ext cx="4572000" cy="5749748"/>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422025566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Y Plan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2290488" y="885899"/>
            <a:ext cx="4572000" cy="4962810"/>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333881357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89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0"/>
            <a:ext cx="7772400" cy="765175"/>
          </a:xfrm>
          <a:prstGeom prst="rect">
            <a:avLst/>
          </a:prstGeom>
        </p:spPr>
        <p:txBody>
          <a:bodyPr/>
          <a:lstStyle>
            <a:lvl1pPr>
              <a:defRPr sz="2800">
                <a:latin typeface="Arial Black" pitchFamily="34" charset="0"/>
              </a:defRPr>
            </a:lvl1pPr>
          </a:lstStyle>
          <a:p>
            <a:r>
              <a:rPr lang="en-US" dirty="0" smtClean="0"/>
              <a:t>Click to edit Master title style</a:t>
            </a:r>
            <a:endParaRPr lang="en-US" dirty="0"/>
          </a:p>
        </p:txBody>
      </p:sp>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November 2013</a:t>
            </a:r>
            <a:endParaRPr lang="en-US" sz="1000" dirty="0">
              <a:solidFill>
                <a:srgbClr val="000000"/>
              </a:solidFill>
              <a:latin typeface="Arial" pitchFamily="34" charset="0"/>
            </a:endParaRPr>
          </a:p>
        </p:txBody>
      </p:sp>
    </p:spTree>
    <p:extLst>
      <p:ext uri="{BB962C8B-B14F-4D97-AF65-F5344CB8AC3E}">
        <p14:creationId xmlns:p14="http://schemas.microsoft.com/office/powerpoint/2010/main" val="39099180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0"/>
            <a:ext cx="7772400" cy="765175"/>
          </a:xfrm>
          <a:prstGeom prst="rect">
            <a:avLst/>
          </a:prstGeom>
        </p:spPr>
        <p:txBody>
          <a:bodyPr/>
          <a:lstStyle>
            <a:lvl1pPr>
              <a:defRPr sz="2800">
                <a:latin typeface="Arial Black" pitchFamily="34" charset="0"/>
              </a:defRPr>
            </a:lvl1pPr>
          </a:lstStyle>
          <a:p>
            <a:r>
              <a:rPr lang="en-US" dirty="0" smtClean="0"/>
              <a:t>Click to edit Master title style</a:t>
            </a:r>
            <a:endParaRPr lang="en-US" dirty="0"/>
          </a:p>
        </p:txBody>
      </p:sp>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endParaRPr lang="en-US" sz="800" b="1" dirty="0">
              <a:solidFill>
                <a:srgbClr val="000000"/>
              </a:solidFill>
              <a:latin typeface="Arial" pitchFamily="34" charset="0"/>
            </a:endParaRP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pic>
        <p:nvPicPr>
          <p:cNvPr id="8" name="Picture 7" descr="New Logo.jpg"/>
          <p:cNvPicPr>
            <a:picLocks noChangeAspect="1"/>
          </p:cNvPicPr>
          <p:nvPr userDrawn="1"/>
        </p:nvPicPr>
        <p:blipFill>
          <a:blip r:embed="rId2" cstate="print"/>
          <a:stretch>
            <a:fillRect/>
          </a:stretch>
        </p:blipFill>
        <p:spPr>
          <a:xfrm>
            <a:off x="1862" y="1"/>
            <a:ext cx="1250471" cy="834571"/>
          </a:xfrm>
          <a:prstGeom prst="rect">
            <a:avLst/>
          </a:prstGeom>
        </p:spPr>
      </p:pic>
    </p:spTree>
    <p:extLst>
      <p:ext uri="{BB962C8B-B14F-4D97-AF65-F5344CB8AC3E}">
        <p14:creationId xmlns:p14="http://schemas.microsoft.com/office/powerpoint/2010/main" val="7534912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10068"/>
            <a:ext cx="8229600" cy="52145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1558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dirty="0"/>
          </a:p>
        </p:txBody>
      </p:sp>
      <p:sp>
        <p:nvSpPr>
          <p:cNvPr id="12" name="Footer Placeholder 3"/>
          <p:cNvSpPr>
            <a:spLocks noGrp="1"/>
          </p:cNvSpPr>
          <p:nvPr>
            <p:ph type="ftr" sz="quarter" idx="11"/>
          </p:nvPr>
        </p:nvSpPr>
        <p:spPr/>
        <p:txBody>
          <a:bodyPr/>
          <a:lstStyle>
            <a:lvl1pPr>
              <a:defRPr/>
            </a:lvl1pPr>
          </a:lstStyle>
          <a:p>
            <a:pPr>
              <a:defRPr/>
            </a:pPr>
            <a:endParaRPr lang="en-US" dirty="0"/>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usiness Assesment">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smtClean="0">
                <a:latin typeface="Arial Narrow" pitchFamily="34" charset="0"/>
              </a:rPr>
              <a:t>$11.0B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93946"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Business Assessment</a:t>
            </a:r>
          </a:p>
        </p:txBody>
      </p:sp>
      <p:sp>
        <p:nvSpPr>
          <p:cNvPr id="32" name="Title 1"/>
          <p:cNvSpPr txBox="1">
            <a:spLocks/>
          </p:cNvSpPr>
          <p:nvPr userDrawn="1"/>
        </p:nvSpPr>
        <p:spPr bwMode="auto">
          <a:xfrm>
            <a:off x="2" y="1136566"/>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Dash Board</a:t>
            </a:r>
          </a:p>
        </p:txBody>
      </p:sp>
      <p:sp>
        <p:nvSpPr>
          <p:cNvPr id="33" name="TextBox 3"/>
          <p:cNvSpPr txBox="1"/>
          <p:nvPr userDrawn="1"/>
        </p:nvSpPr>
        <p:spPr>
          <a:xfrm>
            <a:off x="-1" y="3765052"/>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u="sng" dirty="0">
                <a:solidFill>
                  <a:srgbClr val="000000"/>
                </a:solidFill>
                <a:cs typeface="Arial"/>
              </a:rPr>
              <a:t>Total Costs - FY13 </a:t>
            </a:r>
          </a:p>
        </p:txBody>
      </p:sp>
      <p:sp>
        <p:nvSpPr>
          <p:cNvPr id="34" name="Rectangle 427"/>
          <p:cNvSpPr>
            <a:spLocks noChangeArrowheads="1"/>
          </p:cNvSpPr>
          <p:nvPr userDrawn="1"/>
        </p:nvSpPr>
        <p:spPr bwMode="auto">
          <a:xfrm>
            <a:off x="4593946" y="3772989"/>
            <a:ext cx="45476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u="sng" dirty="0" smtClean="0">
                <a:solidFill>
                  <a:srgbClr val="000000"/>
                </a:solidFill>
                <a:latin typeface="Arial" pitchFamily="34" charset="0"/>
                <a:cs typeface="Times New Roman" pitchFamily="18" charset="0"/>
              </a:rPr>
              <a:t>Summary of GOES-R Allocated vs. Current EAC</a:t>
            </a:r>
            <a:endParaRPr lang="en-US" sz="1100" b="1" u="sng"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2" y="1353311"/>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2" y="4242816"/>
            <a:ext cx="4570175" cy="2399386"/>
          </a:xfrm>
          <a:prstGeom prst="rect">
            <a:avLst/>
          </a:prstGeom>
        </p:spPr>
        <p:txBody>
          <a:bodyPr/>
          <a:lstStyle/>
          <a:p>
            <a:endParaRPr lang="en-US"/>
          </a:p>
        </p:txBody>
      </p:sp>
      <p:sp>
        <p:nvSpPr>
          <p:cNvPr id="40" name="Picture Placeholder 39"/>
          <p:cNvSpPr>
            <a:spLocks noGrp="1"/>
          </p:cNvSpPr>
          <p:nvPr>
            <p:ph type="pic" sz="quarter" idx="17"/>
          </p:nvPr>
        </p:nvSpPr>
        <p:spPr>
          <a:xfrm>
            <a:off x="4615892" y="4019952"/>
            <a:ext cx="4525676" cy="2622249"/>
          </a:xfrm>
          <a:prstGeom prst="rect">
            <a:avLst/>
          </a:prstGeom>
        </p:spPr>
        <p:txBody>
          <a:bodyPr/>
          <a:lstStyle/>
          <a:p>
            <a:endParaRPr lang="en-US" dirty="0"/>
          </a:p>
        </p:txBody>
      </p:sp>
      <p:sp>
        <p:nvSpPr>
          <p:cNvPr id="26" name="Content Placeholder 2"/>
          <p:cNvSpPr>
            <a:spLocks noGrp="1"/>
          </p:cNvSpPr>
          <p:nvPr>
            <p:ph sz="half" idx="11"/>
          </p:nvPr>
        </p:nvSpPr>
        <p:spPr>
          <a:xfrm>
            <a:off x="4615891" y="1360627"/>
            <a:ext cx="4528109" cy="2348179"/>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Title 1"/>
          <p:cNvSpPr txBox="1">
            <a:spLocks/>
          </p:cNvSpPr>
          <p:nvPr userDrawn="1"/>
        </p:nvSpPr>
        <p:spPr bwMode="auto">
          <a:xfrm>
            <a:off x="4593946" y="1136566"/>
            <a:ext cx="4547622"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Program Director’s  Assessment</a:t>
            </a:r>
          </a:p>
        </p:txBody>
      </p:sp>
    </p:spTree>
    <p:extLst>
      <p:ext uri="{BB962C8B-B14F-4D97-AF65-F5344CB8AC3E}">
        <p14:creationId xmlns:p14="http://schemas.microsoft.com/office/powerpoint/2010/main" val="118374112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rogram Contingency">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$10.9B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64685"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Program Contingency/Liens/Threats</a:t>
            </a:r>
          </a:p>
        </p:txBody>
      </p:sp>
      <p:sp>
        <p:nvSpPr>
          <p:cNvPr id="33" name="TextBox 3"/>
          <p:cNvSpPr txBox="1"/>
          <p:nvPr userDrawn="1"/>
        </p:nvSpPr>
        <p:spPr>
          <a:xfrm>
            <a:off x="-1" y="3765052"/>
            <a:ext cx="4564686"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b="1" u="sng" dirty="0" smtClean="0">
                <a:solidFill>
                  <a:srgbClr val="000000"/>
                </a:solidFill>
                <a:cs typeface="Times New Roman" pitchFamily="18" charset="0"/>
              </a:rPr>
              <a:t>Total Budget % Contingency (against development-to-go)</a:t>
            </a:r>
            <a:endParaRPr lang="en-US" b="1" u="sng" dirty="0">
              <a:solidFill>
                <a:srgbClr val="000000"/>
              </a:solidFill>
              <a:cs typeface="Times New Roman" pitchFamily="18" charset="0"/>
            </a:endParaRPr>
          </a:p>
        </p:txBody>
      </p:sp>
      <p:sp>
        <p:nvSpPr>
          <p:cNvPr id="36" name="Picture Placeholder 35"/>
          <p:cNvSpPr>
            <a:spLocks noGrp="1"/>
          </p:cNvSpPr>
          <p:nvPr>
            <p:ph type="pic" sz="quarter" idx="15"/>
          </p:nvPr>
        </p:nvSpPr>
        <p:spPr>
          <a:xfrm>
            <a:off x="-1215" y="1360627"/>
            <a:ext cx="4536639" cy="2370125"/>
          </a:xfrm>
          <a:prstGeom prst="rect">
            <a:avLst/>
          </a:prstGeom>
        </p:spPr>
        <p:txBody>
          <a:bodyPr/>
          <a:lstStyle/>
          <a:p>
            <a:endParaRPr lang="en-US" dirty="0"/>
          </a:p>
        </p:txBody>
      </p:sp>
      <p:sp>
        <p:nvSpPr>
          <p:cNvPr id="38" name="Picture Placeholder 37"/>
          <p:cNvSpPr>
            <a:spLocks noGrp="1"/>
          </p:cNvSpPr>
          <p:nvPr>
            <p:ph type="pic" sz="quarter" idx="16"/>
          </p:nvPr>
        </p:nvSpPr>
        <p:spPr>
          <a:xfrm>
            <a:off x="-1215" y="4023840"/>
            <a:ext cx="4543955" cy="2618362"/>
          </a:xfrm>
          <a:prstGeom prst="rect">
            <a:avLst/>
          </a:prstGeom>
        </p:spPr>
        <p:txBody>
          <a:bodyPr/>
          <a:lstStyle/>
          <a:p>
            <a:endParaRPr lang="en-US"/>
          </a:p>
        </p:txBody>
      </p:sp>
      <p:sp>
        <p:nvSpPr>
          <p:cNvPr id="40" name="Picture Placeholder 39"/>
          <p:cNvSpPr>
            <a:spLocks noGrp="1"/>
          </p:cNvSpPr>
          <p:nvPr>
            <p:ph type="pic" sz="quarter" idx="17"/>
          </p:nvPr>
        </p:nvSpPr>
        <p:spPr>
          <a:xfrm>
            <a:off x="4586631" y="4337914"/>
            <a:ext cx="4554938" cy="1726387"/>
          </a:xfrm>
          <a:prstGeom prst="rect">
            <a:avLst/>
          </a:prstGeom>
        </p:spPr>
        <p:txBody>
          <a:bodyPr/>
          <a:lstStyle/>
          <a:p>
            <a:endParaRPr lang="en-US" dirty="0"/>
          </a:p>
        </p:txBody>
      </p:sp>
      <p:sp>
        <p:nvSpPr>
          <p:cNvPr id="4" name="Table Placeholder 3"/>
          <p:cNvSpPr>
            <a:spLocks noGrp="1"/>
          </p:cNvSpPr>
          <p:nvPr>
            <p:ph type="tbl" sz="quarter" idx="18"/>
          </p:nvPr>
        </p:nvSpPr>
        <p:spPr>
          <a:xfrm>
            <a:off x="4593947" y="1360627"/>
            <a:ext cx="4550054" cy="2370124"/>
          </a:xfrm>
          <a:prstGeom prst="rect">
            <a:avLst/>
          </a:prstGeom>
        </p:spPr>
        <p:txBody>
          <a:bodyPr/>
          <a:lstStyle/>
          <a:p>
            <a:endParaRPr lang="en-US"/>
          </a:p>
        </p:txBody>
      </p:sp>
    </p:spTree>
    <p:extLst>
      <p:ext uri="{BB962C8B-B14F-4D97-AF65-F5344CB8AC3E}">
        <p14:creationId xmlns:p14="http://schemas.microsoft.com/office/powerpoint/2010/main" val="3177174523"/>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chedule Assessment">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sp>
        <p:nvSpPr>
          <p:cNvPr id="4" name="Content Placeholder 3"/>
          <p:cNvSpPr>
            <a:spLocks noGrp="1"/>
          </p:cNvSpPr>
          <p:nvPr>
            <p:ph sz="half" idx="2"/>
          </p:nvPr>
        </p:nvSpPr>
        <p:spPr>
          <a:xfrm>
            <a:off x="4637837" y="1360626"/>
            <a:ext cx="4503732" cy="2403315"/>
          </a:xfrm>
          <a:prstGeom prst="rect">
            <a:avLst/>
          </a:prstGeom>
        </p:spPr>
        <p:txBody>
          <a:bodyPr/>
          <a:lstStyle>
            <a:lvl1pPr>
              <a:defRPr sz="1100">
                <a:latin typeface="Arial" pitchFamily="34" charset="0"/>
                <a:cs typeface="Arial" pitchFamily="34" charset="0"/>
              </a:defRPr>
            </a:lvl1pPr>
            <a:lvl2pPr>
              <a:defRPr sz="1100">
                <a:latin typeface="Arial" pitchFamily="34" charset="0"/>
                <a:cs typeface="Arial" pitchFamily="34" charset="0"/>
              </a:defRPr>
            </a:lvl2pPr>
            <a:lvl3pPr>
              <a:defRPr sz="1100">
                <a:latin typeface="Arial" pitchFamily="34" charset="0"/>
                <a:cs typeface="Arial" pitchFamily="34" charset="0"/>
              </a:defRPr>
            </a:lvl3pPr>
            <a:lvl4pPr>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$11.0B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86625"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Schedule Assessment</a:t>
            </a:r>
          </a:p>
        </p:txBody>
      </p:sp>
      <p:sp>
        <p:nvSpPr>
          <p:cNvPr id="32" name="Title 1"/>
          <p:cNvSpPr txBox="1">
            <a:spLocks/>
          </p:cNvSpPr>
          <p:nvPr userDrawn="1"/>
        </p:nvSpPr>
        <p:spPr bwMode="auto">
          <a:xfrm>
            <a:off x="2" y="1136566"/>
            <a:ext cx="4418379"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Dash Board</a:t>
            </a:r>
          </a:p>
        </p:txBody>
      </p:sp>
      <p:sp>
        <p:nvSpPr>
          <p:cNvPr id="33" name="TextBox 3"/>
          <p:cNvSpPr txBox="1"/>
          <p:nvPr userDrawn="1"/>
        </p:nvSpPr>
        <p:spPr>
          <a:xfrm>
            <a:off x="-1" y="3765052"/>
            <a:ext cx="4570178"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u="sng" dirty="0" smtClean="0">
                <a:solidFill>
                  <a:srgbClr val="000000"/>
                </a:solidFill>
                <a:cs typeface="Arial"/>
              </a:rPr>
              <a:t>Total Slack</a:t>
            </a:r>
            <a:endParaRPr lang="en-US" b="1" u="sng" dirty="0">
              <a:solidFill>
                <a:srgbClr val="000000"/>
              </a:solidFill>
              <a:cs typeface="Arial"/>
            </a:endParaRPr>
          </a:p>
        </p:txBody>
      </p:sp>
      <p:sp>
        <p:nvSpPr>
          <p:cNvPr id="34" name="Rectangle 427"/>
          <p:cNvSpPr>
            <a:spLocks noChangeArrowheads="1"/>
          </p:cNvSpPr>
          <p:nvPr userDrawn="1"/>
        </p:nvSpPr>
        <p:spPr bwMode="auto">
          <a:xfrm>
            <a:off x="4586625" y="3772989"/>
            <a:ext cx="45549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u="sng" dirty="0" smtClean="0">
                <a:solidFill>
                  <a:srgbClr val="000000"/>
                </a:solidFill>
                <a:latin typeface="Arial" pitchFamily="34" charset="0"/>
                <a:cs typeface="Times New Roman" pitchFamily="18" charset="0"/>
              </a:rPr>
              <a:t>Major Deliverable</a:t>
            </a:r>
          </a:p>
        </p:txBody>
      </p:sp>
      <p:sp>
        <p:nvSpPr>
          <p:cNvPr id="40" name="Picture Placeholder 39"/>
          <p:cNvSpPr>
            <a:spLocks noGrp="1"/>
          </p:cNvSpPr>
          <p:nvPr>
            <p:ph type="pic" sz="quarter" idx="17"/>
          </p:nvPr>
        </p:nvSpPr>
        <p:spPr>
          <a:xfrm>
            <a:off x="4630521" y="4019952"/>
            <a:ext cx="4513479" cy="2622249"/>
          </a:xfrm>
          <a:prstGeom prst="rect">
            <a:avLst/>
          </a:prstGeom>
        </p:spPr>
        <p:txBody>
          <a:bodyPr/>
          <a:lstStyle/>
          <a:p>
            <a:endParaRPr lang="en-US" dirty="0"/>
          </a:p>
        </p:txBody>
      </p:sp>
      <p:sp>
        <p:nvSpPr>
          <p:cNvPr id="26" name="Title 1"/>
          <p:cNvSpPr txBox="1">
            <a:spLocks/>
          </p:cNvSpPr>
          <p:nvPr userDrawn="1"/>
        </p:nvSpPr>
        <p:spPr bwMode="auto">
          <a:xfrm>
            <a:off x="4418381" y="1136565"/>
            <a:ext cx="4725620"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eaLnBrk="1" hangingPunct="1"/>
            <a:r>
              <a:rPr lang="en-US" sz="1100" b="1" u="sng" dirty="0" smtClean="0">
                <a:solidFill>
                  <a:srgbClr val="000000"/>
                </a:solidFill>
                <a:latin typeface="Arial" pitchFamily="34" charset="0"/>
                <a:cs typeface="Times New Roman" pitchFamily="18" charset="0"/>
              </a:rPr>
              <a:t>Program Director’s  Assessment </a:t>
            </a:r>
            <a:endParaRPr lang="en-US" sz="1100" b="1" u="sng" dirty="0">
              <a:solidFill>
                <a:srgbClr val="000000"/>
              </a:solidFill>
              <a:latin typeface="Arial" pitchFamily="34" charset="0"/>
              <a:cs typeface="Times New Roman" pitchFamily="18" charset="0"/>
            </a:endParaRPr>
          </a:p>
        </p:txBody>
      </p:sp>
    </p:spTree>
    <p:extLst>
      <p:ext uri="{BB962C8B-B14F-4D97-AF65-F5344CB8AC3E}">
        <p14:creationId xmlns:p14="http://schemas.microsoft.com/office/powerpoint/2010/main" val="147201154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GOES-R MSR QUAD">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January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sp>
        <p:nvSpPr>
          <p:cNvPr id="15"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Tree>
    <p:extLst>
      <p:ext uri="{BB962C8B-B14F-4D97-AF65-F5344CB8AC3E}">
        <p14:creationId xmlns:p14="http://schemas.microsoft.com/office/powerpoint/2010/main" val="1752097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GOES-R MSR QUAD FLIGHT">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January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625754" y="117043"/>
            <a:ext cx="4907616" cy="599847"/>
          </a:xfrm>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110599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GOES-R MSR QUAD GROUND">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January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625754" y="117043"/>
            <a:ext cx="4907616" cy="599847"/>
          </a:xfrm>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6494109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53263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Pictures">
    <p:spTree>
      <p:nvGrpSpPr>
        <p:cNvPr id="1" name=""/>
        <p:cNvGrpSpPr/>
        <p:nvPr/>
      </p:nvGrpSpPr>
      <p:grpSpPr>
        <a:xfrm>
          <a:off x="0" y="0"/>
          <a:ext cx="0" cy="0"/>
          <a:chOff x="0" y="0"/>
          <a:chExt cx="0" cy="0"/>
        </a:xfrm>
      </p:grpSpPr>
      <p:sp>
        <p:nvSpPr>
          <p:cNvPr id="2" name="Title 1"/>
          <p:cNvSpPr>
            <a:spLocks noGrp="1"/>
          </p:cNvSpPr>
          <p:nvPr>
            <p:ph type="title"/>
          </p:nvPr>
        </p:nvSpPr>
        <p:spPr>
          <a:xfrm>
            <a:off x="0" y="5616"/>
            <a:ext cx="9144000" cy="804706"/>
          </a:xfrm>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0" y="811988"/>
            <a:ext cx="9144000" cy="5830215"/>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260064828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VMS Quads_opt 2">
    <p:spTree>
      <p:nvGrpSpPr>
        <p:cNvPr id="1" name=""/>
        <p:cNvGrpSpPr/>
        <p:nvPr/>
      </p:nvGrpSpPr>
      <p:grpSpPr>
        <a:xfrm>
          <a:off x="0" y="0"/>
          <a:ext cx="0" cy="0"/>
          <a:chOff x="0" y="0"/>
          <a:chExt cx="0" cy="0"/>
        </a:xfrm>
      </p:grpSpPr>
      <p:sp>
        <p:nvSpPr>
          <p:cNvPr id="2" name="Title 1"/>
          <p:cNvSpPr>
            <a:spLocks noGrp="1"/>
          </p:cNvSpPr>
          <p:nvPr>
            <p:ph type="title"/>
          </p:nvPr>
        </p:nvSpPr>
        <p:spPr>
          <a:xfrm>
            <a:off x="1837426" y="117044"/>
            <a:ext cx="5495027"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93947"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32" name="Title 1"/>
          <p:cNvSpPr txBox="1">
            <a:spLocks/>
          </p:cNvSpPr>
          <p:nvPr userDrawn="1"/>
        </p:nvSpPr>
        <p:spPr bwMode="auto">
          <a:xfrm>
            <a:off x="3" y="1136567"/>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EAC ($M)</a:t>
            </a:r>
          </a:p>
        </p:txBody>
      </p:sp>
      <p:sp>
        <p:nvSpPr>
          <p:cNvPr id="33" name="TextBox 3"/>
          <p:cNvSpPr txBox="1"/>
          <p:nvPr userDrawn="1"/>
        </p:nvSpPr>
        <p:spPr>
          <a:xfrm>
            <a:off x="0" y="3765053"/>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dirty="0" smtClean="0">
                <a:solidFill>
                  <a:srgbClr val="000000"/>
                </a:solidFill>
                <a:cs typeface="Arial"/>
              </a:rPr>
              <a:t>TCPI</a:t>
            </a:r>
            <a:endParaRPr lang="en-US" b="1" dirty="0">
              <a:solidFill>
                <a:srgbClr val="000000"/>
              </a:solidFill>
              <a:cs typeface="Arial"/>
            </a:endParaRPr>
          </a:p>
        </p:txBody>
      </p:sp>
      <p:sp>
        <p:nvSpPr>
          <p:cNvPr id="34" name="Rectangle 427"/>
          <p:cNvSpPr>
            <a:spLocks noChangeArrowheads="1"/>
          </p:cNvSpPr>
          <p:nvPr userDrawn="1"/>
        </p:nvSpPr>
        <p:spPr bwMode="auto">
          <a:xfrm>
            <a:off x="4593946" y="3772989"/>
            <a:ext cx="45476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dirty="0" smtClean="0">
                <a:solidFill>
                  <a:srgbClr val="000000"/>
                </a:solidFill>
                <a:latin typeface="Arial" pitchFamily="34" charset="0"/>
                <a:cs typeface="Times New Roman" pitchFamily="18" charset="0"/>
              </a:rPr>
              <a:t>CPLI for FM1</a:t>
            </a:r>
            <a:endParaRPr lang="en-US" sz="1100" b="1"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3" y="1353312"/>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3" y="4025974"/>
            <a:ext cx="4570175" cy="2616229"/>
          </a:xfrm>
          <a:prstGeom prst="rect">
            <a:avLst/>
          </a:prstGeom>
        </p:spPr>
        <p:txBody>
          <a:bodyPr/>
          <a:lstStyle/>
          <a:p>
            <a:endParaRPr lang="en-US" dirty="0"/>
          </a:p>
        </p:txBody>
      </p:sp>
      <p:sp>
        <p:nvSpPr>
          <p:cNvPr id="40" name="Picture Placeholder 39"/>
          <p:cNvSpPr>
            <a:spLocks noGrp="1"/>
          </p:cNvSpPr>
          <p:nvPr>
            <p:ph type="pic" sz="quarter" idx="17"/>
          </p:nvPr>
        </p:nvSpPr>
        <p:spPr>
          <a:xfrm>
            <a:off x="4615893" y="4034599"/>
            <a:ext cx="4525676" cy="2607602"/>
          </a:xfrm>
          <a:prstGeom prst="rect">
            <a:avLst/>
          </a:prstGeom>
        </p:spPr>
        <p:txBody>
          <a:bodyPr/>
          <a:lstStyle/>
          <a:p>
            <a:endParaRPr lang="en-US" dirty="0"/>
          </a:p>
        </p:txBody>
      </p:sp>
      <p:sp>
        <p:nvSpPr>
          <p:cNvPr id="20" name="Title 1"/>
          <p:cNvSpPr txBox="1">
            <a:spLocks/>
          </p:cNvSpPr>
          <p:nvPr userDrawn="1"/>
        </p:nvSpPr>
        <p:spPr bwMode="auto">
          <a:xfrm>
            <a:off x="4593946" y="1136567"/>
            <a:ext cx="4547623"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CPI/SPI – Cur and Cum</a:t>
            </a:r>
          </a:p>
        </p:txBody>
      </p:sp>
      <p:sp>
        <p:nvSpPr>
          <p:cNvPr id="29" name="Picture Placeholder 35"/>
          <p:cNvSpPr>
            <a:spLocks noGrp="1"/>
          </p:cNvSpPr>
          <p:nvPr>
            <p:ph type="pic" sz="quarter" idx="19"/>
          </p:nvPr>
        </p:nvSpPr>
        <p:spPr>
          <a:xfrm>
            <a:off x="4638140" y="1360628"/>
            <a:ext cx="4505861" cy="2355496"/>
          </a:xfrm>
          <a:prstGeom prst="rect">
            <a:avLst/>
          </a:prstGeom>
        </p:spPr>
        <p:txBody>
          <a:bodyPr/>
          <a:lstStyle/>
          <a:p>
            <a:endParaRPr lang="en-US" dirty="0"/>
          </a:p>
        </p:txBody>
      </p:sp>
      <p:sp>
        <p:nvSpPr>
          <p:cNvPr id="4" name="Content Placeholder 3"/>
          <p:cNvSpPr>
            <a:spLocks noGrp="1"/>
          </p:cNvSpPr>
          <p:nvPr>
            <p:ph sz="quarter" idx="20" hasCustomPrompt="1"/>
          </p:nvPr>
        </p:nvSpPr>
        <p:spPr>
          <a:xfrm>
            <a:off x="-1214" y="887751"/>
            <a:ext cx="9145215" cy="214312"/>
          </a:xfrm>
          <a:prstGeom prst="rect">
            <a:avLst/>
          </a:prstGeom>
        </p:spPr>
        <p:txBody>
          <a:bodyPr/>
          <a:lstStyle>
            <a:lvl1pPr marL="0" indent="0" algn="ctr">
              <a:buNone/>
              <a:defRPr sz="1200" b="1" u="sng">
                <a:solidFill>
                  <a:srgbClr val="333399"/>
                </a:solidFill>
                <a:latin typeface="Arial" pitchFamily="34" charset="0"/>
                <a:cs typeface="Arial" pitchFamily="34" charset="0"/>
              </a:defRPr>
            </a:lvl1pPr>
          </a:lstStyle>
          <a:p>
            <a:pPr lvl="0"/>
            <a:r>
              <a:rPr lang="en-US" dirty="0" smtClean="0"/>
              <a:t>Contract</a:t>
            </a:r>
            <a:endParaRPr lang="en-US" dirty="0"/>
          </a:p>
        </p:txBody>
      </p:sp>
    </p:spTree>
    <p:extLst>
      <p:ext uri="{BB962C8B-B14F-4D97-AF65-F5344CB8AC3E}">
        <p14:creationId xmlns:p14="http://schemas.microsoft.com/office/powerpoint/2010/main" val="98580015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urity Posture">
    <p:spTree>
      <p:nvGrpSpPr>
        <p:cNvPr id="1" name=""/>
        <p:cNvGrpSpPr/>
        <p:nvPr/>
      </p:nvGrpSpPr>
      <p:grpSpPr>
        <a:xfrm>
          <a:off x="0" y="0"/>
          <a:ext cx="0" cy="0"/>
          <a:chOff x="0" y="0"/>
          <a:chExt cx="0" cy="0"/>
        </a:xfrm>
      </p:grpSpPr>
      <p:sp>
        <p:nvSpPr>
          <p:cNvPr id="2" name="Title 1"/>
          <p:cNvSpPr>
            <a:spLocks noGrp="1"/>
          </p:cNvSpPr>
          <p:nvPr>
            <p:ph type="title"/>
          </p:nvPr>
        </p:nvSpPr>
        <p:spPr>
          <a:xfrm>
            <a:off x="1861" y="13050"/>
            <a:ext cx="9142139" cy="1335428"/>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32" y="4168190"/>
            <a:ext cx="4512547" cy="248863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TextBox 3"/>
          <p:cNvSpPr txBox="1"/>
          <p:nvPr userDrawn="1"/>
        </p:nvSpPr>
        <p:spPr>
          <a:xfrm>
            <a:off x="-1221" y="3873711"/>
            <a:ext cx="4570179"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POA&amp;M Status:</a:t>
            </a:r>
          </a:p>
        </p:txBody>
      </p:sp>
      <p:sp>
        <p:nvSpPr>
          <p:cNvPr id="16" name="TextBox 3"/>
          <p:cNvSpPr txBox="1"/>
          <p:nvPr userDrawn="1"/>
        </p:nvSpPr>
        <p:spPr>
          <a:xfrm>
            <a:off x="4637838" y="3884030"/>
            <a:ext cx="4504941"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DOC Balanced Score Card Status (top 5):</a:t>
            </a:r>
          </a:p>
        </p:txBody>
      </p:sp>
      <p:sp>
        <p:nvSpPr>
          <p:cNvPr id="17" name="TextBox 3"/>
          <p:cNvSpPr txBox="1"/>
          <p:nvPr userDrawn="1"/>
        </p:nvSpPr>
        <p:spPr>
          <a:xfrm>
            <a:off x="4637837" y="1676267"/>
            <a:ext cx="4506163"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Security Assessment Readiness and Risk Posture:</a:t>
            </a:r>
          </a:p>
        </p:txBody>
      </p:sp>
      <p:sp>
        <p:nvSpPr>
          <p:cNvPr id="18" name="TextBox 3"/>
          <p:cNvSpPr txBox="1"/>
          <p:nvPr userDrawn="1"/>
        </p:nvSpPr>
        <p:spPr>
          <a:xfrm>
            <a:off x="2753" y="1674729"/>
            <a:ext cx="4570179"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Authorization to Operate (ATO) Status:</a:t>
            </a:r>
          </a:p>
        </p:txBody>
      </p:sp>
      <p:sp>
        <p:nvSpPr>
          <p:cNvPr id="19" name="Content Placeholder 2"/>
          <p:cNvSpPr>
            <a:spLocks noGrp="1"/>
          </p:cNvSpPr>
          <p:nvPr>
            <p:ph sz="half" idx="10"/>
          </p:nvPr>
        </p:nvSpPr>
        <p:spPr>
          <a:xfrm>
            <a:off x="4645152" y="4168190"/>
            <a:ext cx="4498848" cy="248863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Content Placeholder 2"/>
          <p:cNvSpPr>
            <a:spLocks noGrp="1"/>
          </p:cNvSpPr>
          <p:nvPr>
            <p:ph sz="half" idx="11"/>
          </p:nvPr>
        </p:nvSpPr>
        <p:spPr>
          <a:xfrm>
            <a:off x="0" y="1949571"/>
            <a:ext cx="4506163" cy="1861649"/>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1" name="Content Placeholder 2"/>
          <p:cNvSpPr>
            <a:spLocks noGrp="1"/>
          </p:cNvSpPr>
          <p:nvPr>
            <p:ph sz="half" idx="12"/>
          </p:nvPr>
        </p:nvSpPr>
        <p:spPr>
          <a:xfrm>
            <a:off x="4630522" y="1966823"/>
            <a:ext cx="4513479" cy="1851711"/>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0059941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endParaRPr lang="en-US" dirty="0"/>
          </a:p>
        </p:txBody>
      </p:sp>
      <p:sp>
        <p:nvSpPr>
          <p:cNvPr id="11" name="Footer Placeholder 2"/>
          <p:cNvSpPr>
            <a:spLocks noGrp="1"/>
          </p:cNvSpPr>
          <p:nvPr>
            <p:ph type="ftr" sz="quarter" idx="11"/>
          </p:nvPr>
        </p:nvSpPr>
        <p:spPr/>
        <p:txBody>
          <a:bodyPr/>
          <a:lstStyle>
            <a:lvl1pPr>
              <a:defRPr/>
            </a:lvl1pPr>
          </a:lstStyle>
          <a:p>
            <a:pPr>
              <a:defRPr/>
            </a:pPr>
            <a:endParaRPr lang="en-US" dirty="0"/>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pPr>
                <a:defRPr/>
              </a:pPr>
              <a:t>‹#›</a:t>
            </a:fld>
            <a:endParaRPr lang="en-US" dirty="0"/>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1"/>
            <a:ext cx="8931275" cy="5434013"/>
          </a:xfrm>
          <a:prstGeom prst="rect">
            <a:avLst/>
          </a:prstGeom>
        </p:spPr>
        <p:txBody>
          <a:bodyPr/>
          <a:lstStyle/>
          <a:p>
            <a:endParaRPr lang="en-US"/>
          </a:p>
        </p:txBody>
      </p:sp>
    </p:spTree>
    <p:extLst>
      <p:ext uri="{BB962C8B-B14F-4D97-AF65-F5344CB8AC3E}">
        <p14:creationId xmlns:p14="http://schemas.microsoft.com/office/powerpoint/2010/main" val="148434078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Tab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0"/>
            <a:ext cx="8931275" cy="2691435"/>
          </a:xfrm>
          <a:prstGeom prst="rect">
            <a:avLst/>
          </a:prstGeom>
        </p:spPr>
        <p:txBody>
          <a:bodyPr/>
          <a:lstStyle/>
          <a:p>
            <a:endParaRPr lang="en-US"/>
          </a:p>
        </p:txBody>
      </p:sp>
      <p:sp>
        <p:nvSpPr>
          <p:cNvPr id="9" name="Content Placeholder 2"/>
          <p:cNvSpPr>
            <a:spLocks noGrp="1"/>
          </p:cNvSpPr>
          <p:nvPr>
            <p:ph sz="half" idx="11"/>
          </p:nvPr>
        </p:nvSpPr>
        <p:spPr>
          <a:xfrm>
            <a:off x="109729" y="3704001"/>
            <a:ext cx="8939175" cy="270411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69319650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inanical Cos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br>
              <a:rPr lang="en-US" dirty="0" smtClean="0"/>
            </a:br>
            <a:r>
              <a:rPr lang="en-US" sz="1800" dirty="0" smtClean="0"/>
              <a:t>From</a:t>
            </a:r>
            <a:endParaRPr lang="en-US" dirty="0"/>
          </a:p>
        </p:txBody>
      </p:sp>
      <p:sp>
        <p:nvSpPr>
          <p:cNvPr id="9" name="Content Placeholder 2"/>
          <p:cNvSpPr>
            <a:spLocks noGrp="1"/>
          </p:cNvSpPr>
          <p:nvPr>
            <p:ph sz="half" idx="11"/>
          </p:nvPr>
        </p:nvSpPr>
        <p:spPr>
          <a:xfrm>
            <a:off x="109729" y="1159331"/>
            <a:ext cx="8939175" cy="270411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82952416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ilesto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841249"/>
            <a:ext cx="8931275" cy="4162349"/>
          </a:xfrm>
          <a:prstGeom prst="rect">
            <a:avLst/>
          </a:prstGeom>
        </p:spPr>
        <p:txBody>
          <a:bodyPr/>
          <a:lstStyle/>
          <a:p>
            <a:endParaRPr lang="en-US"/>
          </a:p>
        </p:txBody>
      </p:sp>
      <p:sp>
        <p:nvSpPr>
          <p:cNvPr id="9" name="Content Placeholder 2"/>
          <p:cNvSpPr>
            <a:spLocks noGrp="1"/>
          </p:cNvSpPr>
          <p:nvPr>
            <p:ph sz="half" idx="11"/>
          </p:nvPr>
        </p:nvSpPr>
        <p:spPr>
          <a:xfrm>
            <a:off x="109729" y="5164528"/>
            <a:ext cx="8939175" cy="1367942"/>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82969041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109729" y="921716"/>
            <a:ext cx="8939175" cy="5486400"/>
          </a:xfrm>
          <a:prstGeom prst="rect">
            <a:avLst/>
          </a:prstGeom>
        </p:spPr>
        <p:txBody>
          <a:bodyPr/>
          <a:lstStyle>
            <a:lvl1pPr marL="227013" indent="-227013">
              <a:defRPr sz="1400">
                <a:latin typeface="Arial" pitchFamily="34" charset="0"/>
                <a:cs typeface="Arial" pitchFamily="34" charset="0"/>
              </a:defRPr>
            </a:lvl1pPr>
            <a:lvl2pPr marL="569913" indent="-230188">
              <a:defRPr sz="1400">
                <a:latin typeface="Arial" pitchFamily="34" charset="0"/>
                <a:cs typeface="Arial" pitchFamily="34" charset="0"/>
              </a:defRPr>
            </a:lvl2pPr>
            <a:lvl3pPr marL="915988" indent="-228600">
              <a:defRPr sz="1400">
                <a:latin typeface="Arial" pitchFamily="34" charset="0"/>
                <a:cs typeface="Arial" pitchFamily="34" charset="0"/>
              </a:defRPr>
            </a:lvl3pPr>
            <a:lvl4pPr marL="1257300" indent="-228600">
              <a:defRPr sz="14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2567674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Pic, Side notes">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943661" y="833934"/>
            <a:ext cx="8200339" cy="5552237"/>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6517576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Acronyms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467" y="921716"/>
            <a:ext cx="4381805" cy="5749746"/>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4498848" y="929030"/>
            <a:ext cx="4572000" cy="5749748"/>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90923424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Y Plan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2290488" y="885899"/>
            <a:ext cx="4572000" cy="4962810"/>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313429400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384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0"/>
            <a:ext cx="7772400" cy="765175"/>
          </a:xfrm>
          <a:prstGeom prst="rect">
            <a:avLst/>
          </a:prstGeom>
        </p:spPr>
        <p:txBody>
          <a:bodyPr/>
          <a:lstStyle>
            <a:lvl1pPr>
              <a:defRPr sz="2800">
                <a:latin typeface="Arial Black" pitchFamily="34" charset="0"/>
              </a:defRPr>
            </a:lvl1pPr>
          </a:lstStyle>
          <a:p>
            <a:r>
              <a:rPr lang="en-US" dirty="0" smtClean="0"/>
              <a:t>Click to edit Master title style</a:t>
            </a:r>
            <a:endParaRPr lang="en-US" dirty="0"/>
          </a:p>
        </p:txBody>
      </p:sp>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November 2013</a:t>
            </a:r>
            <a:endParaRPr lang="en-US" sz="1000" dirty="0">
              <a:solidFill>
                <a:srgbClr val="000000"/>
              </a:solidFill>
              <a:latin typeface="Arial" pitchFamily="34" charset="0"/>
            </a:endParaRPr>
          </a:p>
        </p:txBody>
      </p:sp>
    </p:spTree>
    <p:extLst>
      <p:ext uri="{BB962C8B-B14F-4D97-AF65-F5344CB8AC3E}">
        <p14:creationId xmlns:p14="http://schemas.microsoft.com/office/powerpoint/2010/main" val="2662167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B7CDD12-FE8D-4106-B4D7-32F5C435D54A}" type="slidenum">
              <a:rPr lang="en-US" smtClean="0"/>
              <a:pPr>
                <a:defRPr/>
              </a:pPr>
              <a:t>‹#›</a:t>
            </a:fld>
            <a:endParaRPr lang="en-US" dirty="0"/>
          </a:p>
        </p:txBody>
      </p:sp>
    </p:spTree>
    <p:extLst>
      <p:ext uri="{BB962C8B-B14F-4D97-AF65-F5344CB8AC3E}">
        <p14:creationId xmlns:p14="http://schemas.microsoft.com/office/powerpoint/2010/main" val="24902285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0"/>
            <a:ext cx="7772400" cy="765175"/>
          </a:xfrm>
          <a:prstGeom prst="rect">
            <a:avLst/>
          </a:prstGeom>
        </p:spPr>
        <p:txBody>
          <a:bodyPr/>
          <a:lstStyle>
            <a:lvl1pPr>
              <a:defRPr sz="2800">
                <a:latin typeface="Arial Black" pitchFamily="34" charset="0"/>
              </a:defRPr>
            </a:lvl1pPr>
          </a:lstStyle>
          <a:p>
            <a:r>
              <a:rPr lang="en-US" dirty="0" smtClean="0"/>
              <a:t>Click to edit Master title style</a:t>
            </a:r>
            <a:endParaRPr lang="en-US" dirty="0"/>
          </a:p>
        </p:txBody>
      </p:sp>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endParaRPr lang="en-US" sz="800" b="1" dirty="0">
              <a:solidFill>
                <a:srgbClr val="000000"/>
              </a:solidFill>
              <a:latin typeface="Arial" pitchFamily="34" charset="0"/>
            </a:endParaRP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pic>
        <p:nvPicPr>
          <p:cNvPr id="8" name="Picture 7" descr="New Logo.jpg"/>
          <p:cNvPicPr>
            <a:picLocks noChangeAspect="1"/>
          </p:cNvPicPr>
          <p:nvPr userDrawn="1"/>
        </p:nvPicPr>
        <p:blipFill>
          <a:blip r:embed="rId2" cstate="print"/>
          <a:stretch>
            <a:fillRect/>
          </a:stretch>
        </p:blipFill>
        <p:spPr>
          <a:xfrm>
            <a:off x="1862" y="1"/>
            <a:ext cx="1250471" cy="834571"/>
          </a:xfrm>
          <a:prstGeom prst="rect">
            <a:avLst/>
          </a:prstGeom>
        </p:spPr>
      </p:pic>
    </p:spTree>
    <p:extLst>
      <p:ext uri="{BB962C8B-B14F-4D97-AF65-F5344CB8AC3E}">
        <p14:creationId xmlns:p14="http://schemas.microsoft.com/office/powerpoint/2010/main" val="15675677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10068"/>
            <a:ext cx="8229600" cy="52145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50205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usiness Assesment">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- 15</a:t>
            </a:r>
          </a:p>
          <a:p>
            <a:pPr algn="l"/>
            <a:r>
              <a:rPr lang="en-US" sz="900" b="0" dirty="0" smtClean="0">
                <a:latin typeface="Arial Narrow" pitchFamily="34" charset="0"/>
              </a:rPr>
              <a:t>$11.0B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a:t>
            </a:r>
          </a:p>
          <a:p>
            <a:pPr algn="l"/>
            <a:r>
              <a:rPr lang="en-US" sz="1000" dirty="0" smtClean="0">
                <a:solidFill>
                  <a:srgbClr val="000000"/>
                </a:solidFill>
                <a:latin typeface="Arial Narrow" pitchFamily="34" charset="0"/>
              </a:rPr>
              <a: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93946"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Business Assessment</a:t>
            </a:r>
          </a:p>
        </p:txBody>
      </p:sp>
      <p:sp>
        <p:nvSpPr>
          <p:cNvPr id="32" name="Title 1"/>
          <p:cNvSpPr txBox="1">
            <a:spLocks/>
          </p:cNvSpPr>
          <p:nvPr userDrawn="1"/>
        </p:nvSpPr>
        <p:spPr bwMode="auto">
          <a:xfrm>
            <a:off x="2" y="1136566"/>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Dash Board</a:t>
            </a:r>
          </a:p>
        </p:txBody>
      </p:sp>
      <p:sp>
        <p:nvSpPr>
          <p:cNvPr id="33" name="TextBox 3"/>
          <p:cNvSpPr txBox="1"/>
          <p:nvPr userDrawn="1"/>
        </p:nvSpPr>
        <p:spPr>
          <a:xfrm>
            <a:off x="-1" y="3765052"/>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u="sng" dirty="0">
                <a:solidFill>
                  <a:srgbClr val="000000"/>
                </a:solidFill>
                <a:cs typeface="Arial"/>
              </a:rPr>
              <a:t>Total Costs - FY13 </a:t>
            </a:r>
          </a:p>
        </p:txBody>
      </p:sp>
      <p:sp>
        <p:nvSpPr>
          <p:cNvPr id="34" name="Rectangle 427"/>
          <p:cNvSpPr>
            <a:spLocks noChangeArrowheads="1"/>
          </p:cNvSpPr>
          <p:nvPr userDrawn="1"/>
        </p:nvSpPr>
        <p:spPr bwMode="auto">
          <a:xfrm>
            <a:off x="4593946" y="3772989"/>
            <a:ext cx="45476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u="sng" dirty="0" smtClean="0">
                <a:solidFill>
                  <a:srgbClr val="000000"/>
                </a:solidFill>
                <a:latin typeface="Arial" pitchFamily="34" charset="0"/>
                <a:cs typeface="Times New Roman" pitchFamily="18" charset="0"/>
              </a:rPr>
              <a:t>Summary of GOES-R Allocated vs. Current EAC</a:t>
            </a:r>
            <a:endParaRPr lang="en-US" sz="1100" b="1" u="sng"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2" y="1353311"/>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2" y="4242816"/>
            <a:ext cx="4570175" cy="2399386"/>
          </a:xfrm>
          <a:prstGeom prst="rect">
            <a:avLst/>
          </a:prstGeom>
        </p:spPr>
        <p:txBody>
          <a:bodyPr/>
          <a:lstStyle/>
          <a:p>
            <a:endParaRPr lang="en-US"/>
          </a:p>
        </p:txBody>
      </p:sp>
      <p:sp>
        <p:nvSpPr>
          <p:cNvPr id="40" name="Picture Placeholder 39"/>
          <p:cNvSpPr>
            <a:spLocks noGrp="1"/>
          </p:cNvSpPr>
          <p:nvPr>
            <p:ph type="pic" sz="quarter" idx="17"/>
          </p:nvPr>
        </p:nvSpPr>
        <p:spPr>
          <a:xfrm>
            <a:off x="4615892" y="4019952"/>
            <a:ext cx="4525676" cy="2622249"/>
          </a:xfrm>
          <a:prstGeom prst="rect">
            <a:avLst/>
          </a:prstGeom>
        </p:spPr>
        <p:txBody>
          <a:bodyPr/>
          <a:lstStyle/>
          <a:p>
            <a:endParaRPr lang="en-US" dirty="0"/>
          </a:p>
        </p:txBody>
      </p:sp>
      <p:sp>
        <p:nvSpPr>
          <p:cNvPr id="26" name="Content Placeholder 2"/>
          <p:cNvSpPr>
            <a:spLocks noGrp="1"/>
          </p:cNvSpPr>
          <p:nvPr>
            <p:ph sz="half" idx="11"/>
          </p:nvPr>
        </p:nvSpPr>
        <p:spPr>
          <a:xfrm>
            <a:off x="4615891" y="1360627"/>
            <a:ext cx="4528109" cy="2348179"/>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Title 1"/>
          <p:cNvSpPr txBox="1">
            <a:spLocks/>
          </p:cNvSpPr>
          <p:nvPr userDrawn="1"/>
        </p:nvSpPr>
        <p:spPr bwMode="auto">
          <a:xfrm>
            <a:off x="4593946" y="1136566"/>
            <a:ext cx="4547622"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Program Director’s  Assessment</a:t>
            </a:r>
          </a:p>
        </p:txBody>
      </p:sp>
    </p:spTree>
    <p:extLst>
      <p:ext uri="{BB962C8B-B14F-4D97-AF65-F5344CB8AC3E}">
        <p14:creationId xmlns:p14="http://schemas.microsoft.com/office/powerpoint/2010/main" val="335277575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Program Contingency">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- 15</a:t>
            </a:r>
          </a:p>
          <a:p>
            <a:pPr algn="l"/>
            <a:r>
              <a:rPr lang="en-US" sz="900" b="0" dirty="0" smtClean="0">
                <a:latin typeface="Arial Narrow" pitchFamily="34" charset="0"/>
              </a:rPr>
              <a:t>$11.0B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a:t>
            </a:r>
          </a:p>
          <a:p>
            <a:pPr algn="l"/>
            <a:r>
              <a:rPr lang="en-US" sz="1000" dirty="0" smtClean="0">
                <a:solidFill>
                  <a:srgbClr val="000000"/>
                </a:solidFill>
                <a:latin typeface="Arial Narrow" pitchFamily="34" charset="0"/>
              </a:rPr>
              <a: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64685"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Program Contingency/Liens/Threats</a:t>
            </a:r>
          </a:p>
        </p:txBody>
      </p:sp>
      <p:sp>
        <p:nvSpPr>
          <p:cNvPr id="33" name="TextBox 3"/>
          <p:cNvSpPr txBox="1"/>
          <p:nvPr userDrawn="1"/>
        </p:nvSpPr>
        <p:spPr>
          <a:xfrm>
            <a:off x="-1" y="3765052"/>
            <a:ext cx="4564686"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b="1" u="sng" dirty="0" smtClean="0">
                <a:solidFill>
                  <a:srgbClr val="000000"/>
                </a:solidFill>
                <a:cs typeface="Times New Roman" pitchFamily="18" charset="0"/>
              </a:rPr>
              <a:t>Total Budget % Contingency (against development-to-go)</a:t>
            </a:r>
            <a:endParaRPr lang="en-US" b="1" u="sng" dirty="0">
              <a:solidFill>
                <a:srgbClr val="000000"/>
              </a:solidFill>
              <a:cs typeface="Times New Roman" pitchFamily="18" charset="0"/>
            </a:endParaRPr>
          </a:p>
        </p:txBody>
      </p:sp>
      <p:sp>
        <p:nvSpPr>
          <p:cNvPr id="36" name="Picture Placeholder 35"/>
          <p:cNvSpPr>
            <a:spLocks noGrp="1"/>
          </p:cNvSpPr>
          <p:nvPr>
            <p:ph type="pic" sz="quarter" idx="15"/>
          </p:nvPr>
        </p:nvSpPr>
        <p:spPr>
          <a:xfrm>
            <a:off x="-1215" y="1360627"/>
            <a:ext cx="4536639" cy="2370125"/>
          </a:xfrm>
          <a:prstGeom prst="rect">
            <a:avLst/>
          </a:prstGeom>
        </p:spPr>
        <p:txBody>
          <a:bodyPr/>
          <a:lstStyle/>
          <a:p>
            <a:endParaRPr lang="en-US" dirty="0"/>
          </a:p>
        </p:txBody>
      </p:sp>
      <p:sp>
        <p:nvSpPr>
          <p:cNvPr id="38" name="Picture Placeholder 37"/>
          <p:cNvSpPr>
            <a:spLocks noGrp="1"/>
          </p:cNvSpPr>
          <p:nvPr>
            <p:ph type="pic" sz="quarter" idx="16"/>
          </p:nvPr>
        </p:nvSpPr>
        <p:spPr>
          <a:xfrm>
            <a:off x="-1215" y="4023840"/>
            <a:ext cx="4543955" cy="2618362"/>
          </a:xfrm>
          <a:prstGeom prst="rect">
            <a:avLst/>
          </a:prstGeom>
        </p:spPr>
        <p:txBody>
          <a:bodyPr/>
          <a:lstStyle/>
          <a:p>
            <a:endParaRPr lang="en-US"/>
          </a:p>
        </p:txBody>
      </p:sp>
      <p:sp>
        <p:nvSpPr>
          <p:cNvPr id="40" name="Picture Placeholder 39"/>
          <p:cNvSpPr>
            <a:spLocks noGrp="1"/>
          </p:cNvSpPr>
          <p:nvPr>
            <p:ph type="pic" sz="quarter" idx="17"/>
          </p:nvPr>
        </p:nvSpPr>
        <p:spPr>
          <a:xfrm>
            <a:off x="4586631" y="4337914"/>
            <a:ext cx="4554938" cy="1726387"/>
          </a:xfrm>
          <a:prstGeom prst="rect">
            <a:avLst/>
          </a:prstGeom>
        </p:spPr>
        <p:txBody>
          <a:bodyPr/>
          <a:lstStyle/>
          <a:p>
            <a:endParaRPr lang="en-US" dirty="0"/>
          </a:p>
        </p:txBody>
      </p:sp>
      <p:sp>
        <p:nvSpPr>
          <p:cNvPr id="4" name="Table Placeholder 3"/>
          <p:cNvSpPr>
            <a:spLocks noGrp="1"/>
          </p:cNvSpPr>
          <p:nvPr>
            <p:ph type="tbl" sz="quarter" idx="18"/>
          </p:nvPr>
        </p:nvSpPr>
        <p:spPr>
          <a:xfrm>
            <a:off x="4593947" y="1360627"/>
            <a:ext cx="4550054" cy="2370124"/>
          </a:xfrm>
          <a:prstGeom prst="rect">
            <a:avLst/>
          </a:prstGeom>
        </p:spPr>
        <p:txBody>
          <a:bodyPr/>
          <a:lstStyle/>
          <a:p>
            <a:endParaRPr lang="en-US" dirty="0"/>
          </a:p>
        </p:txBody>
      </p:sp>
    </p:spTree>
    <p:extLst>
      <p:ext uri="{BB962C8B-B14F-4D97-AF65-F5344CB8AC3E}">
        <p14:creationId xmlns:p14="http://schemas.microsoft.com/office/powerpoint/2010/main" val="181630301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Schedule Assessment">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sp>
        <p:nvSpPr>
          <p:cNvPr id="4" name="Content Placeholder 3"/>
          <p:cNvSpPr>
            <a:spLocks noGrp="1"/>
          </p:cNvSpPr>
          <p:nvPr>
            <p:ph sz="half" idx="2"/>
          </p:nvPr>
        </p:nvSpPr>
        <p:spPr>
          <a:xfrm>
            <a:off x="4637837" y="1360626"/>
            <a:ext cx="4503732" cy="2403315"/>
          </a:xfrm>
          <a:prstGeom prst="rect">
            <a:avLst/>
          </a:prstGeom>
        </p:spPr>
        <p:txBody>
          <a:bodyPr/>
          <a:lstStyle>
            <a:lvl1pPr>
              <a:defRPr sz="1100">
                <a:latin typeface="Arial" pitchFamily="34" charset="0"/>
                <a:cs typeface="Arial" pitchFamily="34" charset="0"/>
              </a:defRPr>
            </a:lvl1pPr>
            <a:lvl2pPr>
              <a:defRPr sz="1100">
                <a:latin typeface="Arial" pitchFamily="34" charset="0"/>
                <a:cs typeface="Arial" pitchFamily="34" charset="0"/>
              </a:defRPr>
            </a:lvl2pPr>
            <a:lvl3pPr>
              <a:defRPr sz="1100">
                <a:latin typeface="Arial" pitchFamily="34" charset="0"/>
                <a:cs typeface="Arial" pitchFamily="34" charset="0"/>
              </a:defRPr>
            </a:lvl3pPr>
            <a:lvl4pPr>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- 15</a:t>
            </a:r>
          </a:p>
          <a:p>
            <a:pPr algn="l"/>
            <a:r>
              <a:rPr lang="en-US" sz="900" b="0" dirty="0" smtClean="0">
                <a:latin typeface="Arial Narrow" pitchFamily="34" charset="0"/>
              </a:rPr>
              <a:t>$11.0B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a:t>
            </a:r>
          </a:p>
          <a:p>
            <a:pPr algn="l"/>
            <a:r>
              <a:rPr lang="en-US" sz="1000" dirty="0" smtClean="0">
                <a:solidFill>
                  <a:srgbClr val="000000"/>
                </a:solidFill>
                <a:latin typeface="Arial Narrow" pitchFamily="34" charset="0"/>
              </a:rPr>
              <a: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86625"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Schedule Assessment</a:t>
            </a:r>
          </a:p>
        </p:txBody>
      </p:sp>
      <p:sp>
        <p:nvSpPr>
          <p:cNvPr id="32" name="Title 1"/>
          <p:cNvSpPr txBox="1">
            <a:spLocks/>
          </p:cNvSpPr>
          <p:nvPr userDrawn="1"/>
        </p:nvSpPr>
        <p:spPr bwMode="auto">
          <a:xfrm>
            <a:off x="2" y="1136566"/>
            <a:ext cx="4418379"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Dash Board</a:t>
            </a:r>
          </a:p>
        </p:txBody>
      </p:sp>
      <p:sp>
        <p:nvSpPr>
          <p:cNvPr id="33" name="TextBox 3"/>
          <p:cNvSpPr txBox="1"/>
          <p:nvPr userDrawn="1"/>
        </p:nvSpPr>
        <p:spPr>
          <a:xfrm>
            <a:off x="-1" y="3765052"/>
            <a:ext cx="4570178"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u="sng" dirty="0" smtClean="0">
                <a:solidFill>
                  <a:srgbClr val="000000"/>
                </a:solidFill>
                <a:cs typeface="Arial"/>
              </a:rPr>
              <a:t>Total Slack</a:t>
            </a:r>
            <a:endParaRPr lang="en-US" b="1" u="sng" dirty="0">
              <a:solidFill>
                <a:srgbClr val="000000"/>
              </a:solidFill>
              <a:cs typeface="Arial"/>
            </a:endParaRPr>
          </a:p>
        </p:txBody>
      </p:sp>
      <p:sp>
        <p:nvSpPr>
          <p:cNvPr id="34" name="Rectangle 427"/>
          <p:cNvSpPr>
            <a:spLocks noChangeArrowheads="1"/>
          </p:cNvSpPr>
          <p:nvPr userDrawn="1"/>
        </p:nvSpPr>
        <p:spPr bwMode="auto">
          <a:xfrm>
            <a:off x="4586625" y="3772989"/>
            <a:ext cx="45549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u="sng" dirty="0" smtClean="0">
                <a:solidFill>
                  <a:srgbClr val="000000"/>
                </a:solidFill>
                <a:latin typeface="Arial" pitchFamily="34" charset="0"/>
                <a:cs typeface="Times New Roman" pitchFamily="18" charset="0"/>
              </a:rPr>
              <a:t>Major Deliverables</a:t>
            </a:r>
          </a:p>
        </p:txBody>
      </p:sp>
      <p:sp>
        <p:nvSpPr>
          <p:cNvPr id="40" name="Picture Placeholder 39"/>
          <p:cNvSpPr>
            <a:spLocks noGrp="1"/>
          </p:cNvSpPr>
          <p:nvPr>
            <p:ph type="pic" sz="quarter" idx="17"/>
          </p:nvPr>
        </p:nvSpPr>
        <p:spPr>
          <a:xfrm>
            <a:off x="4630521" y="4019952"/>
            <a:ext cx="4513479" cy="2622249"/>
          </a:xfrm>
          <a:prstGeom prst="rect">
            <a:avLst/>
          </a:prstGeom>
        </p:spPr>
        <p:txBody>
          <a:bodyPr/>
          <a:lstStyle/>
          <a:p>
            <a:endParaRPr lang="en-US" dirty="0"/>
          </a:p>
        </p:txBody>
      </p:sp>
      <p:sp>
        <p:nvSpPr>
          <p:cNvPr id="26" name="Title 1"/>
          <p:cNvSpPr txBox="1">
            <a:spLocks/>
          </p:cNvSpPr>
          <p:nvPr userDrawn="1"/>
        </p:nvSpPr>
        <p:spPr bwMode="auto">
          <a:xfrm>
            <a:off x="4418381" y="1136565"/>
            <a:ext cx="4725620"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eaLnBrk="1" hangingPunct="1"/>
            <a:r>
              <a:rPr lang="en-US" sz="1100" b="1" u="sng" dirty="0" smtClean="0">
                <a:solidFill>
                  <a:srgbClr val="000000"/>
                </a:solidFill>
                <a:latin typeface="Arial" pitchFamily="34" charset="0"/>
                <a:cs typeface="Times New Roman" pitchFamily="18" charset="0"/>
              </a:rPr>
              <a:t>Program Director’s  Assessment </a:t>
            </a:r>
            <a:endParaRPr lang="en-US" sz="1100" b="1" u="sng" dirty="0">
              <a:solidFill>
                <a:srgbClr val="000000"/>
              </a:solidFill>
              <a:latin typeface="Arial" pitchFamily="34" charset="0"/>
              <a:cs typeface="Times New Roman" pitchFamily="18" charset="0"/>
            </a:endParaRPr>
          </a:p>
        </p:txBody>
      </p:sp>
    </p:spTree>
    <p:extLst>
      <p:ext uri="{BB962C8B-B14F-4D97-AF65-F5344CB8AC3E}">
        <p14:creationId xmlns:p14="http://schemas.microsoft.com/office/powerpoint/2010/main" val="651057146"/>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GOES-R MSR QUAD">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January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sp>
        <p:nvSpPr>
          <p:cNvPr id="15"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Tree>
    <p:extLst>
      <p:ext uri="{BB962C8B-B14F-4D97-AF65-F5344CB8AC3E}">
        <p14:creationId xmlns:p14="http://schemas.microsoft.com/office/powerpoint/2010/main" val="26247772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GOES-R MSR QUAD FLIGHT">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January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625754" y="117043"/>
            <a:ext cx="4907616" cy="599847"/>
          </a:xfrm>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295909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GOES-R MSR QUAD GROUND">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January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625754" y="117043"/>
            <a:ext cx="4907616" cy="599847"/>
          </a:xfrm>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6405304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904303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Pictures">
    <p:spTree>
      <p:nvGrpSpPr>
        <p:cNvPr id="1" name=""/>
        <p:cNvGrpSpPr/>
        <p:nvPr/>
      </p:nvGrpSpPr>
      <p:grpSpPr>
        <a:xfrm>
          <a:off x="0" y="0"/>
          <a:ext cx="0" cy="0"/>
          <a:chOff x="0" y="0"/>
          <a:chExt cx="0" cy="0"/>
        </a:xfrm>
      </p:grpSpPr>
      <p:sp>
        <p:nvSpPr>
          <p:cNvPr id="2" name="Title 1"/>
          <p:cNvSpPr>
            <a:spLocks noGrp="1"/>
          </p:cNvSpPr>
          <p:nvPr>
            <p:ph type="title"/>
          </p:nvPr>
        </p:nvSpPr>
        <p:spPr>
          <a:xfrm>
            <a:off x="0" y="5616"/>
            <a:ext cx="9144000" cy="804706"/>
          </a:xfrm>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0" y="811988"/>
            <a:ext cx="9144000" cy="5830215"/>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24048036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1"/>
            <a:ext cx="8931275" cy="5434013"/>
          </a:xfrm>
          <a:prstGeom prst="rect">
            <a:avLst/>
          </a:prstGeom>
        </p:spPr>
        <p:txBody>
          <a:bodyPr/>
          <a:lstStyle/>
          <a:p>
            <a:endParaRPr lang="en-US"/>
          </a:p>
        </p:txBody>
      </p:sp>
    </p:spTree>
    <p:extLst>
      <p:ext uri="{BB962C8B-B14F-4D97-AF65-F5344CB8AC3E}">
        <p14:creationId xmlns:p14="http://schemas.microsoft.com/office/powerpoint/2010/main" val="196907979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VMS Quads_opt 2">
    <p:spTree>
      <p:nvGrpSpPr>
        <p:cNvPr id="1" name=""/>
        <p:cNvGrpSpPr/>
        <p:nvPr/>
      </p:nvGrpSpPr>
      <p:grpSpPr>
        <a:xfrm>
          <a:off x="0" y="0"/>
          <a:ext cx="0" cy="0"/>
          <a:chOff x="0" y="0"/>
          <a:chExt cx="0" cy="0"/>
        </a:xfrm>
      </p:grpSpPr>
      <p:sp>
        <p:nvSpPr>
          <p:cNvPr id="2" name="Title 1"/>
          <p:cNvSpPr>
            <a:spLocks noGrp="1"/>
          </p:cNvSpPr>
          <p:nvPr>
            <p:ph type="title"/>
          </p:nvPr>
        </p:nvSpPr>
        <p:spPr>
          <a:xfrm>
            <a:off x="1837426" y="117044"/>
            <a:ext cx="5495027"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93947"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32" name="Title 1"/>
          <p:cNvSpPr txBox="1">
            <a:spLocks/>
          </p:cNvSpPr>
          <p:nvPr userDrawn="1"/>
        </p:nvSpPr>
        <p:spPr bwMode="auto">
          <a:xfrm>
            <a:off x="3" y="1136567"/>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EAC ($M)</a:t>
            </a:r>
          </a:p>
        </p:txBody>
      </p:sp>
      <p:sp>
        <p:nvSpPr>
          <p:cNvPr id="33" name="TextBox 3"/>
          <p:cNvSpPr txBox="1"/>
          <p:nvPr userDrawn="1"/>
        </p:nvSpPr>
        <p:spPr>
          <a:xfrm>
            <a:off x="0" y="3765053"/>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dirty="0" smtClean="0">
                <a:solidFill>
                  <a:srgbClr val="000000"/>
                </a:solidFill>
                <a:cs typeface="Arial"/>
              </a:rPr>
              <a:t>TCPI</a:t>
            </a:r>
            <a:endParaRPr lang="en-US" b="1" dirty="0">
              <a:solidFill>
                <a:srgbClr val="000000"/>
              </a:solidFill>
              <a:cs typeface="Arial"/>
            </a:endParaRPr>
          </a:p>
        </p:txBody>
      </p:sp>
      <p:sp>
        <p:nvSpPr>
          <p:cNvPr id="34" name="Rectangle 427"/>
          <p:cNvSpPr>
            <a:spLocks noChangeArrowheads="1"/>
          </p:cNvSpPr>
          <p:nvPr userDrawn="1"/>
        </p:nvSpPr>
        <p:spPr bwMode="auto">
          <a:xfrm>
            <a:off x="4593946" y="3772989"/>
            <a:ext cx="45476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dirty="0" smtClean="0">
                <a:solidFill>
                  <a:srgbClr val="000000"/>
                </a:solidFill>
                <a:latin typeface="Arial" pitchFamily="34" charset="0"/>
                <a:cs typeface="Times New Roman" pitchFamily="18" charset="0"/>
              </a:rPr>
              <a:t>CPLI for FM1</a:t>
            </a:r>
            <a:endParaRPr lang="en-US" sz="1100" b="1"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3" y="1353312"/>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3" y="4025974"/>
            <a:ext cx="4570175" cy="2616229"/>
          </a:xfrm>
          <a:prstGeom prst="rect">
            <a:avLst/>
          </a:prstGeom>
        </p:spPr>
        <p:txBody>
          <a:bodyPr/>
          <a:lstStyle/>
          <a:p>
            <a:endParaRPr lang="en-US" dirty="0"/>
          </a:p>
        </p:txBody>
      </p:sp>
      <p:sp>
        <p:nvSpPr>
          <p:cNvPr id="40" name="Picture Placeholder 39"/>
          <p:cNvSpPr>
            <a:spLocks noGrp="1"/>
          </p:cNvSpPr>
          <p:nvPr>
            <p:ph type="pic" sz="quarter" idx="17"/>
          </p:nvPr>
        </p:nvSpPr>
        <p:spPr>
          <a:xfrm>
            <a:off x="4615893" y="4034599"/>
            <a:ext cx="4525676" cy="2607602"/>
          </a:xfrm>
          <a:prstGeom prst="rect">
            <a:avLst/>
          </a:prstGeom>
        </p:spPr>
        <p:txBody>
          <a:bodyPr/>
          <a:lstStyle/>
          <a:p>
            <a:endParaRPr lang="en-US" dirty="0"/>
          </a:p>
        </p:txBody>
      </p:sp>
      <p:sp>
        <p:nvSpPr>
          <p:cNvPr id="20" name="Title 1"/>
          <p:cNvSpPr txBox="1">
            <a:spLocks/>
          </p:cNvSpPr>
          <p:nvPr userDrawn="1"/>
        </p:nvSpPr>
        <p:spPr bwMode="auto">
          <a:xfrm>
            <a:off x="4593946" y="1136567"/>
            <a:ext cx="4547623"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CPI/SPI – Cur and Cum</a:t>
            </a:r>
          </a:p>
        </p:txBody>
      </p:sp>
      <p:sp>
        <p:nvSpPr>
          <p:cNvPr id="29" name="Picture Placeholder 35"/>
          <p:cNvSpPr>
            <a:spLocks noGrp="1"/>
          </p:cNvSpPr>
          <p:nvPr>
            <p:ph type="pic" sz="quarter" idx="19"/>
          </p:nvPr>
        </p:nvSpPr>
        <p:spPr>
          <a:xfrm>
            <a:off x="4638140" y="1360628"/>
            <a:ext cx="4505861" cy="2355496"/>
          </a:xfrm>
          <a:prstGeom prst="rect">
            <a:avLst/>
          </a:prstGeom>
        </p:spPr>
        <p:txBody>
          <a:bodyPr/>
          <a:lstStyle/>
          <a:p>
            <a:endParaRPr lang="en-US" dirty="0"/>
          </a:p>
        </p:txBody>
      </p:sp>
      <p:sp>
        <p:nvSpPr>
          <p:cNvPr id="4" name="Content Placeholder 3"/>
          <p:cNvSpPr>
            <a:spLocks noGrp="1"/>
          </p:cNvSpPr>
          <p:nvPr>
            <p:ph sz="quarter" idx="20" hasCustomPrompt="1"/>
          </p:nvPr>
        </p:nvSpPr>
        <p:spPr>
          <a:xfrm>
            <a:off x="-1214" y="887751"/>
            <a:ext cx="9145215" cy="214312"/>
          </a:xfrm>
          <a:prstGeom prst="rect">
            <a:avLst/>
          </a:prstGeom>
        </p:spPr>
        <p:txBody>
          <a:bodyPr/>
          <a:lstStyle>
            <a:lvl1pPr marL="0" indent="0" algn="ctr">
              <a:buNone/>
              <a:defRPr sz="1200" b="1" u="sng">
                <a:solidFill>
                  <a:srgbClr val="333399"/>
                </a:solidFill>
                <a:latin typeface="Arial" pitchFamily="34" charset="0"/>
                <a:cs typeface="Arial" pitchFamily="34" charset="0"/>
              </a:defRPr>
            </a:lvl1pPr>
          </a:lstStyle>
          <a:p>
            <a:pPr lvl="0"/>
            <a:r>
              <a:rPr lang="en-US" dirty="0" smtClean="0"/>
              <a:t>Contract</a:t>
            </a:r>
            <a:endParaRPr lang="en-US" dirty="0"/>
          </a:p>
        </p:txBody>
      </p:sp>
    </p:spTree>
    <p:extLst>
      <p:ext uri="{BB962C8B-B14F-4D97-AF65-F5344CB8AC3E}">
        <p14:creationId xmlns:p14="http://schemas.microsoft.com/office/powerpoint/2010/main" val="3900878446"/>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urity Posture">
    <p:spTree>
      <p:nvGrpSpPr>
        <p:cNvPr id="1" name=""/>
        <p:cNvGrpSpPr/>
        <p:nvPr/>
      </p:nvGrpSpPr>
      <p:grpSpPr>
        <a:xfrm>
          <a:off x="0" y="0"/>
          <a:ext cx="0" cy="0"/>
          <a:chOff x="0" y="0"/>
          <a:chExt cx="0" cy="0"/>
        </a:xfrm>
      </p:grpSpPr>
      <p:sp>
        <p:nvSpPr>
          <p:cNvPr id="2" name="Title 1"/>
          <p:cNvSpPr>
            <a:spLocks noGrp="1"/>
          </p:cNvSpPr>
          <p:nvPr>
            <p:ph type="title"/>
          </p:nvPr>
        </p:nvSpPr>
        <p:spPr>
          <a:xfrm>
            <a:off x="1861" y="13050"/>
            <a:ext cx="9142139" cy="1335428"/>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32" y="4168190"/>
            <a:ext cx="4512547" cy="248863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TextBox 3"/>
          <p:cNvSpPr txBox="1"/>
          <p:nvPr userDrawn="1"/>
        </p:nvSpPr>
        <p:spPr>
          <a:xfrm>
            <a:off x="-1221" y="3873711"/>
            <a:ext cx="4570179"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POA&amp;M Status:</a:t>
            </a:r>
          </a:p>
        </p:txBody>
      </p:sp>
      <p:sp>
        <p:nvSpPr>
          <p:cNvPr id="16" name="TextBox 3"/>
          <p:cNvSpPr txBox="1"/>
          <p:nvPr userDrawn="1"/>
        </p:nvSpPr>
        <p:spPr>
          <a:xfrm>
            <a:off x="4637838" y="3884030"/>
            <a:ext cx="4504941"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DOC Balanced Score Card Status (top 5):</a:t>
            </a:r>
          </a:p>
        </p:txBody>
      </p:sp>
      <p:sp>
        <p:nvSpPr>
          <p:cNvPr id="17" name="TextBox 3"/>
          <p:cNvSpPr txBox="1"/>
          <p:nvPr userDrawn="1"/>
        </p:nvSpPr>
        <p:spPr>
          <a:xfrm>
            <a:off x="4637837" y="1676267"/>
            <a:ext cx="4506163"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Security Assessment Readiness and Risk Posture:</a:t>
            </a:r>
          </a:p>
        </p:txBody>
      </p:sp>
      <p:sp>
        <p:nvSpPr>
          <p:cNvPr id="18" name="TextBox 3"/>
          <p:cNvSpPr txBox="1"/>
          <p:nvPr userDrawn="1"/>
        </p:nvSpPr>
        <p:spPr>
          <a:xfrm>
            <a:off x="2753" y="1674729"/>
            <a:ext cx="4570179"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Authorization to Operate (ATO) Status:</a:t>
            </a:r>
          </a:p>
        </p:txBody>
      </p:sp>
      <p:sp>
        <p:nvSpPr>
          <p:cNvPr id="19" name="Content Placeholder 2"/>
          <p:cNvSpPr>
            <a:spLocks noGrp="1"/>
          </p:cNvSpPr>
          <p:nvPr>
            <p:ph sz="half" idx="10"/>
          </p:nvPr>
        </p:nvSpPr>
        <p:spPr>
          <a:xfrm>
            <a:off x="4645152" y="4168190"/>
            <a:ext cx="4498848" cy="248863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Content Placeholder 2"/>
          <p:cNvSpPr>
            <a:spLocks noGrp="1"/>
          </p:cNvSpPr>
          <p:nvPr>
            <p:ph sz="half" idx="11"/>
          </p:nvPr>
        </p:nvSpPr>
        <p:spPr>
          <a:xfrm>
            <a:off x="0" y="1949571"/>
            <a:ext cx="4506163" cy="1861649"/>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1" name="Content Placeholder 2"/>
          <p:cNvSpPr>
            <a:spLocks noGrp="1"/>
          </p:cNvSpPr>
          <p:nvPr>
            <p:ph sz="half" idx="12"/>
          </p:nvPr>
        </p:nvSpPr>
        <p:spPr>
          <a:xfrm>
            <a:off x="4630522" y="1966823"/>
            <a:ext cx="4513479" cy="1851711"/>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04842115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1"/>
            <a:ext cx="8931275" cy="5434013"/>
          </a:xfrm>
          <a:prstGeom prst="rect">
            <a:avLst/>
          </a:prstGeom>
        </p:spPr>
        <p:txBody>
          <a:bodyPr/>
          <a:lstStyle/>
          <a:p>
            <a:endParaRPr lang="en-US" dirty="0"/>
          </a:p>
        </p:txBody>
      </p:sp>
    </p:spTree>
    <p:extLst>
      <p:ext uri="{BB962C8B-B14F-4D97-AF65-F5344CB8AC3E}">
        <p14:creationId xmlns:p14="http://schemas.microsoft.com/office/powerpoint/2010/main" val="320194284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Tab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0"/>
            <a:ext cx="8931275" cy="2691435"/>
          </a:xfrm>
          <a:prstGeom prst="rect">
            <a:avLst/>
          </a:prstGeom>
        </p:spPr>
        <p:txBody>
          <a:bodyPr/>
          <a:lstStyle/>
          <a:p>
            <a:endParaRPr lang="en-US" dirty="0"/>
          </a:p>
        </p:txBody>
      </p:sp>
      <p:sp>
        <p:nvSpPr>
          <p:cNvPr id="9" name="Content Placeholder 2"/>
          <p:cNvSpPr>
            <a:spLocks noGrp="1"/>
          </p:cNvSpPr>
          <p:nvPr>
            <p:ph sz="half" idx="11"/>
          </p:nvPr>
        </p:nvSpPr>
        <p:spPr>
          <a:xfrm>
            <a:off x="109729" y="3704001"/>
            <a:ext cx="8939175" cy="270411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30519815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inanical Cos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br>
              <a:rPr lang="en-US" dirty="0" smtClean="0"/>
            </a:br>
            <a:r>
              <a:rPr lang="en-US" sz="1800" dirty="0" smtClean="0"/>
              <a:t>From</a:t>
            </a:r>
            <a:endParaRPr lang="en-US" dirty="0"/>
          </a:p>
        </p:txBody>
      </p:sp>
      <p:sp>
        <p:nvSpPr>
          <p:cNvPr id="9" name="Content Placeholder 2"/>
          <p:cNvSpPr>
            <a:spLocks noGrp="1"/>
          </p:cNvSpPr>
          <p:nvPr>
            <p:ph sz="half" idx="11"/>
          </p:nvPr>
        </p:nvSpPr>
        <p:spPr>
          <a:xfrm>
            <a:off x="109729" y="1159331"/>
            <a:ext cx="8939175" cy="270411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52852728"/>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ilesto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841249"/>
            <a:ext cx="8931275" cy="4162349"/>
          </a:xfrm>
          <a:prstGeom prst="rect">
            <a:avLst/>
          </a:prstGeom>
        </p:spPr>
        <p:txBody>
          <a:bodyPr/>
          <a:lstStyle/>
          <a:p>
            <a:endParaRPr lang="en-US" dirty="0"/>
          </a:p>
        </p:txBody>
      </p:sp>
      <p:sp>
        <p:nvSpPr>
          <p:cNvPr id="9" name="Content Placeholder 2"/>
          <p:cNvSpPr>
            <a:spLocks noGrp="1"/>
          </p:cNvSpPr>
          <p:nvPr>
            <p:ph sz="half" idx="11"/>
          </p:nvPr>
        </p:nvSpPr>
        <p:spPr>
          <a:xfrm>
            <a:off x="109729" y="5164528"/>
            <a:ext cx="8939175" cy="1367942"/>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48378112"/>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109729" y="921716"/>
            <a:ext cx="8939175" cy="5486400"/>
          </a:xfrm>
          <a:prstGeom prst="rect">
            <a:avLst/>
          </a:prstGeom>
        </p:spPr>
        <p:txBody>
          <a:bodyPr/>
          <a:lstStyle>
            <a:lvl1pPr marL="227013" indent="-227013">
              <a:defRPr sz="1400">
                <a:latin typeface="Arial" pitchFamily="34" charset="0"/>
                <a:cs typeface="Arial" pitchFamily="34" charset="0"/>
              </a:defRPr>
            </a:lvl1pPr>
            <a:lvl2pPr marL="569913" indent="-230188">
              <a:defRPr sz="1400">
                <a:latin typeface="Arial" pitchFamily="34" charset="0"/>
                <a:cs typeface="Arial" pitchFamily="34" charset="0"/>
              </a:defRPr>
            </a:lvl2pPr>
            <a:lvl3pPr marL="915988" indent="-228600">
              <a:defRPr sz="1400">
                <a:latin typeface="Arial" pitchFamily="34" charset="0"/>
                <a:cs typeface="Arial" pitchFamily="34" charset="0"/>
              </a:defRPr>
            </a:lvl3pPr>
            <a:lvl4pPr marL="1257300" indent="-228600">
              <a:defRPr sz="14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8353537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Pic, Side notes">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943661" y="833934"/>
            <a:ext cx="8200339" cy="5552237"/>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65444092"/>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Acronyms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467" y="921716"/>
            <a:ext cx="4381805" cy="5749746"/>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4498848" y="929030"/>
            <a:ext cx="4572000" cy="5749748"/>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57924316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Y Plan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2290488" y="885899"/>
            <a:ext cx="4572000" cy="4962810"/>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36380533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Blank">
    <p:bg>
      <p:bgRef idx="1001">
        <a:schemeClr val="bg1"/>
      </p:bgRef>
    </p:bg>
    <p:spTree>
      <p:nvGrpSpPr>
        <p:cNvPr id="1" name=""/>
        <p:cNvGrpSpPr/>
        <p:nvPr/>
      </p:nvGrpSpPr>
      <p:grpSpPr>
        <a:xfrm>
          <a:off x="0" y="0"/>
          <a:ext cx="0" cy="0"/>
          <a:chOff x="0" y="0"/>
          <a:chExt cx="0" cy="0"/>
        </a:xfrm>
      </p:grpSpPr>
      <p:sp>
        <p:nvSpPr>
          <p:cNvPr id="4" name="Line 9"/>
          <p:cNvSpPr>
            <a:spLocks noChangeShapeType="1"/>
          </p:cNvSpPr>
          <p:nvPr/>
        </p:nvSpPr>
        <p:spPr bwMode="auto">
          <a:xfrm>
            <a:off x="1039813" y="719138"/>
            <a:ext cx="7064375" cy="0"/>
          </a:xfrm>
          <a:prstGeom prst="line">
            <a:avLst/>
          </a:prstGeom>
          <a:noFill/>
          <a:ln w="12700">
            <a:solidFill>
              <a:srgbClr val="A50021"/>
            </a:solidFill>
            <a:round/>
            <a:headEnd type="none" w="sm" len="sm"/>
            <a:tailEnd type="none" w="sm" len="sm"/>
          </a:ln>
          <a:effectLst/>
        </p:spPr>
        <p:txBody>
          <a:bodyPr wrap="none" anchor="ctr"/>
          <a:lstStyle/>
          <a:p>
            <a:pPr algn="ctr" fontAlgn="base">
              <a:spcBef>
                <a:spcPct val="0"/>
              </a:spcBef>
              <a:spcAft>
                <a:spcPct val="0"/>
              </a:spcAft>
              <a:defRPr/>
            </a:pPr>
            <a:endParaRPr lang="en-US" sz="1400" b="1">
              <a:solidFill>
                <a:srgbClr val="000000"/>
              </a:solidFill>
            </a:endParaRPr>
          </a:p>
        </p:txBody>
      </p:sp>
      <p:pic>
        <p:nvPicPr>
          <p:cNvPr id="6" name="Picture 16"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050" y="0"/>
            <a:ext cx="1457325" cy="971550"/>
          </a:xfrm>
          <a:prstGeom prst="rect">
            <a:avLst/>
          </a:prstGeom>
          <a:noFill/>
          <a:ln w="9525">
            <a:noFill/>
            <a:miter lim="800000"/>
            <a:headEnd/>
            <a:tailEnd/>
          </a:ln>
        </p:spPr>
      </p:pic>
      <p:sp>
        <p:nvSpPr>
          <p:cNvPr id="5" name="Title 4"/>
          <p:cNvSpPr>
            <a:spLocks noGrp="1"/>
          </p:cNvSpPr>
          <p:nvPr>
            <p:ph type="title"/>
          </p:nvPr>
        </p:nvSpPr>
        <p:spPr>
          <a:xfrm>
            <a:off x="685800" y="504825"/>
            <a:ext cx="7772400" cy="1143000"/>
          </a:xfrm>
        </p:spPr>
        <p:txBody>
          <a:bodyPr/>
          <a:lstStyle/>
          <a:p>
            <a:r>
              <a:rPr lang="en-US" dirty="0" smtClean="0"/>
              <a:t>Click to edit Master title style</a:t>
            </a:r>
            <a:endParaRPr lang="en-US" dirty="0"/>
          </a:p>
        </p:txBody>
      </p:sp>
      <p:sp>
        <p:nvSpPr>
          <p:cNvPr id="7" name="Slide Number Placeholder 2"/>
          <p:cNvSpPr>
            <a:spLocks noGrp="1"/>
          </p:cNvSpPr>
          <p:nvPr>
            <p:ph type="sldNum" sz="quarter" idx="10"/>
          </p:nvPr>
        </p:nvSpPr>
        <p:spPr/>
        <p:txBody>
          <a:bodyPr/>
          <a:lstStyle>
            <a:lvl1pPr>
              <a:defRPr/>
            </a:lvl1pPr>
          </a:lstStyle>
          <a:p>
            <a:pPr>
              <a:defRPr/>
            </a:pPr>
            <a:fld id="{EFF8CEEC-9D51-4BA1-A3E7-D20F62AA41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369333"/>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3097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0"/>
            <a:ext cx="7772400" cy="765175"/>
          </a:xfrm>
          <a:prstGeom prst="rect">
            <a:avLst/>
          </a:prstGeom>
        </p:spPr>
        <p:txBody>
          <a:bodyPr/>
          <a:lstStyle>
            <a:lvl1pPr>
              <a:defRPr sz="2800">
                <a:latin typeface="Arial Black" pitchFamily="34" charset="0"/>
              </a:defRPr>
            </a:lvl1pPr>
          </a:lstStyle>
          <a:p>
            <a:r>
              <a:rPr lang="en-US" dirty="0" smtClean="0"/>
              <a:t>Click to edit Master title style</a:t>
            </a:r>
            <a:endParaRPr lang="en-US" dirty="0"/>
          </a:p>
        </p:txBody>
      </p:sp>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3" y="6655414"/>
            <a:ext cx="2801794"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April 2014</a:t>
            </a:r>
            <a:endParaRPr lang="en-US" sz="1000" dirty="0">
              <a:solidFill>
                <a:srgbClr val="000000"/>
              </a:solidFill>
              <a:latin typeface="Arial" pitchFamily="34" charset="0"/>
            </a:endParaRPr>
          </a:p>
        </p:txBody>
      </p:sp>
    </p:spTree>
    <p:extLst>
      <p:ext uri="{BB962C8B-B14F-4D97-AF65-F5344CB8AC3E}">
        <p14:creationId xmlns:p14="http://schemas.microsoft.com/office/powerpoint/2010/main" val="16882182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1_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0"/>
            <a:ext cx="7772400" cy="765175"/>
          </a:xfrm>
          <a:prstGeom prst="rect">
            <a:avLst/>
          </a:prstGeom>
        </p:spPr>
        <p:txBody>
          <a:bodyPr/>
          <a:lstStyle>
            <a:lvl1pPr>
              <a:defRPr sz="2800">
                <a:latin typeface="Arial Black" pitchFamily="34" charset="0"/>
              </a:defRPr>
            </a:lvl1pPr>
          </a:lstStyle>
          <a:p>
            <a:r>
              <a:rPr lang="en-US" dirty="0" smtClean="0"/>
              <a:t>Click to edit Master title style</a:t>
            </a:r>
            <a:endParaRPr lang="en-US" dirty="0"/>
          </a:p>
        </p:txBody>
      </p:sp>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endParaRPr lang="en-US" sz="800" b="1" dirty="0">
              <a:solidFill>
                <a:srgbClr val="000000"/>
              </a:solidFill>
              <a:latin typeface="Arial" pitchFamily="34" charset="0"/>
            </a:endParaRP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pic>
        <p:nvPicPr>
          <p:cNvPr id="8" name="Picture 7" descr="New Logo.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62" y="1"/>
            <a:ext cx="1250471" cy="834571"/>
          </a:xfrm>
          <a:prstGeom prst="rect">
            <a:avLst/>
          </a:prstGeom>
        </p:spPr>
      </p:pic>
    </p:spTree>
    <p:extLst>
      <p:ext uri="{BB962C8B-B14F-4D97-AF65-F5344CB8AC3E}">
        <p14:creationId xmlns:p14="http://schemas.microsoft.com/office/powerpoint/2010/main" val="35386940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and Content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10068"/>
            <a:ext cx="8229600" cy="52145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11765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GOES-R MSR QUAD">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April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sp>
        <p:nvSpPr>
          <p:cNvPr id="15"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Tree>
    <p:extLst>
      <p:ext uri="{BB962C8B-B14F-4D97-AF65-F5344CB8AC3E}">
        <p14:creationId xmlns:p14="http://schemas.microsoft.com/office/powerpoint/2010/main" val="39701376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GOES-R MSR QUAD FLIGHT">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April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625754" y="117043"/>
            <a:ext cx="4907616" cy="599847"/>
          </a:xfrm>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4565174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GOES-R MSR QUAD GROUND">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April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625754" y="117043"/>
            <a:ext cx="4907616" cy="599847"/>
          </a:xfrm>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6404415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956550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_Blank">
    <p:bg>
      <p:bgRef idx="1001">
        <a:schemeClr val="bg1"/>
      </p:bgRef>
    </p:bg>
    <p:spTree>
      <p:nvGrpSpPr>
        <p:cNvPr id="1" name=""/>
        <p:cNvGrpSpPr/>
        <p:nvPr/>
      </p:nvGrpSpPr>
      <p:grpSpPr>
        <a:xfrm>
          <a:off x="0" y="0"/>
          <a:ext cx="0" cy="0"/>
          <a:chOff x="0" y="0"/>
          <a:chExt cx="0" cy="0"/>
        </a:xfrm>
      </p:grpSpPr>
      <p:sp>
        <p:nvSpPr>
          <p:cNvPr id="4" name="Line 9"/>
          <p:cNvSpPr>
            <a:spLocks noChangeShapeType="1"/>
          </p:cNvSpPr>
          <p:nvPr/>
        </p:nvSpPr>
        <p:spPr bwMode="auto">
          <a:xfrm>
            <a:off x="1039813" y="719138"/>
            <a:ext cx="7064375" cy="0"/>
          </a:xfrm>
          <a:prstGeom prst="line">
            <a:avLst/>
          </a:prstGeom>
          <a:noFill/>
          <a:ln w="12700">
            <a:solidFill>
              <a:srgbClr val="A50021"/>
            </a:solidFill>
            <a:round/>
            <a:headEnd type="none" w="sm" len="sm"/>
            <a:tailEnd type="none" w="sm" len="sm"/>
          </a:ln>
          <a:effectLst/>
        </p:spPr>
        <p:txBody>
          <a:bodyPr wrap="none" anchor="ctr"/>
          <a:lstStyle/>
          <a:p>
            <a:pPr algn="ctr">
              <a:defRPr/>
            </a:pPr>
            <a:endParaRPr lang="en-US" sz="1400" b="1" dirty="0">
              <a:solidFill>
                <a:srgbClr val="000000"/>
              </a:solidFill>
              <a:latin typeface="Arial" pitchFamily="34" charset="0"/>
            </a:endParaRPr>
          </a:p>
        </p:txBody>
      </p:sp>
      <p:pic>
        <p:nvPicPr>
          <p:cNvPr id="6" name="Picture 16"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050" y="0"/>
            <a:ext cx="1457325" cy="971550"/>
          </a:xfrm>
          <a:prstGeom prst="rect">
            <a:avLst/>
          </a:prstGeom>
          <a:noFill/>
          <a:ln w="9525">
            <a:noFill/>
            <a:miter lim="800000"/>
            <a:headEnd/>
            <a:tailEnd/>
          </a:ln>
        </p:spPr>
      </p:pic>
      <p:sp>
        <p:nvSpPr>
          <p:cNvPr id="5" name="Title 4"/>
          <p:cNvSpPr>
            <a:spLocks noGrp="1"/>
          </p:cNvSpPr>
          <p:nvPr>
            <p:ph type="title"/>
          </p:nvPr>
        </p:nvSpPr>
        <p:spPr>
          <a:xfrm>
            <a:off x="685800" y="504825"/>
            <a:ext cx="7772400" cy="1143000"/>
          </a:xfrm>
        </p:spPr>
        <p:txBody>
          <a:bodyPr/>
          <a:lstStyle/>
          <a:p>
            <a:r>
              <a:rPr lang="en-US" dirty="0" smtClean="0"/>
              <a:t>Click to edit Master title style</a:t>
            </a:r>
            <a:endParaRPr lang="en-US" dirty="0"/>
          </a:p>
        </p:txBody>
      </p:sp>
      <p:sp>
        <p:nvSpPr>
          <p:cNvPr id="7" name="Slide Number Placeholder 2"/>
          <p:cNvSpPr>
            <a:spLocks noGrp="1"/>
          </p:cNvSpPr>
          <p:nvPr>
            <p:ph type="sldNum" sz="quarter" idx="10"/>
          </p:nvPr>
        </p:nvSpPr>
        <p:spPr>
          <a:xfrm>
            <a:off x="7007970" y="6506832"/>
            <a:ext cx="2133600" cy="352425"/>
          </a:xfrm>
          <a:prstGeom prst="rect">
            <a:avLst/>
          </a:prstGeom>
        </p:spPr>
        <p:txBody>
          <a:bodyPr/>
          <a:lstStyle>
            <a:lvl1pPr>
              <a:defRPr/>
            </a:lvl1pPr>
          </a:lstStyle>
          <a:p>
            <a:pPr algn="ctr">
              <a:defRPr/>
            </a:pPr>
            <a:fld id="{EFF8CEEC-9D51-4BA1-A3E7-D20F62AA4156}" type="slidenum">
              <a:rPr lang="en-US" sz="1400" b="1">
                <a:solidFill>
                  <a:srgbClr val="000000"/>
                </a:solidFill>
                <a:latin typeface="Arial" pitchFamily="34" charset="0"/>
              </a:rPr>
              <a:pPr algn="ctr">
                <a:defRPr/>
              </a:pPr>
              <a:t>‹#›</a:t>
            </a:fld>
            <a:endParaRPr lang="en-US" sz="1400" b="1" dirty="0">
              <a:solidFill>
                <a:srgbClr val="000000"/>
              </a:solidFill>
              <a:latin typeface="Arial" pitchFamily="34" charset="0"/>
            </a:endParaRPr>
          </a:p>
        </p:txBody>
      </p:sp>
      <p:sp>
        <p:nvSpPr>
          <p:cNvPr id="8"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smtClean="0">
                <a:solidFill>
                  <a:srgbClr val="000000"/>
                </a:solidFill>
                <a:latin typeface="Arial" pitchFamily="34" charset="0"/>
              </a:rPr>
              <a:t>Pre-decisional – For NASA/NOAA Internal Use Only</a:t>
            </a:r>
            <a:endParaRPr lang="en-US" sz="800" b="1" dirty="0">
              <a:solidFill>
                <a:srgbClr val="000000"/>
              </a:solidFill>
              <a:latin typeface="Arial" pitchFamily="34" charset="0"/>
            </a:endParaRPr>
          </a:p>
        </p:txBody>
      </p:sp>
    </p:spTree>
    <p:extLst>
      <p:ext uri="{BB962C8B-B14F-4D97-AF65-F5344CB8AC3E}">
        <p14:creationId xmlns:p14="http://schemas.microsoft.com/office/powerpoint/2010/main" val="2314669128"/>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usiness Assesment">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12</a:t>
            </a:r>
          </a:p>
          <a:p>
            <a:pPr algn="l"/>
            <a:r>
              <a:rPr lang="en-US" sz="900" b="0" dirty="0" smtClean="0">
                <a:latin typeface="Arial Narrow" pitchFamily="34" charset="0"/>
              </a:rPr>
              <a:t>Oct 15</a:t>
            </a:r>
          </a:p>
          <a:p>
            <a:pPr algn="l"/>
            <a:r>
              <a:rPr lang="en-US" sz="900" b="0" dirty="0" smtClean="0">
                <a:latin typeface="Arial Narrow" pitchFamily="34" charset="0"/>
              </a:rPr>
              <a:t>$11.0B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a:t>
            </a:r>
          </a:p>
          <a:p>
            <a:pPr algn="l"/>
            <a:r>
              <a:rPr lang="en-US" sz="1000" dirty="0" smtClean="0">
                <a:solidFill>
                  <a:srgbClr val="000000"/>
                </a:solidFill>
                <a:latin typeface="Arial Narrow" pitchFamily="34" charset="0"/>
              </a:rPr>
              <a: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93946"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Business Assessment</a:t>
            </a:r>
          </a:p>
        </p:txBody>
      </p:sp>
      <p:sp>
        <p:nvSpPr>
          <p:cNvPr id="32" name="Title 1"/>
          <p:cNvSpPr txBox="1">
            <a:spLocks/>
          </p:cNvSpPr>
          <p:nvPr userDrawn="1"/>
        </p:nvSpPr>
        <p:spPr bwMode="auto">
          <a:xfrm>
            <a:off x="2" y="1136566"/>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Dash Board</a:t>
            </a:r>
          </a:p>
        </p:txBody>
      </p:sp>
      <p:sp>
        <p:nvSpPr>
          <p:cNvPr id="33" name="TextBox 3"/>
          <p:cNvSpPr txBox="1"/>
          <p:nvPr userDrawn="1"/>
        </p:nvSpPr>
        <p:spPr>
          <a:xfrm>
            <a:off x="-1" y="3765052"/>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u="sng" dirty="0">
                <a:solidFill>
                  <a:srgbClr val="000000"/>
                </a:solidFill>
                <a:cs typeface="Arial"/>
              </a:rPr>
              <a:t>Total Costs </a:t>
            </a:r>
            <a:r>
              <a:rPr lang="en-US" b="1" u="sng" dirty="0" smtClean="0">
                <a:solidFill>
                  <a:srgbClr val="000000"/>
                </a:solidFill>
                <a:cs typeface="Arial"/>
              </a:rPr>
              <a:t>– FY14 </a:t>
            </a:r>
            <a:endParaRPr lang="en-US" b="1" u="sng" dirty="0">
              <a:solidFill>
                <a:srgbClr val="000000"/>
              </a:solidFill>
              <a:cs typeface="Arial"/>
            </a:endParaRPr>
          </a:p>
        </p:txBody>
      </p:sp>
      <p:sp>
        <p:nvSpPr>
          <p:cNvPr id="34" name="Rectangle 427"/>
          <p:cNvSpPr>
            <a:spLocks noChangeArrowheads="1"/>
          </p:cNvSpPr>
          <p:nvPr userDrawn="1"/>
        </p:nvSpPr>
        <p:spPr bwMode="auto">
          <a:xfrm>
            <a:off x="4593946" y="3772989"/>
            <a:ext cx="45476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u="sng" dirty="0" smtClean="0">
                <a:solidFill>
                  <a:srgbClr val="000000"/>
                </a:solidFill>
                <a:latin typeface="Arial" pitchFamily="34" charset="0"/>
                <a:cs typeface="Times New Roman" pitchFamily="18" charset="0"/>
              </a:rPr>
              <a:t>Summary of GOES-R Allocated vs. Current EAC</a:t>
            </a:r>
            <a:endParaRPr lang="en-US" sz="1100" b="1" u="sng"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2" y="1353311"/>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2" y="4242816"/>
            <a:ext cx="4570175" cy="2399386"/>
          </a:xfrm>
          <a:prstGeom prst="rect">
            <a:avLst/>
          </a:prstGeom>
        </p:spPr>
        <p:txBody>
          <a:bodyPr/>
          <a:lstStyle/>
          <a:p>
            <a:endParaRPr lang="en-US" dirty="0"/>
          </a:p>
        </p:txBody>
      </p:sp>
      <p:sp>
        <p:nvSpPr>
          <p:cNvPr id="40" name="Picture Placeholder 39"/>
          <p:cNvSpPr>
            <a:spLocks noGrp="1"/>
          </p:cNvSpPr>
          <p:nvPr>
            <p:ph type="pic" sz="quarter" idx="17"/>
          </p:nvPr>
        </p:nvSpPr>
        <p:spPr>
          <a:xfrm>
            <a:off x="4615892" y="4019952"/>
            <a:ext cx="4525676" cy="2622249"/>
          </a:xfrm>
          <a:prstGeom prst="rect">
            <a:avLst/>
          </a:prstGeom>
        </p:spPr>
        <p:txBody>
          <a:bodyPr/>
          <a:lstStyle/>
          <a:p>
            <a:endParaRPr lang="en-US" dirty="0"/>
          </a:p>
        </p:txBody>
      </p:sp>
      <p:sp>
        <p:nvSpPr>
          <p:cNvPr id="26" name="Content Placeholder 2"/>
          <p:cNvSpPr>
            <a:spLocks noGrp="1"/>
          </p:cNvSpPr>
          <p:nvPr>
            <p:ph sz="half" idx="11"/>
          </p:nvPr>
        </p:nvSpPr>
        <p:spPr>
          <a:xfrm>
            <a:off x="4615891" y="1360627"/>
            <a:ext cx="4528109" cy="2348179"/>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Title 1"/>
          <p:cNvSpPr txBox="1">
            <a:spLocks/>
          </p:cNvSpPr>
          <p:nvPr userDrawn="1"/>
        </p:nvSpPr>
        <p:spPr bwMode="auto">
          <a:xfrm>
            <a:off x="4593946" y="1136566"/>
            <a:ext cx="4547622"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Program Manager’s  Assessment</a:t>
            </a:r>
          </a:p>
        </p:txBody>
      </p:sp>
    </p:spTree>
    <p:extLst>
      <p:ext uri="{BB962C8B-B14F-4D97-AF65-F5344CB8AC3E}">
        <p14:creationId xmlns:p14="http://schemas.microsoft.com/office/powerpoint/2010/main" val="3621814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image" Target="../media/image8.jpe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image" Target="../media/image8.jpeg"/><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theme" Target="../theme/theme5.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endParaRPr lang="en-US" dirty="0"/>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smtClean="0"/>
              <a:pPr>
                <a:defRPr/>
              </a:pPr>
              <a:t>‹#›</a:t>
            </a:fld>
            <a:endParaRPr lang="en-US" dirty="0"/>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cSld>
  <p:clrMap bg1="dk1" tx1="lt1" bg2="dk2" tx2="lt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 id="2147483678" r:id="rId7"/>
    <p:sldLayoutId id="2147483679" r:id="rId8"/>
    <p:sldLayoutId id="2147483730" r:id="rId9"/>
    <p:sldLayoutId id="2147483782" r:id="rId10"/>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861" y="13051"/>
            <a:ext cx="9142139" cy="8215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pic>
        <p:nvPicPr>
          <p:cNvPr id="8" name="Picture 7" descr="New Logo.jpg"/>
          <p:cNvPicPr>
            <a:picLocks noChangeAspect="1"/>
          </p:cNvPicPr>
          <p:nvPr/>
        </p:nvPicPr>
        <p:blipFill>
          <a:blip r:embed="rId23" cstate="print"/>
          <a:stretch>
            <a:fillRect/>
          </a:stretch>
        </p:blipFill>
        <p:spPr>
          <a:xfrm>
            <a:off x="1862" y="1"/>
            <a:ext cx="1250471" cy="834571"/>
          </a:xfrm>
          <a:prstGeom prst="rect">
            <a:avLst/>
          </a:prstGeom>
        </p:spPr>
      </p:pic>
      <p:sp>
        <p:nvSpPr>
          <p:cNvPr id="7" name="Footer Placeholder 4"/>
          <p:cNvSpPr txBox="1">
            <a:spLocks/>
          </p:cNvSpPr>
          <p:nvPr userDrawn="1"/>
        </p:nvSpPr>
        <p:spPr bwMode="auto">
          <a:xfrm>
            <a:off x="2911449" y="6657976"/>
            <a:ext cx="4096512"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December 2013</a:t>
            </a:r>
            <a:endParaRPr lang="en-US" sz="1000" dirty="0">
              <a:solidFill>
                <a:srgbClr val="000000"/>
              </a:solidFill>
              <a:latin typeface="Arial" pitchFamily="34" charset="0"/>
            </a:endParaRPr>
          </a:p>
        </p:txBody>
      </p:sp>
      <p:sp>
        <p:nvSpPr>
          <p:cNvPr id="10" name="Footer Placeholder 4"/>
          <p:cNvSpPr txBox="1">
            <a:spLocks/>
          </p:cNvSpPr>
          <p:nvPr userDrawn="1"/>
        </p:nvSpPr>
        <p:spPr bwMode="auto">
          <a:xfrm>
            <a:off x="6868973" y="6671291"/>
            <a:ext cx="2275027" cy="200025"/>
          </a:xfrm>
          <a:prstGeom prst="rect">
            <a:avLst/>
          </a:prstGeom>
          <a:noFill/>
          <a:ln w="9525">
            <a:noFill/>
            <a:miter lim="800000"/>
            <a:headEnd/>
            <a:tailEnd/>
          </a:ln>
        </p:spPr>
        <p:txBody>
          <a:bodyPr/>
          <a:lstStyle/>
          <a:p>
            <a:pPr algn="r"/>
            <a:fld id="{F613CA36-9C32-4F83-921E-362E78E5A90C}" type="slidenum">
              <a:rPr lang="en-US" sz="1000" smtClean="0">
                <a:solidFill>
                  <a:srgbClr val="000000"/>
                </a:solidFill>
                <a:latin typeface="Arial" pitchFamily="34" charset="0"/>
              </a:rPr>
              <a:pPr algn="r"/>
              <a:t>‹#›</a:t>
            </a:fld>
            <a:endParaRPr lang="en-US" sz="1000" dirty="0">
              <a:solidFill>
                <a:srgbClr val="898989"/>
              </a:solidFill>
              <a:latin typeface="Arial" pitchFamily="34" charset="0"/>
            </a:endParaRPr>
          </a:p>
        </p:txBody>
      </p:sp>
    </p:spTree>
    <p:extLst>
      <p:ext uri="{BB962C8B-B14F-4D97-AF65-F5344CB8AC3E}">
        <p14:creationId xmlns:p14="http://schemas.microsoft.com/office/powerpoint/2010/main" val="21435098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7" r:id="rId16"/>
    <p:sldLayoutId id="2147483698" r:id="rId17"/>
    <p:sldLayoutId id="2147483699" r:id="rId18"/>
    <p:sldLayoutId id="2147483700" r:id="rId19"/>
    <p:sldLayoutId id="2147483701" r:id="rId20"/>
    <p:sldLayoutId id="2147483702" r:id="rId21"/>
  </p:sldLayoutIdLst>
  <p:timing>
    <p:tnLst>
      <p:par>
        <p:cTn id="1" dur="indefinite" restart="never" nodeType="tmRoot"/>
      </p:par>
    </p:tnLst>
  </p:timing>
  <p:hf hdr="0" ftr="0" dt="0"/>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861" y="13051"/>
            <a:ext cx="9142139" cy="8215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pic>
        <p:nvPicPr>
          <p:cNvPr id="8" name="Picture 7" descr="New Logo.jpg"/>
          <p:cNvPicPr>
            <a:picLocks noChangeAspect="1"/>
          </p:cNvPicPr>
          <p:nvPr/>
        </p:nvPicPr>
        <p:blipFill>
          <a:blip r:embed="rId27" cstate="print"/>
          <a:stretch>
            <a:fillRect/>
          </a:stretch>
        </p:blipFill>
        <p:spPr>
          <a:xfrm>
            <a:off x="1862" y="1"/>
            <a:ext cx="1250471" cy="834571"/>
          </a:xfrm>
          <a:prstGeom prst="rect">
            <a:avLst/>
          </a:prstGeom>
        </p:spPr>
      </p:pic>
      <p:sp>
        <p:nvSpPr>
          <p:cNvPr id="7" name="Footer Placeholder 4"/>
          <p:cNvSpPr txBox="1">
            <a:spLocks/>
          </p:cNvSpPr>
          <p:nvPr userDrawn="1"/>
        </p:nvSpPr>
        <p:spPr bwMode="auto">
          <a:xfrm>
            <a:off x="2911449" y="6657976"/>
            <a:ext cx="4096512"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Footer Placeholder 4"/>
          <p:cNvSpPr txBox="1">
            <a:spLocks/>
          </p:cNvSpPr>
          <p:nvPr userDrawn="1"/>
        </p:nvSpPr>
        <p:spPr bwMode="auto">
          <a:xfrm>
            <a:off x="21318"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January 2014</a:t>
            </a:r>
            <a:endParaRPr lang="en-US" sz="1000" dirty="0">
              <a:solidFill>
                <a:srgbClr val="000000"/>
              </a:solidFill>
              <a:latin typeface="Arial" pitchFamily="34" charset="0"/>
            </a:endParaRPr>
          </a:p>
        </p:txBody>
      </p:sp>
      <p:sp>
        <p:nvSpPr>
          <p:cNvPr id="10" name="Footer Placeholder 4"/>
          <p:cNvSpPr txBox="1">
            <a:spLocks/>
          </p:cNvSpPr>
          <p:nvPr userDrawn="1"/>
        </p:nvSpPr>
        <p:spPr bwMode="auto">
          <a:xfrm>
            <a:off x="6868973" y="6671291"/>
            <a:ext cx="2275027" cy="200025"/>
          </a:xfrm>
          <a:prstGeom prst="rect">
            <a:avLst/>
          </a:prstGeom>
          <a:noFill/>
          <a:ln w="9525">
            <a:noFill/>
            <a:miter lim="800000"/>
            <a:headEnd/>
            <a:tailEnd/>
          </a:ln>
        </p:spPr>
        <p:txBody>
          <a:bodyPr/>
          <a:lstStyle/>
          <a:p>
            <a:pPr algn="r"/>
            <a:fld id="{F613CA36-9C32-4F83-921E-362E78E5A90C}" type="slidenum">
              <a:rPr lang="en-US" sz="1000" smtClean="0">
                <a:solidFill>
                  <a:srgbClr val="000000"/>
                </a:solidFill>
                <a:latin typeface="Arial" pitchFamily="34" charset="0"/>
              </a:rPr>
              <a:pPr algn="r"/>
              <a:t>‹#›</a:t>
            </a:fld>
            <a:endParaRPr lang="en-US" sz="1000" dirty="0">
              <a:solidFill>
                <a:srgbClr val="898989"/>
              </a:solidFill>
              <a:latin typeface="Arial" pitchFamily="34" charset="0"/>
            </a:endParaRPr>
          </a:p>
        </p:txBody>
      </p:sp>
    </p:spTree>
    <p:extLst>
      <p:ext uri="{BB962C8B-B14F-4D97-AF65-F5344CB8AC3E}">
        <p14:creationId xmlns:p14="http://schemas.microsoft.com/office/powerpoint/2010/main" val="186916783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Lst>
  <p:timing>
    <p:tnLst>
      <p:par>
        <p:cTn id="1" dur="indefinite" restart="never" nodeType="tmRoot"/>
      </p:par>
    </p:tnLst>
  </p:timing>
  <p:hf hdr="0" ftr="0" dt="0"/>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861" y="13051"/>
            <a:ext cx="9142139" cy="8215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pic>
        <p:nvPicPr>
          <p:cNvPr id="8" name="Picture 7" descr="New Logo.jpg"/>
          <p:cNvPicPr>
            <a:picLocks noChangeAspect="1"/>
          </p:cNvPicPr>
          <p:nvPr/>
        </p:nvPicPr>
        <p:blipFill>
          <a:blip r:embed="rId24" cstate="print"/>
          <a:stretch>
            <a:fillRect/>
          </a:stretch>
        </p:blipFill>
        <p:spPr>
          <a:xfrm>
            <a:off x="1862" y="1"/>
            <a:ext cx="1250471" cy="834571"/>
          </a:xfrm>
          <a:prstGeom prst="rect">
            <a:avLst/>
          </a:prstGeom>
        </p:spPr>
      </p:pic>
      <p:sp>
        <p:nvSpPr>
          <p:cNvPr id="7" name="Footer Placeholder 4"/>
          <p:cNvSpPr txBox="1">
            <a:spLocks/>
          </p:cNvSpPr>
          <p:nvPr userDrawn="1"/>
        </p:nvSpPr>
        <p:spPr bwMode="auto">
          <a:xfrm>
            <a:off x="2911449" y="6657976"/>
            <a:ext cx="4096512"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Footer Placeholder 4"/>
          <p:cNvSpPr txBox="1">
            <a:spLocks/>
          </p:cNvSpPr>
          <p:nvPr userDrawn="1"/>
        </p:nvSpPr>
        <p:spPr bwMode="auto">
          <a:xfrm>
            <a:off x="21318"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January 2014</a:t>
            </a:r>
            <a:endParaRPr lang="en-US" sz="1000" dirty="0">
              <a:solidFill>
                <a:srgbClr val="000000"/>
              </a:solidFill>
              <a:latin typeface="Arial" pitchFamily="34" charset="0"/>
            </a:endParaRPr>
          </a:p>
        </p:txBody>
      </p:sp>
      <p:sp>
        <p:nvSpPr>
          <p:cNvPr id="10" name="Footer Placeholder 4"/>
          <p:cNvSpPr txBox="1">
            <a:spLocks/>
          </p:cNvSpPr>
          <p:nvPr userDrawn="1"/>
        </p:nvSpPr>
        <p:spPr bwMode="auto">
          <a:xfrm>
            <a:off x="6868973" y="6671291"/>
            <a:ext cx="2275027" cy="200025"/>
          </a:xfrm>
          <a:prstGeom prst="rect">
            <a:avLst/>
          </a:prstGeom>
          <a:noFill/>
          <a:ln w="9525">
            <a:noFill/>
            <a:miter lim="800000"/>
            <a:headEnd/>
            <a:tailEnd/>
          </a:ln>
        </p:spPr>
        <p:txBody>
          <a:bodyPr/>
          <a:lstStyle/>
          <a:p>
            <a:pPr algn="r"/>
            <a:fld id="{F613CA36-9C32-4F83-921E-362E78E5A90C}" type="slidenum">
              <a:rPr lang="en-US" sz="1000" smtClean="0">
                <a:solidFill>
                  <a:srgbClr val="000000"/>
                </a:solidFill>
                <a:latin typeface="Arial" pitchFamily="34" charset="0"/>
              </a:rPr>
              <a:pPr algn="r"/>
              <a:t>‹#›</a:t>
            </a:fld>
            <a:endParaRPr lang="en-US" sz="1000" dirty="0">
              <a:solidFill>
                <a:srgbClr val="898989"/>
              </a:solidFill>
              <a:latin typeface="Arial" pitchFamily="34" charset="0"/>
            </a:endParaRPr>
          </a:p>
        </p:txBody>
      </p:sp>
    </p:spTree>
    <p:extLst>
      <p:ext uri="{BB962C8B-B14F-4D97-AF65-F5344CB8AC3E}">
        <p14:creationId xmlns:p14="http://schemas.microsoft.com/office/powerpoint/2010/main" val="368059234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Lst>
  <p:timing>
    <p:tnLst>
      <p:par>
        <p:cTn id="1" dur="indefinite" restart="never" nodeType="tmRoot"/>
      </p:par>
    </p:tnLst>
  </p:timing>
  <p:hf hdr="0" ftr="0" dt="0"/>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861" y="13051"/>
            <a:ext cx="9142139" cy="8215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pic>
        <p:nvPicPr>
          <p:cNvPr id="8" name="Picture 7" descr="New Logo.jpg"/>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862" y="1"/>
            <a:ext cx="1250471" cy="834571"/>
          </a:xfrm>
          <a:prstGeom prst="rect">
            <a:avLst/>
          </a:prstGeom>
        </p:spPr>
      </p:pic>
      <p:sp>
        <p:nvSpPr>
          <p:cNvPr id="7" name="Footer Placeholder 4"/>
          <p:cNvSpPr txBox="1">
            <a:spLocks/>
          </p:cNvSpPr>
          <p:nvPr userDrawn="1"/>
        </p:nvSpPr>
        <p:spPr bwMode="auto">
          <a:xfrm>
            <a:off x="2911449" y="6657976"/>
            <a:ext cx="4096512"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Footer Placeholder 4"/>
          <p:cNvSpPr txBox="1">
            <a:spLocks/>
          </p:cNvSpPr>
          <p:nvPr userDrawn="1"/>
        </p:nvSpPr>
        <p:spPr bwMode="auto">
          <a:xfrm>
            <a:off x="21318"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April 2014</a:t>
            </a:r>
            <a:endParaRPr lang="en-US" sz="1000" dirty="0">
              <a:solidFill>
                <a:srgbClr val="000000"/>
              </a:solidFill>
              <a:latin typeface="Arial" pitchFamily="34" charset="0"/>
            </a:endParaRPr>
          </a:p>
        </p:txBody>
      </p:sp>
      <p:sp>
        <p:nvSpPr>
          <p:cNvPr id="10" name="Footer Placeholder 4"/>
          <p:cNvSpPr txBox="1">
            <a:spLocks/>
          </p:cNvSpPr>
          <p:nvPr userDrawn="1"/>
        </p:nvSpPr>
        <p:spPr bwMode="auto">
          <a:xfrm>
            <a:off x="6868973" y="6671291"/>
            <a:ext cx="2275027" cy="200025"/>
          </a:xfrm>
          <a:prstGeom prst="rect">
            <a:avLst/>
          </a:prstGeom>
          <a:noFill/>
          <a:ln w="9525">
            <a:noFill/>
            <a:miter lim="800000"/>
            <a:headEnd/>
            <a:tailEnd/>
          </a:ln>
        </p:spPr>
        <p:txBody>
          <a:bodyPr/>
          <a:lstStyle/>
          <a:p>
            <a:pPr algn="r"/>
            <a:fld id="{F613CA36-9C32-4F83-921E-362E78E5A90C}" type="slidenum">
              <a:rPr lang="en-US" sz="1000" smtClean="0">
                <a:solidFill>
                  <a:srgbClr val="000000"/>
                </a:solidFill>
                <a:latin typeface="Arial" pitchFamily="34" charset="0"/>
              </a:rPr>
              <a:pPr algn="r"/>
              <a:t>‹#›</a:t>
            </a:fld>
            <a:endParaRPr lang="en-US" sz="1000" dirty="0">
              <a:solidFill>
                <a:srgbClr val="898989"/>
              </a:solidFill>
              <a:latin typeface="Arial" pitchFamily="34" charset="0"/>
            </a:endParaRPr>
          </a:p>
        </p:txBody>
      </p:sp>
    </p:spTree>
    <p:extLst>
      <p:ext uri="{BB962C8B-B14F-4D97-AF65-F5344CB8AC3E}">
        <p14:creationId xmlns:p14="http://schemas.microsoft.com/office/powerpoint/2010/main" val="412471781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7" r:id="rId21"/>
    <p:sldLayoutId id="2147483778" r:id="rId22"/>
    <p:sldLayoutId id="2147483779" r:id="rId23"/>
    <p:sldLayoutId id="2147483780" r:id="rId24"/>
    <p:sldLayoutId id="2147483781" r:id="rId25"/>
  </p:sldLayoutIdLst>
  <p:timing>
    <p:tnLst>
      <p:par>
        <p:cTn id="1" dur="indefinite" restart="never" nodeType="tmRoot"/>
      </p:par>
    </p:tnLst>
  </p:timing>
  <p:hf hdr="0" ftr="0" dt="0"/>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CF5EF8-31B4-4F78-B46E-860652303D3D}" type="slidenum">
              <a:rPr lang="en-US" smtClean="0">
                <a:solidFill>
                  <a:schemeClr val="tx1"/>
                </a:solidFill>
              </a:rPr>
              <a:pPr>
                <a:defRPr/>
              </a:pPr>
              <a:t>1</a:t>
            </a:fld>
            <a:endParaRPr lang="en-US" dirty="0">
              <a:solidFill>
                <a:schemeClr val="tx1"/>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GOES-R_logo.png"/>
          <p:cNvPicPr>
            <a:picLocks noChangeAspect="1"/>
          </p:cNvPicPr>
          <p:nvPr/>
        </p:nvPicPr>
        <p:blipFill>
          <a:blip r:embed="rId4" cstate="print"/>
          <a:stretch>
            <a:fillRect/>
          </a:stretch>
        </p:blipFill>
        <p:spPr>
          <a:xfrm>
            <a:off x="84718" y="19651"/>
            <a:ext cx="1464582" cy="934184"/>
          </a:xfrm>
          <a:prstGeom prst="rect">
            <a:avLst/>
          </a:prstGeom>
          <a:effectLst/>
        </p:spPr>
      </p:pic>
      <p:sp>
        <p:nvSpPr>
          <p:cNvPr id="7" name="Title 1"/>
          <p:cNvSpPr txBox="1">
            <a:spLocks/>
          </p:cNvSpPr>
          <p:nvPr/>
        </p:nvSpPr>
        <p:spPr>
          <a:xfrm>
            <a:off x="3620021" y="42606"/>
            <a:ext cx="5285983" cy="1242174"/>
          </a:xfrm>
          <a:prstGeom prst="rect">
            <a:avLst/>
          </a:prstGeom>
        </p:spPr>
        <p:txBody>
          <a:bodyPr lIns="0" tIns="0" rIns="0" bIns="0"/>
          <a:lst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a:lstStyle>
          <a:p>
            <a:r>
              <a:rPr lang="en-US" sz="4000" b="1" dirty="0" smtClean="0">
                <a:solidFill>
                  <a:schemeClr val="tx1"/>
                </a:solidFill>
              </a:rPr>
              <a:t> </a:t>
            </a:r>
            <a:r>
              <a:rPr lang="en-US" sz="4000" b="1" dirty="0">
                <a:solidFill>
                  <a:schemeClr val="tx1"/>
                </a:solidFill>
              </a:rPr>
              <a:t>GOES-R Algorithm and Proving Ground Update 	</a:t>
            </a:r>
          </a:p>
        </p:txBody>
      </p:sp>
      <p:sp>
        <p:nvSpPr>
          <p:cNvPr id="8" name="Subtitle 2"/>
          <p:cNvSpPr txBox="1">
            <a:spLocks/>
          </p:cNvSpPr>
          <p:nvPr/>
        </p:nvSpPr>
        <p:spPr>
          <a:xfrm>
            <a:off x="2705893" y="1700832"/>
            <a:ext cx="6419849" cy="1690068"/>
          </a:xfrm>
          <a:prstGeom prst="rect">
            <a:avLst/>
          </a:prstGeom>
          <a:effectLst>
            <a:outerShdw blurRad="50800" dist="38100" dir="2700000" sx="0" sy="0" algn="tl" rotWithShape="0">
              <a:schemeClr val="bg1">
                <a:alpha val="90000"/>
              </a:schemeClr>
            </a:outerShdw>
          </a:effectLst>
        </p:spPr>
        <p:txBody>
          <a:bodyPr rIns="365760" rtlCol="0">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spcAft>
                <a:spcPts val="0"/>
              </a:spcAft>
              <a:buFont typeface="Arial" pitchFamily="34" charset="0"/>
              <a:buNone/>
              <a:defRPr/>
            </a:pPr>
            <a:r>
              <a:rPr lang="en-US" sz="3000" b="1" dirty="0" smtClean="0">
                <a:effectLst>
                  <a:outerShdw blurRad="190500" dist="38100" dir="2700000" algn="br">
                    <a:srgbClr val="000000">
                      <a:alpha val="85000"/>
                    </a:srgbClr>
                  </a:outerShdw>
                </a:effectLst>
              </a:rPr>
              <a:t>Steven J. Goodman</a:t>
            </a:r>
          </a:p>
          <a:p>
            <a:pPr algn="r" fontAlgn="auto">
              <a:spcAft>
                <a:spcPts val="0"/>
              </a:spcAft>
              <a:buFont typeface="Arial" pitchFamily="34" charset="0"/>
              <a:buNone/>
              <a:defRPr/>
            </a:pPr>
            <a:r>
              <a:rPr lang="en-US" sz="2400" dirty="0" smtClean="0">
                <a:effectLst>
                  <a:outerShdw blurRad="190500" dist="38100" dir="2700000" algn="br">
                    <a:srgbClr val="000000">
                      <a:alpha val="85000"/>
                    </a:srgbClr>
                  </a:outerShdw>
                </a:effectLst>
              </a:rPr>
              <a:t>GOES-R Program Chief Scientist</a:t>
            </a:r>
          </a:p>
          <a:p>
            <a:pPr algn="r" fontAlgn="auto">
              <a:spcAft>
                <a:spcPts val="0"/>
              </a:spcAft>
              <a:buFont typeface="Arial" pitchFamily="34" charset="0"/>
              <a:buNone/>
              <a:defRPr/>
            </a:pPr>
            <a:r>
              <a:rPr lang="en-US" sz="2400" dirty="0" smtClean="0">
                <a:effectLst>
                  <a:outerShdw blurRad="190500" dist="38100" dir="2700000" algn="br">
                    <a:srgbClr val="000000">
                      <a:alpha val="85000"/>
                    </a:srgbClr>
                  </a:outerShdw>
                </a:effectLst>
              </a:rPr>
              <a:t>NOAA/NESDIS USA</a:t>
            </a:r>
          </a:p>
          <a:p>
            <a:pPr algn="r" fontAlgn="auto">
              <a:spcAft>
                <a:spcPts val="0"/>
              </a:spcAft>
              <a:buFont typeface="Arial" pitchFamily="34" charset="0"/>
              <a:buNone/>
              <a:defRPr/>
            </a:pPr>
            <a:endParaRPr lang="en-US" sz="1000" dirty="0" smtClean="0">
              <a:effectLst>
                <a:outerShdw blurRad="190500" dist="38100" dir="2700000" algn="br">
                  <a:srgbClr val="000000">
                    <a:alpha val="85000"/>
                  </a:srgbClr>
                </a:outerShdw>
              </a:effectLst>
            </a:endParaRPr>
          </a:p>
          <a:p>
            <a:pPr algn="r" fontAlgn="auto">
              <a:spcAft>
                <a:spcPts val="0"/>
              </a:spcAft>
              <a:buFont typeface="Arial" pitchFamily="34" charset="0"/>
              <a:buNone/>
              <a:defRPr/>
            </a:pPr>
            <a:endParaRPr lang="en-US" sz="1000" dirty="0" smtClean="0">
              <a:effectLst>
                <a:outerShdw blurRad="190500" dist="38100" dir="2700000" algn="br">
                  <a:srgbClr val="000000">
                    <a:alpha val="85000"/>
                  </a:srgbClr>
                </a:outerShdw>
              </a:effectLst>
            </a:endParaRPr>
          </a:p>
        </p:txBody>
      </p:sp>
      <p:sp>
        <p:nvSpPr>
          <p:cNvPr id="10" name="Rectangle 9"/>
          <p:cNvSpPr/>
          <p:nvPr/>
        </p:nvSpPr>
        <p:spPr>
          <a:xfrm>
            <a:off x="2045117" y="6017701"/>
            <a:ext cx="5053765" cy="707886"/>
          </a:xfrm>
          <a:prstGeom prst="rect">
            <a:avLst/>
          </a:prstGeom>
        </p:spPr>
        <p:txBody>
          <a:bodyPr wrap="square">
            <a:spAutoFit/>
          </a:bodyPr>
          <a:lstStyle/>
          <a:p>
            <a:pPr algn="ctr"/>
            <a:r>
              <a:rPr lang="en-US" sz="2000" b="1" dirty="0" smtClean="0"/>
              <a:t>OCONUS Proving Ground Meeting</a:t>
            </a:r>
          </a:p>
          <a:p>
            <a:pPr algn="ctr"/>
            <a:r>
              <a:rPr lang="en-US" sz="2000" b="1" dirty="0" smtClean="0">
                <a:effectLst>
                  <a:outerShdw blurRad="60007" dist="310007" dir="7680000" sy="30000" kx="1300200" algn="ctr" rotWithShape="0">
                    <a:prstClr val="black">
                      <a:alpha val="32000"/>
                    </a:prstClr>
                  </a:outerShdw>
                  <a:reflection blurRad="6350" stA="55000" endA="300" endPos="45500" dir="5400000" sy="-100000" algn="bl" rotWithShape="0"/>
                </a:effectLst>
              </a:rPr>
              <a:t>Anchorage, AK May 12-15, 2015</a:t>
            </a:r>
            <a:endParaRPr lang="en-US" sz="2000" b="1" dirty="0">
              <a:effectLst>
                <a:outerShdw blurRad="60007" dist="310007" dir="7680000" sy="30000" kx="1300200" algn="ctr" rotWithShape="0">
                  <a:prstClr val="black">
                    <a:alpha val="32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1985887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5"/>
          <p:cNvSpPr txBox="1">
            <a:spLocks/>
          </p:cNvSpPr>
          <p:nvPr/>
        </p:nvSpPr>
        <p:spPr>
          <a:xfrm>
            <a:off x="6997296" y="6503223"/>
            <a:ext cx="2133600" cy="365125"/>
          </a:xfrm>
          <a:prstGeom prst="rect">
            <a:avLst/>
          </a:prstGeom>
        </p:spPr>
        <p:txBody>
          <a:bodyPr vert="horz" lIns="91440" tIns="45720" rIns="91440" bIns="45720" rtlCol="0" anchor="b"/>
          <a:lstStyle>
            <a:defPPr>
              <a:defRPr lang="en-US"/>
            </a:defPPr>
            <a:lvl1pPr algn="r" rtl="0" fontAlgn="auto">
              <a:spcBef>
                <a:spcPts val="0"/>
              </a:spcBef>
              <a:spcAft>
                <a:spcPts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smtClean="0">
                <a:solidFill>
                  <a:prstClr val="white"/>
                </a:solidFill>
              </a:rPr>
              <a:t>29</a:t>
            </a:r>
            <a:endParaRPr lang="en-US"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4" y="1285361"/>
            <a:ext cx="9144000" cy="4774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8268" y="3309349"/>
            <a:ext cx="2743200" cy="158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859692" y="836482"/>
            <a:ext cx="5424616" cy="369332"/>
          </a:xfrm>
          <a:prstGeom prst="rect">
            <a:avLst/>
          </a:prstGeom>
        </p:spPr>
        <p:txBody>
          <a:bodyPr wrap="square">
            <a:spAutoFit/>
          </a:bodyPr>
          <a:lstStyle/>
          <a:p>
            <a:pPr fontAlgn="base">
              <a:spcBef>
                <a:spcPct val="0"/>
              </a:spcBef>
              <a:spcAft>
                <a:spcPct val="0"/>
              </a:spcAft>
            </a:pPr>
            <a:r>
              <a:rPr lang="en-US" dirty="0">
                <a:solidFill>
                  <a:srgbClr val="FFC000"/>
                </a:solidFill>
                <a:latin typeface="Arial" charset="0"/>
              </a:rPr>
              <a:t>http://www.goes-r.gov/users/risk-reduce/index.html</a:t>
            </a:r>
          </a:p>
        </p:txBody>
      </p:sp>
      <p:sp>
        <p:nvSpPr>
          <p:cNvPr id="8" name="Title 1"/>
          <p:cNvSpPr>
            <a:spLocks noGrp="1"/>
          </p:cNvSpPr>
          <p:nvPr>
            <p:ph type="title"/>
          </p:nvPr>
        </p:nvSpPr>
        <p:spPr>
          <a:xfrm>
            <a:off x="1051560" y="0"/>
            <a:ext cx="7086600" cy="1143000"/>
          </a:xfrm>
        </p:spPr>
        <p:txBody>
          <a:bodyPr/>
          <a:lstStyle/>
          <a:p>
            <a:r>
              <a:rPr lang="en-US" sz="3600" b="1" dirty="0" smtClean="0">
                <a:solidFill>
                  <a:schemeClr val="tx1"/>
                </a:solidFill>
                <a:effectLst>
                  <a:outerShdw blurRad="38100" dist="38100" dir="2700000" algn="tl">
                    <a:srgbClr val="000000">
                      <a:alpha val="43137"/>
                    </a:srgbClr>
                  </a:outerShdw>
                </a:effectLst>
              </a:rPr>
              <a:t>GOES-R Science Program</a:t>
            </a:r>
            <a:endParaRPr lang="en-US" sz="3600" b="1" dirty="0">
              <a:solidFill>
                <a:schemeClr val="tx1"/>
              </a:solidFill>
              <a:effectLst>
                <a:outerShdw blurRad="38100" dist="38100" dir="2700000" algn="tl">
                  <a:srgbClr val="000000">
                    <a:alpha val="43137"/>
                  </a:srgbClr>
                </a:outerShdw>
              </a:effectLst>
            </a:endParaRPr>
          </a:p>
        </p:txBody>
      </p:sp>
      <p:sp>
        <p:nvSpPr>
          <p:cNvPr id="2" name="TextBox 1"/>
          <p:cNvSpPr txBox="1"/>
          <p:nvPr/>
        </p:nvSpPr>
        <p:spPr>
          <a:xfrm>
            <a:off x="73825" y="6188832"/>
            <a:ext cx="9070175" cy="646331"/>
          </a:xfrm>
          <a:prstGeom prst="rect">
            <a:avLst/>
          </a:prstGeom>
          <a:noFill/>
        </p:spPr>
        <p:txBody>
          <a:bodyPr wrap="none" rtlCol="0">
            <a:spAutoFit/>
          </a:bodyPr>
          <a:lstStyle/>
          <a:p>
            <a:r>
              <a:rPr lang="en-US" dirty="0" smtClean="0"/>
              <a:t>Science Week, February 23-27, 2015: </a:t>
            </a:r>
            <a:r>
              <a:rPr lang="en-US" b="1" u="sng" dirty="0"/>
              <a:t>http://courses.comet.ucar.edu/course/view.php?id=149</a:t>
            </a:r>
            <a:endParaRPr lang="en-US" dirty="0"/>
          </a:p>
          <a:p>
            <a:endParaRPr lang="en-US" dirty="0"/>
          </a:p>
        </p:txBody>
      </p:sp>
    </p:spTree>
    <p:extLst>
      <p:ext uri="{BB962C8B-B14F-4D97-AF65-F5344CB8AC3E}">
        <p14:creationId xmlns:p14="http://schemas.microsoft.com/office/powerpoint/2010/main" val="79804469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title" idx="4294967295"/>
          </p:nvPr>
        </p:nvSpPr>
        <p:spPr>
          <a:xfrm>
            <a:off x="0" y="-280280"/>
            <a:ext cx="9144000" cy="1143000"/>
          </a:xfrm>
        </p:spPr>
        <p:txBody>
          <a:bodyPr/>
          <a:lstStyle/>
          <a:p>
            <a:pPr eaLnBrk="1" hangingPunct="1"/>
            <a:r>
              <a:rPr lang="en-US" sz="3200" b="1" i="1" dirty="0" smtClean="0">
                <a:solidFill>
                  <a:srgbClr val="FFC000"/>
                </a:solidFill>
              </a:rPr>
              <a:t>Fused Fog/Low Cloud Detection Approach</a:t>
            </a:r>
          </a:p>
        </p:txBody>
      </p:sp>
      <p:pic>
        <p:nvPicPr>
          <p:cNvPr id="3" name="Picture 39" descr="images"/>
          <p:cNvPicPr>
            <a:picLocks noChangeAspect="1" noChangeArrowheads="1"/>
          </p:cNvPicPr>
          <p:nvPr/>
        </p:nvPicPr>
        <p:blipFill>
          <a:blip r:embed="rId2"/>
          <a:srcRect/>
          <a:stretch>
            <a:fillRect/>
          </a:stretch>
        </p:blipFill>
        <p:spPr bwMode="auto">
          <a:xfrm>
            <a:off x="67035" y="1139819"/>
            <a:ext cx="1806070" cy="1264249"/>
          </a:xfrm>
          <a:prstGeom prst="rect">
            <a:avLst/>
          </a:prstGeom>
          <a:noFill/>
          <a:ln w="9525">
            <a:noFill/>
            <a:miter lim="800000"/>
            <a:headEnd/>
            <a:tailEnd/>
          </a:ln>
        </p:spPr>
      </p:pic>
      <p:sp>
        <p:nvSpPr>
          <p:cNvPr id="4" name="Text Box 43"/>
          <p:cNvSpPr txBox="1">
            <a:spLocks noChangeArrowheads="1"/>
          </p:cNvSpPr>
          <p:nvPr/>
        </p:nvSpPr>
        <p:spPr bwMode="auto">
          <a:xfrm>
            <a:off x="-260949" y="707225"/>
            <a:ext cx="2583205" cy="400110"/>
          </a:xfrm>
          <a:prstGeom prst="rect">
            <a:avLst/>
          </a:prstGeom>
          <a:noFill/>
          <a:ln w="9525">
            <a:noFill/>
            <a:miter lim="800000"/>
            <a:headEnd/>
            <a:tailEnd/>
          </a:ln>
        </p:spPr>
        <p:txBody>
          <a:bodyPr wrap="square">
            <a:prstTxWarp prst="textNoShape">
              <a:avLst/>
            </a:prstTxWarp>
            <a:spAutoFit/>
          </a:bodyPr>
          <a:lstStyle/>
          <a:p>
            <a:pPr algn="ctr"/>
            <a:r>
              <a:rPr lang="en-US" sz="2000" b="1" dirty="0" smtClean="0">
                <a:latin typeface="Times New Roman" charset="0"/>
              </a:rPr>
              <a:t>Satellite Data</a:t>
            </a:r>
            <a:endParaRPr lang="en-US" sz="2000" b="1" dirty="0">
              <a:latin typeface="Times New Roman" charset="0"/>
            </a:endParaRPr>
          </a:p>
        </p:txBody>
      </p:sp>
      <p:sp>
        <p:nvSpPr>
          <p:cNvPr id="5" name="Text Box 46"/>
          <p:cNvSpPr txBox="1">
            <a:spLocks noChangeArrowheads="1"/>
          </p:cNvSpPr>
          <p:nvPr/>
        </p:nvSpPr>
        <p:spPr bwMode="auto">
          <a:xfrm>
            <a:off x="2449076" y="4662812"/>
            <a:ext cx="1763713" cy="1015663"/>
          </a:xfrm>
          <a:prstGeom prst="rect">
            <a:avLst/>
          </a:prstGeom>
          <a:solidFill>
            <a:schemeClr val="accent1">
              <a:lumMod val="20000"/>
              <a:lumOff val="80000"/>
            </a:schemeClr>
          </a:solidFill>
          <a:ln w="9525">
            <a:noFill/>
            <a:miter lim="800000"/>
            <a:headEnd/>
            <a:tailEnd/>
          </a:ln>
        </p:spPr>
        <p:txBody>
          <a:bodyPr>
            <a:prstTxWarp prst="textNoShape">
              <a:avLst/>
            </a:prstTxWarp>
            <a:spAutoFit/>
          </a:bodyPr>
          <a:lstStyle/>
          <a:p>
            <a:pPr algn="ctr">
              <a:defRPr/>
            </a:pPr>
            <a:r>
              <a:rPr lang="en-US" sz="2000" b="1" dirty="0" smtClean="0">
                <a:solidFill>
                  <a:schemeClr val="bg1"/>
                </a:solidFill>
                <a:latin typeface="Times New Roman" charset="0"/>
              </a:rPr>
              <a:t>Naïve </a:t>
            </a:r>
            <a:r>
              <a:rPr lang="en-US" sz="2000" b="1" dirty="0">
                <a:solidFill>
                  <a:schemeClr val="bg1"/>
                </a:solidFill>
                <a:latin typeface="Times New Roman" charset="0"/>
              </a:rPr>
              <a:t>Bayesian Model</a:t>
            </a:r>
          </a:p>
        </p:txBody>
      </p:sp>
      <p:sp>
        <p:nvSpPr>
          <p:cNvPr id="6" name="Line 49"/>
          <p:cNvSpPr>
            <a:spLocks noChangeShapeType="1"/>
          </p:cNvSpPr>
          <p:nvPr/>
        </p:nvSpPr>
        <p:spPr bwMode="auto">
          <a:xfrm flipV="1">
            <a:off x="1587266" y="5166360"/>
            <a:ext cx="848854" cy="2552"/>
          </a:xfrm>
          <a:prstGeom prst="line">
            <a:avLst/>
          </a:prstGeom>
          <a:noFill/>
          <a:ln w="50800">
            <a:solidFill>
              <a:srgbClr val="0000FF"/>
            </a:solidFill>
            <a:round/>
            <a:headEnd/>
            <a:tailEnd type="triangle" w="lg" len="med"/>
          </a:ln>
        </p:spPr>
        <p:txBody>
          <a:bodyPr>
            <a:prstTxWarp prst="textNoShape">
              <a:avLst/>
            </a:prstTxWarp>
          </a:bodyPr>
          <a:lstStyle/>
          <a:p>
            <a:endParaRPr lang="en-US"/>
          </a:p>
        </p:txBody>
      </p:sp>
      <p:sp>
        <p:nvSpPr>
          <p:cNvPr id="7" name="Line 52"/>
          <p:cNvSpPr>
            <a:spLocks noChangeShapeType="1"/>
          </p:cNvSpPr>
          <p:nvPr/>
        </p:nvSpPr>
        <p:spPr bwMode="auto">
          <a:xfrm>
            <a:off x="3342074" y="3651135"/>
            <a:ext cx="17759" cy="1011677"/>
          </a:xfrm>
          <a:prstGeom prst="line">
            <a:avLst/>
          </a:prstGeom>
          <a:noFill/>
          <a:ln w="50800">
            <a:solidFill>
              <a:srgbClr val="0000FF"/>
            </a:solidFill>
            <a:round/>
            <a:headEnd/>
            <a:tailEnd type="triangle" w="lg" len="med"/>
          </a:ln>
        </p:spPr>
        <p:txBody>
          <a:bodyPr>
            <a:prstTxWarp prst="textNoShape">
              <a:avLst/>
            </a:prstTxWarp>
          </a:bodyPr>
          <a:lstStyle/>
          <a:p>
            <a:endParaRPr lang="en-US"/>
          </a:p>
        </p:txBody>
      </p:sp>
      <p:sp>
        <p:nvSpPr>
          <p:cNvPr id="8" name="Rectangle 16"/>
          <p:cNvSpPr>
            <a:spLocks noChangeArrowheads="1"/>
          </p:cNvSpPr>
          <p:nvPr/>
        </p:nvSpPr>
        <p:spPr bwMode="auto">
          <a:xfrm>
            <a:off x="5343750" y="3272737"/>
            <a:ext cx="1923548" cy="400110"/>
          </a:xfrm>
          <a:prstGeom prst="rect">
            <a:avLst/>
          </a:prstGeom>
          <a:noFill/>
          <a:ln w="9525">
            <a:noFill/>
            <a:miter lim="800000"/>
            <a:headEnd/>
            <a:tailEnd/>
          </a:ln>
        </p:spPr>
        <p:txBody>
          <a:bodyPr wrap="none">
            <a:prstTxWarp prst="textNoShape">
              <a:avLst/>
            </a:prstTxWarp>
            <a:spAutoFit/>
          </a:bodyPr>
          <a:lstStyle/>
          <a:p>
            <a:r>
              <a:rPr lang="en-US" sz="2000" b="1" dirty="0">
                <a:latin typeface="Times New Roman" charset="0"/>
              </a:rPr>
              <a:t>Clear Sky </a:t>
            </a:r>
            <a:r>
              <a:rPr lang="en-US" sz="2000" b="1" dirty="0" smtClean="0">
                <a:latin typeface="Times New Roman" charset="0"/>
              </a:rPr>
              <a:t>RTM</a:t>
            </a:r>
            <a:endParaRPr lang="en-US" sz="2000" b="1" dirty="0">
              <a:latin typeface="Times New Roman" charset="0"/>
            </a:endParaRPr>
          </a:p>
        </p:txBody>
      </p:sp>
      <p:sp>
        <p:nvSpPr>
          <p:cNvPr id="9" name="Line 51"/>
          <p:cNvSpPr>
            <a:spLocks noChangeShapeType="1"/>
          </p:cNvSpPr>
          <p:nvPr/>
        </p:nvSpPr>
        <p:spPr bwMode="auto">
          <a:xfrm>
            <a:off x="4214440" y="5166360"/>
            <a:ext cx="1656883" cy="2552"/>
          </a:xfrm>
          <a:prstGeom prst="line">
            <a:avLst/>
          </a:prstGeom>
          <a:noFill/>
          <a:ln w="50800">
            <a:solidFill>
              <a:srgbClr val="0000FF"/>
            </a:solidFill>
            <a:round/>
            <a:headEnd/>
            <a:tailEnd type="triangle" w="lg" len="med"/>
          </a:ln>
        </p:spPr>
        <p:txBody>
          <a:bodyPr>
            <a:prstTxWarp prst="textNoShape">
              <a:avLst/>
            </a:prstTxWarp>
          </a:bodyPr>
          <a:lstStyle/>
          <a:p>
            <a:endParaRPr lang="en-US"/>
          </a:p>
        </p:txBody>
      </p:sp>
      <p:sp>
        <p:nvSpPr>
          <p:cNvPr id="10" name="Rectangle 21"/>
          <p:cNvSpPr>
            <a:spLocks noChangeArrowheads="1"/>
          </p:cNvSpPr>
          <p:nvPr/>
        </p:nvSpPr>
        <p:spPr bwMode="auto">
          <a:xfrm>
            <a:off x="15542" y="2404068"/>
            <a:ext cx="2554270" cy="1015663"/>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-Minimum channel requirement: 0.65, 3.9, 6.7/7.3, 11, and 12/13.3 </a:t>
            </a:r>
            <a:r>
              <a:rPr lang="en-US" sz="1200" b="1" dirty="0" err="1" smtClean="0">
                <a:latin typeface="Times New Roman" charset="0"/>
              </a:rPr>
              <a:t>μm</a:t>
            </a:r>
            <a:endParaRPr lang="en-US" sz="1200" b="1" dirty="0" smtClean="0">
              <a:latin typeface="Times New Roman" charset="0"/>
            </a:endParaRPr>
          </a:p>
          <a:p>
            <a:r>
              <a:rPr lang="en-US" sz="1200" b="1" dirty="0" smtClean="0">
                <a:latin typeface="Times New Roman" charset="0"/>
              </a:rPr>
              <a:t>-Previous image for temporal continuity (GEO only)</a:t>
            </a:r>
          </a:p>
          <a:p>
            <a:r>
              <a:rPr lang="en-US" sz="1200" b="1" dirty="0" smtClean="0">
                <a:latin typeface="Times New Roman" charset="0"/>
              </a:rPr>
              <a:t>-Cloud Phase</a:t>
            </a:r>
          </a:p>
        </p:txBody>
      </p:sp>
      <p:sp>
        <p:nvSpPr>
          <p:cNvPr id="11" name="Text Box 46"/>
          <p:cNvSpPr txBox="1">
            <a:spLocks noChangeArrowheads="1"/>
          </p:cNvSpPr>
          <p:nvPr/>
        </p:nvSpPr>
        <p:spPr bwMode="auto">
          <a:xfrm>
            <a:off x="5615080" y="3725202"/>
            <a:ext cx="3169590" cy="400110"/>
          </a:xfrm>
          <a:prstGeom prst="rect">
            <a:avLst/>
          </a:prstGeom>
          <a:noFill/>
          <a:ln w="9525">
            <a:noFill/>
            <a:miter lim="800000"/>
            <a:headEnd/>
            <a:tailEnd/>
          </a:ln>
        </p:spPr>
        <p:txBody>
          <a:bodyPr wrap="square">
            <a:prstTxWarp prst="textNoShape">
              <a:avLst/>
            </a:prstTxWarp>
            <a:spAutoFit/>
          </a:bodyPr>
          <a:lstStyle/>
          <a:p>
            <a:pPr algn="ctr"/>
            <a:r>
              <a:rPr lang="en-US" sz="2000" b="1" dirty="0" smtClean="0">
                <a:latin typeface="Times New Roman" charset="0"/>
              </a:rPr>
              <a:t>IFR </a:t>
            </a:r>
            <a:r>
              <a:rPr lang="en-US" sz="2000" b="1" dirty="0">
                <a:latin typeface="Times New Roman" charset="0"/>
              </a:rPr>
              <a:t>and</a:t>
            </a:r>
            <a:r>
              <a:rPr lang="en-US" sz="2000" b="1" dirty="0" smtClean="0">
                <a:latin typeface="Times New Roman" charset="0"/>
              </a:rPr>
              <a:t> LIFR </a:t>
            </a:r>
            <a:r>
              <a:rPr lang="en-US" sz="2000" b="1" dirty="0">
                <a:latin typeface="Times New Roman" charset="0"/>
              </a:rPr>
              <a:t>Probability</a:t>
            </a:r>
          </a:p>
        </p:txBody>
      </p:sp>
      <p:pic>
        <p:nvPicPr>
          <p:cNvPr id="12" name="Picture 28" descr="geocatL2.Meteosat-8.2006214.134500.ir_sensitivity_map.tiff"/>
          <p:cNvPicPr>
            <a:picLocks noChangeAspect="1"/>
          </p:cNvPicPr>
          <p:nvPr/>
        </p:nvPicPr>
        <p:blipFill>
          <a:blip r:embed="rId3"/>
          <a:srcRect/>
          <a:stretch>
            <a:fillRect/>
          </a:stretch>
        </p:blipFill>
        <p:spPr bwMode="auto">
          <a:xfrm>
            <a:off x="2804512" y="1162100"/>
            <a:ext cx="1402037" cy="1498533"/>
          </a:xfrm>
          <a:prstGeom prst="rect">
            <a:avLst/>
          </a:prstGeom>
          <a:noFill/>
          <a:ln w="9525">
            <a:noFill/>
            <a:miter lim="800000"/>
            <a:headEnd/>
            <a:tailEnd/>
          </a:ln>
        </p:spPr>
      </p:pic>
      <p:sp>
        <p:nvSpPr>
          <p:cNvPr id="13" name="TextBox 12"/>
          <p:cNvSpPr txBox="1"/>
          <p:nvPr/>
        </p:nvSpPr>
        <p:spPr>
          <a:xfrm>
            <a:off x="1753188" y="1350130"/>
            <a:ext cx="816623" cy="923330"/>
          </a:xfrm>
          <a:prstGeom prst="rect">
            <a:avLst/>
          </a:prstGeom>
          <a:noFill/>
        </p:spPr>
        <p:txBody>
          <a:bodyPr wrap="square" rtlCol="0">
            <a:spAutoFit/>
          </a:bodyPr>
          <a:lstStyle/>
          <a:p>
            <a:pPr algn="ctr"/>
            <a:r>
              <a:rPr lang="en-US" sz="5400" dirty="0" smtClean="0"/>
              <a:t>+</a:t>
            </a:r>
            <a:endParaRPr lang="en-US" sz="5400" dirty="0"/>
          </a:p>
        </p:txBody>
      </p:sp>
      <p:sp>
        <p:nvSpPr>
          <p:cNvPr id="14" name="TextBox 13"/>
          <p:cNvSpPr txBox="1"/>
          <p:nvPr/>
        </p:nvSpPr>
        <p:spPr>
          <a:xfrm>
            <a:off x="4389328" y="1350130"/>
            <a:ext cx="816623" cy="923330"/>
          </a:xfrm>
          <a:prstGeom prst="rect">
            <a:avLst/>
          </a:prstGeom>
          <a:noFill/>
        </p:spPr>
        <p:txBody>
          <a:bodyPr wrap="square" rtlCol="0">
            <a:spAutoFit/>
          </a:bodyPr>
          <a:lstStyle/>
          <a:p>
            <a:pPr algn="ctr"/>
            <a:r>
              <a:rPr lang="en-US" sz="5400" dirty="0" smtClean="0"/>
              <a:t>+</a:t>
            </a:r>
            <a:endParaRPr lang="en-US" sz="5400" dirty="0"/>
          </a:p>
        </p:txBody>
      </p:sp>
      <p:sp>
        <p:nvSpPr>
          <p:cNvPr id="15" name="Rectangle 16"/>
          <p:cNvSpPr>
            <a:spLocks noChangeArrowheads="1"/>
          </p:cNvSpPr>
          <p:nvPr/>
        </p:nvSpPr>
        <p:spPr bwMode="auto">
          <a:xfrm>
            <a:off x="2250628" y="707225"/>
            <a:ext cx="2480166" cy="400110"/>
          </a:xfrm>
          <a:prstGeom prst="rect">
            <a:avLst/>
          </a:prstGeom>
          <a:noFill/>
          <a:ln w="9525">
            <a:noFill/>
            <a:miter lim="800000"/>
            <a:headEnd/>
            <a:tailEnd/>
          </a:ln>
        </p:spPr>
        <p:txBody>
          <a:bodyPr wrap="none">
            <a:prstTxWarp prst="textNoShape">
              <a:avLst/>
            </a:prstTxWarp>
            <a:spAutoFit/>
          </a:bodyPr>
          <a:lstStyle/>
          <a:p>
            <a:r>
              <a:rPr lang="en-US" sz="2000" b="1" dirty="0" smtClean="0">
                <a:latin typeface="Times New Roman" charset="0"/>
              </a:rPr>
              <a:t>Static Ancillary Data</a:t>
            </a:r>
            <a:endParaRPr lang="en-US" sz="2000" b="1" dirty="0">
              <a:latin typeface="Times New Roman" charset="0"/>
            </a:endParaRPr>
          </a:p>
        </p:txBody>
      </p:sp>
      <p:sp>
        <p:nvSpPr>
          <p:cNvPr id="16" name="Rectangle 21"/>
          <p:cNvSpPr>
            <a:spLocks noChangeArrowheads="1"/>
          </p:cNvSpPr>
          <p:nvPr/>
        </p:nvSpPr>
        <p:spPr bwMode="auto">
          <a:xfrm>
            <a:off x="2714644" y="2649253"/>
            <a:ext cx="1636738" cy="646331"/>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-DEM</a:t>
            </a:r>
          </a:p>
          <a:p>
            <a:r>
              <a:rPr lang="en-US" sz="1200" b="1" dirty="0" smtClean="0">
                <a:latin typeface="Times New Roman" charset="0"/>
              </a:rPr>
              <a:t>-Surface Type</a:t>
            </a:r>
          </a:p>
          <a:p>
            <a:r>
              <a:rPr lang="en-US" sz="1200" b="1" dirty="0" smtClean="0">
                <a:latin typeface="Times New Roman" charset="0"/>
              </a:rPr>
              <a:t>-Surface Emissivity</a:t>
            </a:r>
            <a:endParaRPr lang="en-US" sz="1200" b="1" dirty="0">
              <a:latin typeface="Times New Roman" charset="0"/>
            </a:endParaRPr>
          </a:p>
        </p:txBody>
      </p:sp>
      <p:sp>
        <p:nvSpPr>
          <p:cNvPr id="17" name="Rectangle 16"/>
          <p:cNvSpPr>
            <a:spLocks noChangeArrowheads="1"/>
          </p:cNvSpPr>
          <p:nvPr/>
        </p:nvSpPr>
        <p:spPr bwMode="auto">
          <a:xfrm>
            <a:off x="5135683" y="707225"/>
            <a:ext cx="1877437" cy="400110"/>
          </a:xfrm>
          <a:prstGeom prst="rect">
            <a:avLst/>
          </a:prstGeom>
          <a:noFill/>
          <a:ln w="9525">
            <a:noFill/>
            <a:miter lim="800000"/>
            <a:headEnd/>
            <a:tailEnd/>
          </a:ln>
        </p:spPr>
        <p:txBody>
          <a:bodyPr wrap="none">
            <a:prstTxWarp prst="textNoShape">
              <a:avLst/>
            </a:prstTxWarp>
            <a:spAutoFit/>
          </a:bodyPr>
          <a:lstStyle/>
          <a:p>
            <a:r>
              <a:rPr lang="en-US" sz="2000" b="1" dirty="0" smtClean="0">
                <a:latin typeface="Times New Roman" charset="0"/>
              </a:rPr>
              <a:t>Daily SST Data</a:t>
            </a:r>
            <a:endParaRPr lang="en-US" sz="2000" b="1" dirty="0">
              <a:latin typeface="Times New Roman" charset="0"/>
            </a:endParaRPr>
          </a:p>
        </p:txBody>
      </p:sp>
      <p:pic>
        <p:nvPicPr>
          <p:cNvPr id="18" name="Picture 17" descr="modis_sst.jpg"/>
          <p:cNvPicPr>
            <a:picLocks noChangeAspect="1"/>
          </p:cNvPicPr>
          <p:nvPr/>
        </p:nvPicPr>
        <p:blipFill>
          <a:blip r:embed="rId4"/>
          <a:stretch>
            <a:fillRect/>
          </a:stretch>
        </p:blipFill>
        <p:spPr>
          <a:xfrm>
            <a:off x="5350502" y="1150960"/>
            <a:ext cx="1447800" cy="1447800"/>
          </a:xfrm>
          <a:prstGeom prst="rect">
            <a:avLst/>
          </a:prstGeom>
        </p:spPr>
      </p:pic>
      <p:sp>
        <p:nvSpPr>
          <p:cNvPr id="19" name="Rectangle 21"/>
          <p:cNvSpPr>
            <a:spLocks noChangeArrowheads="1"/>
          </p:cNvSpPr>
          <p:nvPr/>
        </p:nvSpPr>
        <p:spPr bwMode="auto">
          <a:xfrm>
            <a:off x="5146824" y="2593793"/>
            <a:ext cx="1847850" cy="276999"/>
          </a:xfrm>
          <a:prstGeom prst="rect">
            <a:avLst/>
          </a:prstGeom>
          <a:noFill/>
          <a:ln w="9525">
            <a:noFill/>
            <a:miter lim="800000"/>
            <a:headEnd/>
            <a:tailEnd/>
          </a:ln>
        </p:spPr>
        <p:txBody>
          <a:bodyPr>
            <a:prstTxWarp prst="textNoShape">
              <a:avLst/>
            </a:prstTxWarp>
            <a:spAutoFit/>
          </a:bodyPr>
          <a:lstStyle/>
          <a:p>
            <a:pPr algn="ctr"/>
            <a:r>
              <a:rPr lang="en-US" sz="1200" b="1" dirty="0" smtClean="0">
                <a:latin typeface="Times New Roman" charset="0"/>
              </a:rPr>
              <a:t>0.25 degree OISST</a:t>
            </a:r>
            <a:endParaRPr lang="en-US" sz="1200" b="1" dirty="0">
              <a:latin typeface="Times New Roman" charset="0"/>
            </a:endParaRPr>
          </a:p>
        </p:txBody>
      </p:sp>
      <p:sp>
        <p:nvSpPr>
          <p:cNvPr id="20" name="TextBox 19"/>
          <p:cNvSpPr txBox="1"/>
          <p:nvPr/>
        </p:nvSpPr>
        <p:spPr>
          <a:xfrm>
            <a:off x="6716388" y="1350130"/>
            <a:ext cx="816623" cy="923330"/>
          </a:xfrm>
          <a:prstGeom prst="rect">
            <a:avLst/>
          </a:prstGeom>
          <a:noFill/>
        </p:spPr>
        <p:txBody>
          <a:bodyPr wrap="square" rtlCol="0">
            <a:spAutoFit/>
          </a:bodyPr>
          <a:lstStyle/>
          <a:p>
            <a:pPr algn="ctr"/>
            <a:r>
              <a:rPr lang="en-US" sz="5400" dirty="0" smtClean="0"/>
              <a:t>+</a:t>
            </a:r>
            <a:endParaRPr lang="en-US" sz="5400" dirty="0"/>
          </a:p>
        </p:txBody>
      </p:sp>
      <p:sp>
        <p:nvSpPr>
          <p:cNvPr id="21" name="Rectangle 16"/>
          <p:cNvSpPr>
            <a:spLocks noChangeArrowheads="1"/>
          </p:cNvSpPr>
          <p:nvPr/>
        </p:nvSpPr>
        <p:spPr bwMode="auto">
          <a:xfrm>
            <a:off x="7947897" y="707225"/>
            <a:ext cx="784189" cy="400110"/>
          </a:xfrm>
          <a:prstGeom prst="rect">
            <a:avLst/>
          </a:prstGeom>
          <a:noFill/>
          <a:ln w="9525">
            <a:noFill/>
            <a:miter lim="800000"/>
            <a:headEnd/>
            <a:tailEnd/>
          </a:ln>
        </p:spPr>
        <p:txBody>
          <a:bodyPr wrap="none">
            <a:prstTxWarp prst="textNoShape">
              <a:avLst/>
            </a:prstTxWarp>
            <a:spAutoFit/>
          </a:bodyPr>
          <a:lstStyle/>
          <a:p>
            <a:r>
              <a:rPr lang="en-US" sz="2000" b="1" dirty="0" smtClean="0">
                <a:latin typeface="Times New Roman" charset="0"/>
              </a:rPr>
              <a:t>NWP</a:t>
            </a:r>
            <a:endParaRPr lang="en-US" sz="2000" b="1" dirty="0">
              <a:latin typeface="Times New Roman" charset="0"/>
            </a:endParaRPr>
          </a:p>
        </p:txBody>
      </p:sp>
      <p:pic>
        <p:nvPicPr>
          <p:cNvPr id="22" name="Picture 21" descr="temp_sfc_f02.png"/>
          <p:cNvPicPr>
            <a:picLocks noChangeAspect="1"/>
          </p:cNvPicPr>
          <p:nvPr/>
        </p:nvPicPr>
        <p:blipFill>
          <a:blip r:embed="rId5"/>
          <a:stretch>
            <a:fillRect/>
          </a:stretch>
        </p:blipFill>
        <p:spPr>
          <a:xfrm>
            <a:off x="7479975" y="1094522"/>
            <a:ext cx="1582548" cy="1341765"/>
          </a:xfrm>
          <a:prstGeom prst="rect">
            <a:avLst/>
          </a:prstGeom>
        </p:spPr>
      </p:pic>
      <p:sp>
        <p:nvSpPr>
          <p:cNvPr id="23" name="Rectangle 21"/>
          <p:cNvSpPr>
            <a:spLocks noChangeArrowheads="1"/>
          </p:cNvSpPr>
          <p:nvPr/>
        </p:nvSpPr>
        <p:spPr bwMode="auto">
          <a:xfrm>
            <a:off x="7165520" y="2383127"/>
            <a:ext cx="2092452" cy="830997"/>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-Surface Temperature</a:t>
            </a:r>
          </a:p>
          <a:p>
            <a:r>
              <a:rPr lang="en-US" sz="1200" b="1" dirty="0" smtClean="0">
                <a:latin typeface="Times New Roman" charset="0"/>
              </a:rPr>
              <a:t>-Profiles of T and </a:t>
            </a:r>
            <a:r>
              <a:rPr lang="en-US" sz="1200" b="1" dirty="0" err="1" smtClean="0">
                <a:latin typeface="Times New Roman" charset="0"/>
              </a:rPr>
              <a:t>q</a:t>
            </a:r>
            <a:endParaRPr lang="en-US" sz="1200" b="1" dirty="0" smtClean="0">
              <a:latin typeface="Times New Roman" charset="0"/>
            </a:endParaRPr>
          </a:p>
          <a:p>
            <a:r>
              <a:rPr lang="en-US" sz="1200" b="1" dirty="0" smtClean="0">
                <a:latin typeface="Times New Roman" charset="0"/>
              </a:rPr>
              <a:t>-RUC/RAP (2-3 hr forecast) or GFS (12 hr forecast)</a:t>
            </a:r>
          </a:p>
        </p:txBody>
      </p:sp>
      <p:pic>
        <p:nvPicPr>
          <p:cNvPr id="24" name="Picture 23" descr="rh_2m_f02.png"/>
          <p:cNvPicPr>
            <a:picLocks noChangeAspect="1"/>
          </p:cNvPicPr>
          <p:nvPr/>
        </p:nvPicPr>
        <p:blipFill>
          <a:blip r:embed="rId6"/>
          <a:stretch>
            <a:fillRect/>
          </a:stretch>
        </p:blipFill>
        <p:spPr>
          <a:xfrm>
            <a:off x="88638" y="4458463"/>
            <a:ext cx="1530858" cy="1294384"/>
          </a:xfrm>
          <a:prstGeom prst="rect">
            <a:avLst/>
          </a:prstGeom>
        </p:spPr>
      </p:pic>
      <p:sp>
        <p:nvSpPr>
          <p:cNvPr id="25" name="Rectangle 16"/>
          <p:cNvSpPr>
            <a:spLocks noChangeArrowheads="1"/>
          </p:cNvSpPr>
          <p:nvPr/>
        </p:nvSpPr>
        <p:spPr bwMode="auto">
          <a:xfrm>
            <a:off x="-44564" y="4032187"/>
            <a:ext cx="2117537" cy="400110"/>
          </a:xfrm>
          <a:prstGeom prst="rect">
            <a:avLst/>
          </a:prstGeom>
          <a:noFill/>
          <a:ln w="9525">
            <a:noFill/>
            <a:miter lim="800000"/>
            <a:headEnd/>
            <a:tailEnd/>
          </a:ln>
        </p:spPr>
        <p:txBody>
          <a:bodyPr wrap="none">
            <a:prstTxWarp prst="textNoShape">
              <a:avLst/>
            </a:prstTxWarp>
            <a:spAutoFit/>
          </a:bodyPr>
          <a:lstStyle/>
          <a:p>
            <a:r>
              <a:rPr lang="en-US" sz="2000" b="1" dirty="0" smtClean="0">
                <a:latin typeface="Times New Roman" charset="0"/>
              </a:rPr>
              <a:t>NWP RH Profiles</a:t>
            </a:r>
            <a:endParaRPr lang="en-US" sz="2000" b="1" dirty="0">
              <a:latin typeface="Times New Roman" charset="0"/>
            </a:endParaRPr>
          </a:p>
        </p:txBody>
      </p:sp>
      <p:sp>
        <p:nvSpPr>
          <p:cNvPr id="26" name="Left Brace 25"/>
          <p:cNvSpPr/>
          <p:nvPr/>
        </p:nvSpPr>
        <p:spPr bwMode="auto">
          <a:xfrm rot="16200000">
            <a:off x="6311825" y="774183"/>
            <a:ext cx="475158" cy="4916171"/>
          </a:xfrm>
          <a:prstGeom prst="leftBrace">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charset="-128"/>
              <a:cs typeface="ＭＳ Ｐゴシック" charset="-128"/>
            </a:endParaRPr>
          </a:p>
        </p:txBody>
      </p:sp>
      <p:sp>
        <p:nvSpPr>
          <p:cNvPr id="27" name="Rectangle 26"/>
          <p:cNvSpPr/>
          <p:nvPr/>
        </p:nvSpPr>
        <p:spPr bwMode="auto">
          <a:xfrm>
            <a:off x="44074" y="707225"/>
            <a:ext cx="9050357" cy="2943909"/>
          </a:xfrm>
          <a:prstGeom prst="rect">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charset="-128"/>
              <a:cs typeface="ＭＳ Ｐゴシック" charset="-128"/>
            </a:endParaRPr>
          </a:p>
        </p:txBody>
      </p:sp>
      <p:sp>
        <p:nvSpPr>
          <p:cNvPr id="28" name="Rectangle 21"/>
          <p:cNvSpPr>
            <a:spLocks noChangeArrowheads="1"/>
          </p:cNvSpPr>
          <p:nvPr/>
        </p:nvSpPr>
        <p:spPr bwMode="auto">
          <a:xfrm>
            <a:off x="26176" y="5767595"/>
            <a:ext cx="2161991" cy="646331"/>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-RUC/RAP (2-3 hr forecast) or GFS (12 hr forecast)</a:t>
            </a:r>
          </a:p>
          <a:p>
            <a:endParaRPr lang="en-US" sz="1200" b="1" dirty="0" smtClean="0">
              <a:latin typeface="Times New Roman" charset="0"/>
            </a:endParaRPr>
          </a:p>
        </p:txBody>
      </p:sp>
      <p:sp>
        <p:nvSpPr>
          <p:cNvPr id="29" name="TextBox 28"/>
          <p:cNvSpPr txBox="1"/>
          <p:nvPr/>
        </p:nvSpPr>
        <p:spPr>
          <a:xfrm>
            <a:off x="133202" y="6494562"/>
            <a:ext cx="8874288" cy="307777"/>
          </a:xfrm>
          <a:prstGeom prst="rect">
            <a:avLst/>
          </a:prstGeom>
          <a:solidFill>
            <a:schemeClr val="bg1"/>
          </a:solidFill>
        </p:spPr>
        <p:txBody>
          <a:bodyPr wrap="square" rtlCol="0">
            <a:spAutoFit/>
          </a:bodyPr>
          <a:lstStyle/>
          <a:p>
            <a:r>
              <a:rPr lang="en-US" sz="1400" b="1" i="1" dirty="0" smtClean="0"/>
              <a:t>***IMPORTANT: Other sources of relevant data (e.g. </a:t>
            </a:r>
            <a:r>
              <a:rPr lang="en-US" sz="1400" b="1" i="1" dirty="0" err="1" smtClean="0"/>
              <a:t>sfc</a:t>
            </a:r>
            <a:r>
              <a:rPr lang="en-US" sz="1400" b="1" i="1" dirty="0" smtClean="0"/>
              <a:t> </a:t>
            </a:r>
            <a:r>
              <a:rPr lang="en-US" sz="1400" b="1" i="1" dirty="0" err="1" smtClean="0"/>
              <a:t>obs</a:t>
            </a:r>
            <a:r>
              <a:rPr lang="en-US" sz="1400" b="1" i="1" dirty="0" smtClean="0"/>
              <a:t>) influence results through the model fields</a:t>
            </a:r>
            <a:endParaRPr lang="en-US" sz="1400" b="1" i="1" dirty="0"/>
          </a:p>
        </p:txBody>
      </p:sp>
      <p:pic>
        <p:nvPicPr>
          <p:cNvPr id="30" name="Picture 29" descr="GOES_IFR_PROB_20120405_1002.png"/>
          <p:cNvPicPr>
            <a:picLocks noChangeAspect="1"/>
          </p:cNvPicPr>
          <p:nvPr/>
        </p:nvPicPr>
        <p:blipFill>
          <a:blip r:embed="rId7"/>
          <a:stretch>
            <a:fillRect/>
          </a:stretch>
        </p:blipFill>
        <p:spPr>
          <a:xfrm>
            <a:off x="5871324" y="4158732"/>
            <a:ext cx="2648882" cy="2195188"/>
          </a:xfrm>
          <a:prstGeom prst="rect">
            <a:avLst/>
          </a:prstGeom>
        </p:spPr>
      </p:pic>
      <p:sp>
        <p:nvSpPr>
          <p:cNvPr id="31" name="TextBox 30"/>
          <p:cNvSpPr txBox="1"/>
          <p:nvPr/>
        </p:nvSpPr>
        <p:spPr>
          <a:xfrm>
            <a:off x="4329672" y="5166352"/>
            <a:ext cx="1400640" cy="523220"/>
          </a:xfrm>
          <a:prstGeom prst="rect">
            <a:avLst/>
          </a:prstGeom>
          <a:noFill/>
        </p:spPr>
        <p:txBody>
          <a:bodyPr wrap="square" rtlCol="0">
            <a:spAutoFit/>
          </a:bodyPr>
          <a:lstStyle/>
          <a:p>
            <a:r>
              <a:rPr lang="en-US" sz="1400" b="1" dirty="0" smtClean="0"/>
              <a:t>Total run time: 2 - 3 minutes</a:t>
            </a:r>
            <a:endParaRPr lang="en-US" sz="1400" b="1" dirty="0"/>
          </a:p>
        </p:txBody>
      </p:sp>
    </p:spTree>
    <p:extLst>
      <p:ext uri="{BB962C8B-B14F-4D97-AF65-F5344CB8AC3E}">
        <p14:creationId xmlns:p14="http://schemas.microsoft.com/office/powerpoint/2010/main" val="1815741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RadObjMESH.png"/>
          <p:cNvPicPr>
            <a:picLocks noChangeAspect="1"/>
          </p:cNvPicPr>
          <p:nvPr/>
        </p:nvPicPr>
        <p:blipFill rotWithShape="1">
          <a:blip r:embed="rId3" cstate="print">
            <a:extLst>
              <a:ext uri="{28A0092B-C50C-407E-A947-70E740481C1C}">
                <a14:useLocalDpi xmlns:a14="http://schemas.microsoft.com/office/drawing/2010/main" val="0"/>
              </a:ext>
            </a:extLst>
          </a:blip>
          <a:srcRect l="66660" t="-778" r="705" b="11298"/>
          <a:stretch/>
        </p:blipFill>
        <p:spPr>
          <a:xfrm>
            <a:off x="7772400" y="304800"/>
            <a:ext cx="1066800" cy="973667"/>
          </a:xfrm>
          <a:prstGeom prst="rect">
            <a:avLst/>
          </a:prstGeom>
        </p:spPr>
      </p:pic>
      <p:sp>
        <p:nvSpPr>
          <p:cNvPr id="50" name="Rounded Rectangle 49"/>
          <p:cNvSpPr/>
          <p:nvPr/>
        </p:nvSpPr>
        <p:spPr>
          <a:xfrm>
            <a:off x="2895600" y="3276600"/>
            <a:ext cx="2819400" cy="685800"/>
          </a:xfrm>
          <a:prstGeom prst="roundRect">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effectLst>
                  <a:outerShdw blurRad="50800" dist="38100" dir="2700000" algn="tl" rotWithShape="0">
                    <a:prstClr val="black">
                      <a:alpha val="40000"/>
                    </a:prstClr>
                  </a:outerShdw>
                </a:effectLst>
              </a:rPr>
              <a:t>SATELLITE PRODUCTS</a:t>
            </a:r>
          </a:p>
          <a:p>
            <a:pPr algn="ctr"/>
            <a:r>
              <a:rPr lang="en-US" sz="1200" dirty="0" smtClean="0"/>
              <a:t>(e.g., top-of-troposphere emissivity, cloud-top phase)</a:t>
            </a:r>
            <a:endParaRPr lang="en-US" sz="1200" dirty="0"/>
          </a:p>
        </p:txBody>
      </p:sp>
      <p:sp>
        <p:nvSpPr>
          <p:cNvPr id="92" name="Rounded Rectangle 91"/>
          <p:cNvSpPr/>
          <p:nvPr/>
        </p:nvSpPr>
        <p:spPr>
          <a:xfrm>
            <a:off x="6400800" y="2514600"/>
            <a:ext cx="2667000" cy="609600"/>
          </a:xfrm>
          <a:prstGeom prst="round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effectLst>
                  <a:outerShdw blurRad="50800" dist="38100" dir="2700000" algn="tl" rotWithShape="0">
                    <a:prstClr val="black">
                      <a:alpha val="40000"/>
                    </a:prstClr>
                  </a:outerShdw>
                </a:effectLst>
              </a:rPr>
              <a:t>RADAR PRODUCTS</a:t>
            </a:r>
          </a:p>
          <a:p>
            <a:pPr algn="ctr"/>
            <a:r>
              <a:rPr lang="en-US" sz="1200" dirty="0" smtClean="0"/>
              <a:t>(e.g., </a:t>
            </a:r>
            <a:r>
              <a:rPr lang="en-US" sz="1200" dirty="0" err="1" smtClean="0"/>
              <a:t>MergedReflectivity</a:t>
            </a:r>
            <a:r>
              <a:rPr lang="en-US" sz="1200" dirty="0" smtClean="0"/>
              <a:t>, MESH)</a:t>
            </a:r>
            <a:endParaRPr lang="en-US" sz="1200" dirty="0"/>
          </a:p>
        </p:txBody>
      </p:sp>
      <p:sp>
        <p:nvSpPr>
          <p:cNvPr id="98" name="Notched Right Arrow 97"/>
          <p:cNvSpPr/>
          <p:nvPr/>
        </p:nvSpPr>
        <p:spPr>
          <a:xfrm rot="5400000">
            <a:off x="3338886" y="2223718"/>
            <a:ext cx="1600195" cy="50556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6" name="Picture 185"/>
          <p:cNvPicPr>
            <a:picLocks noChangeAspect="1"/>
          </p:cNvPicPr>
          <p:nvPr/>
        </p:nvPicPr>
        <p:blipFill>
          <a:blip r:embed="rId4"/>
          <a:stretch>
            <a:fillRect/>
          </a:stretch>
        </p:blipFill>
        <p:spPr>
          <a:xfrm>
            <a:off x="3124200" y="381000"/>
            <a:ext cx="2032000" cy="1517227"/>
          </a:xfrm>
          <a:prstGeom prst="rect">
            <a:avLst/>
          </a:prstGeom>
        </p:spPr>
      </p:pic>
      <p:sp>
        <p:nvSpPr>
          <p:cNvPr id="4" name="Slide Number Placeholder 3"/>
          <p:cNvSpPr>
            <a:spLocks noGrp="1"/>
          </p:cNvSpPr>
          <p:nvPr>
            <p:ph type="sldNum" sz="quarter" idx="4294967295"/>
          </p:nvPr>
        </p:nvSpPr>
        <p:spPr>
          <a:xfrm>
            <a:off x="8534400" y="6553200"/>
            <a:ext cx="457200" cy="228600"/>
          </a:xfrm>
          <a:prstGeom prst="rect">
            <a:avLst/>
          </a:prstGeom>
        </p:spPr>
        <p:txBody>
          <a:bodyPr/>
          <a:lstStyle/>
          <a:p>
            <a:pPr>
              <a:defRPr/>
            </a:pPr>
            <a:fld id="{F378691F-9CED-4134-BEF2-4424A0C8B72C}" type="slidenum">
              <a:rPr lang="en-US" smtClean="0"/>
              <a:pPr>
                <a:defRPr/>
              </a:pPr>
              <a:t>12</a:t>
            </a:fld>
            <a:endParaRPr lang="en-US"/>
          </a:p>
        </p:txBody>
      </p:sp>
      <p:sp>
        <p:nvSpPr>
          <p:cNvPr id="96" name="Notched Right Arrow 95"/>
          <p:cNvSpPr/>
          <p:nvPr/>
        </p:nvSpPr>
        <p:spPr>
          <a:xfrm rot="5400000">
            <a:off x="92747" y="2726654"/>
            <a:ext cx="2209805"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76200" y="347990"/>
            <a:ext cx="2172640" cy="1785610"/>
            <a:chOff x="-152400" y="228600"/>
            <a:chExt cx="2172640" cy="1785610"/>
          </a:xfrm>
        </p:grpSpPr>
        <p:pic>
          <p:nvPicPr>
            <p:cNvPr id="86" name="Picture 85"/>
            <p:cNvPicPr>
              <a:picLocks noChangeAspect="1"/>
            </p:cNvPicPr>
            <p:nvPr/>
          </p:nvPicPr>
          <p:blipFill>
            <a:blip r:embed="rId5"/>
            <a:stretch>
              <a:fillRect/>
            </a:stretch>
          </p:blipFill>
          <p:spPr>
            <a:xfrm>
              <a:off x="152400" y="228600"/>
              <a:ext cx="1258240" cy="1066800"/>
            </a:xfrm>
            <a:prstGeom prst="rect">
              <a:avLst/>
            </a:prstGeom>
          </p:spPr>
        </p:pic>
        <p:pic>
          <p:nvPicPr>
            <p:cNvPr id="31" name="Picture 30"/>
            <p:cNvPicPr>
              <a:picLocks noChangeAspect="1"/>
            </p:cNvPicPr>
            <p:nvPr/>
          </p:nvPicPr>
          <p:blipFill>
            <a:blip r:embed="rId5"/>
            <a:stretch>
              <a:fillRect/>
            </a:stretch>
          </p:blipFill>
          <p:spPr>
            <a:xfrm>
              <a:off x="304800" y="381000"/>
              <a:ext cx="1258240" cy="1066800"/>
            </a:xfrm>
            <a:prstGeom prst="rect">
              <a:avLst/>
            </a:prstGeom>
          </p:spPr>
        </p:pic>
        <p:pic>
          <p:nvPicPr>
            <p:cNvPr id="32" name="Picture 31"/>
            <p:cNvPicPr>
              <a:picLocks noChangeAspect="1"/>
            </p:cNvPicPr>
            <p:nvPr/>
          </p:nvPicPr>
          <p:blipFill>
            <a:blip r:embed="rId5"/>
            <a:stretch>
              <a:fillRect/>
            </a:stretch>
          </p:blipFill>
          <p:spPr>
            <a:xfrm>
              <a:off x="457200" y="533400"/>
              <a:ext cx="1258240" cy="1066800"/>
            </a:xfrm>
            <a:prstGeom prst="rect">
              <a:avLst/>
            </a:prstGeom>
          </p:spPr>
        </p:pic>
        <p:pic>
          <p:nvPicPr>
            <p:cNvPr id="34" name="Picture 33"/>
            <p:cNvPicPr>
              <a:picLocks noChangeAspect="1"/>
            </p:cNvPicPr>
            <p:nvPr/>
          </p:nvPicPr>
          <p:blipFill>
            <a:blip r:embed="rId5"/>
            <a:stretch>
              <a:fillRect/>
            </a:stretch>
          </p:blipFill>
          <p:spPr>
            <a:xfrm>
              <a:off x="609600" y="685800"/>
              <a:ext cx="1258240" cy="1066800"/>
            </a:xfrm>
            <a:prstGeom prst="rect">
              <a:avLst/>
            </a:prstGeom>
          </p:spPr>
        </p:pic>
        <p:pic>
          <p:nvPicPr>
            <p:cNvPr id="35" name="Picture 34"/>
            <p:cNvPicPr>
              <a:picLocks noChangeAspect="1"/>
            </p:cNvPicPr>
            <p:nvPr/>
          </p:nvPicPr>
          <p:blipFill>
            <a:blip r:embed="rId5"/>
            <a:stretch>
              <a:fillRect/>
            </a:stretch>
          </p:blipFill>
          <p:spPr>
            <a:xfrm>
              <a:off x="762000" y="838200"/>
              <a:ext cx="1258240" cy="1066800"/>
            </a:xfrm>
            <a:prstGeom prst="rect">
              <a:avLst/>
            </a:prstGeom>
          </p:spPr>
        </p:pic>
        <p:sp>
          <p:nvSpPr>
            <p:cNvPr id="6" name="TextBox 5"/>
            <p:cNvSpPr txBox="1"/>
            <p:nvPr/>
          </p:nvSpPr>
          <p:spPr>
            <a:xfrm>
              <a:off x="152400" y="1295400"/>
              <a:ext cx="427740" cy="261610"/>
            </a:xfrm>
            <a:prstGeom prst="rect">
              <a:avLst/>
            </a:prstGeom>
            <a:noFill/>
          </p:spPr>
          <p:txBody>
            <a:bodyPr wrap="none" rtlCol="0">
              <a:spAutoFit/>
            </a:bodyPr>
            <a:lstStyle/>
            <a:p>
              <a:r>
                <a:rPr lang="en-US" sz="1100" dirty="0" smtClean="0"/>
                <a:t>F00</a:t>
              </a:r>
              <a:endParaRPr lang="en-US" sz="1100" dirty="0"/>
            </a:p>
          </p:txBody>
        </p:sp>
        <p:sp>
          <p:nvSpPr>
            <p:cNvPr id="36" name="TextBox 35"/>
            <p:cNvSpPr txBox="1"/>
            <p:nvPr/>
          </p:nvSpPr>
          <p:spPr>
            <a:xfrm>
              <a:off x="304800" y="1447800"/>
              <a:ext cx="427740" cy="261610"/>
            </a:xfrm>
            <a:prstGeom prst="rect">
              <a:avLst/>
            </a:prstGeom>
            <a:noFill/>
          </p:spPr>
          <p:txBody>
            <a:bodyPr wrap="none" rtlCol="0">
              <a:spAutoFit/>
            </a:bodyPr>
            <a:lstStyle/>
            <a:p>
              <a:r>
                <a:rPr lang="en-US" sz="1100" dirty="0" smtClean="0"/>
                <a:t>F01</a:t>
              </a:r>
              <a:endParaRPr lang="en-US" sz="1100" dirty="0"/>
            </a:p>
          </p:txBody>
        </p:sp>
        <p:sp>
          <p:nvSpPr>
            <p:cNvPr id="37" name="TextBox 36"/>
            <p:cNvSpPr txBox="1"/>
            <p:nvPr/>
          </p:nvSpPr>
          <p:spPr>
            <a:xfrm>
              <a:off x="457200" y="1600200"/>
              <a:ext cx="427740" cy="261610"/>
            </a:xfrm>
            <a:prstGeom prst="rect">
              <a:avLst/>
            </a:prstGeom>
            <a:noFill/>
          </p:spPr>
          <p:txBody>
            <a:bodyPr wrap="none" rtlCol="0">
              <a:spAutoFit/>
            </a:bodyPr>
            <a:lstStyle/>
            <a:p>
              <a:r>
                <a:rPr lang="en-US" sz="1100" dirty="0" smtClean="0"/>
                <a:t>F02</a:t>
              </a:r>
              <a:endParaRPr lang="en-US" sz="1100" dirty="0"/>
            </a:p>
          </p:txBody>
        </p:sp>
        <p:sp>
          <p:nvSpPr>
            <p:cNvPr id="38" name="TextBox 37"/>
            <p:cNvSpPr txBox="1"/>
            <p:nvPr/>
          </p:nvSpPr>
          <p:spPr>
            <a:xfrm>
              <a:off x="609600" y="1752600"/>
              <a:ext cx="427740" cy="261610"/>
            </a:xfrm>
            <a:prstGeom prst="rect">
              <a:avLst/>
            </a:prstGeom>
            <a:noFill/>
          </p:spPr>
          <p:txBody>
            <a:bodyPr wrap="none" rtlCol="0">
              <a:spAutoFit/>
            </a:bodyPr>
            <a:lstStyle/>
            <a:p>
              <a:r>
                <a:rPr lang="en-US" sz="1100" dirty="0" smtClean="0"/>
                <a:t>F03</a:t>
              </a:r>
              <a:endParaRPr lang="en-US" sz="1100" dirty="0"/>
            </a:p>
          </p:txBody>
        </p:sp>
        <p:sp>
          <p:nvSpPr>
            <p:cNvPr id="39" name="TextBox 38"/>
            <p:cNvSpPr txBox="1"/>
            <p:nvPr/>
          </p:nvSpPr>
          <p:spPr>
            <a:xfrm>
              <a:off x="-152400" y="1143000"/>
              <a:ext cx="553169" cy="261610"/>
            </a:xfrm>
            <a:prstGeom prst="rect">
              <a:avLst/>
            </a:prstGeom>
            <a:noFill/>
          </p:spPr>
          <p:txBody>
            <a:bodyPr wrap="none" rtlCol="0">
              <a:spAutoFit/>
            </a:bodyPr>
            <a:lstStyle/>
            <a:p>
              <a:r>
                <a:rPr lang="en-US" sz="1100" dirty="0" smtClean="0"/>
                <a:t>-1F00</a:t>
              </a:r>
              <a:endParaRPr lang="en-US" sz="1100" dirty="0"/>
            </a:p>
          </p:txBody>
        </p:sp>
      </p:grpSp>
      <p:pic>
        <p:nvPicPr>
          <p:cNvPr id="14" name="Picture 13" descr="RadObjMESH.png"/>
          <p:cNvPicPr>
            <a:picLocks noChangeAspect="1"/>
          </p:cNvPicPr>
          <p:nvPr/>
        </p:nvPicPr>
        <p:blipFill rotWithShape="1">
          <a:blip r:embed="rId6" cstate="print">
            <a:extLst>
              <a:ext uri="{28A0092B-C50C-407E-A947-70E740481C1C}">
                <a14:useLocalDpi xmlns:a14="http://schemas.microsoft.com/office/drawing/2010/main" val="0"/>
              </a:ext>
            </a:extLst>
          </a:blip>
          <a:srcRect r="66902" b="13194"/>
          <a:stretch/>
        </p:blipFill>
        <p:spPr>
          <a:xfrm>
            <a:off x="7010400" y="440267"/>
            <a:ext cx="1066800" cy="931333"/>
          </a:xfrm>
          <a:prstGeom prst="rect">
            <a:avLst/>
          </a:prstGeom>
        </p:spPr>
      </p:pic>
      <p:sp>
        <p:nvSpPr>
          <p:cNvPr id="51" name="Rounded Rectangle 50"/>
          <p:cNvSpPr/>
          <p:nvPr/>
        </p:nvSpPr>
        <p:spPr>
          <a:xfrm>
            <a:off x="152400" y="4114800"/>
            <a:ext cx="2057400" cy="685800"/>
          </a:xfrm>
          <a:prstGeom prst="round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effectLst>
                  <a:outerShdw blurRad="50800" dist="38100" dir="2700000" algn="tl" rotWithShape="0">
                    <a:prstClr val="black">
                      <a:alpha val="40000"/>
                    </a:prstClr>
                  </a:outerShdw>
                </a:effectLst>
              </a:rPr>
              <a:t>NWP PRODUCTS </a:t>
            </a:r>
            <a:r>
              <a:rPr lang="en-US" sz="1200" dirty="0" smtClean="0"/>
              <a:t>(e.g., MUCAPE, effective bulk shear)</a:t>
            </a:r>
            <a:endParaRPr lang="en-US" sz="1200" dirty="0"/>
          </a:p>
        </p:txBody>
      </p:sp>
      <p:sp>
        <p:nvSpPr>
          <p:cNvPr id="58" name="Rounded Rectangle 57"/>
          <p:cNvSpPr/>
          <p:nvPr/>
        </p:nvSpPr>
        <p:spPr>
          <a:xfrm>
            <a:off x="3657600" y="4800600"/>
            <a:ext cx="1066800" cy="609600"/>
          </a:xfrm>
          <a:prstGeom prst="roundRect">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Satellite objects</a:t>
            </a:r>
            <a:endParaRPr lang="en-US" sz="1400" dirty="0"/>
          </a:p>
        </p:txBody>
      </p:sp>
      <p:sp>
        <p:nvSpPr>
          <p:cNvPr id="59" name="Rounded Rectangle 58"/>
          <p:cNvSpPr/>
          <p:nvPr/>
        </p:nvSpPr>
        <p:spPr>
          <a:xfrm>
            <a:off x="7239000" y="4191000"/>
            <a:ext cx="1066800" cy="609600"/>
          </a:xfrm>
          <a:prstGeom prst="round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Radar objects</a:t>
            </a:r>
            <a:endParaRPr lang="en-US" sz="1400" dirty="0"/>
          </a:p>
        </p:txBody>
      </p:sp>
      <p:sp>
        <p:nvSpPr>
          <p:cNvPr id="24" name="TextBox 23"/>
          <p:cNvSpPr txBox="1"/>
          <p:nvPr/>
        </p:nvSpPr>
        <p:spPr>
          <a:xfrm>
            <a:off x="3581400" y="2057400"/>
            <a:ext cx="1159292" cy="369332"/>
          </a:xfrm>
          <a:prstGeom prst="rect">
            <a:avLst/>
          </a:prstGeom>
          <a:solidFill>
            <a:schemeClr val="accent6">
              <a:lumMod val="75000"/>
            </a:schemeClr>
          </a:solid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GEOCAT</a:t>
            </a:r>
            <a:endParaRPr lang="en-US" b="1" dirty="0">
              <a:solidFill>
                <a:srgbClr val="FFFF00"/>
              </a:solidFill>
              <a:effectLst>
                <a:outerShdw blurRad="50800" dist="38100" dir="2700000" algn="tl" rotWithShape="0">
                  <a:prstClr val="black">
                    <a:alpha val="40000"/>
                  </a:prstClr>
                </a:outerShdw>
              </a:effectLst>
            </a:endParaRPr>
          </a:p>
        </p:txBody>
      </p:sp>
      <p:sp>
        <p:nvSpPr>
          <p:cNvPr id="25" name="Right Arrow 24"/>
          <p:cNvSpPr/>
          <p:nvPr/>
        </p:nvSpPr>
        <p:spPr>
          <a:xfrm rot="5400000">
            <a:off x="3771900" y="4229100"/>
            <a:ext cx="914400" cy="381000"/>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2971800" y="4110335"/>
            <a:ext cx="2590800" cy="461665"/>
          </a:xfrm>
          <a:prstGeom prst="rect">
            <a:avLst/>
          </a:prstGeom>
          <a:solidFill>
            <a:schemeClr val="accent6">
              <a:lumMod val="75000"/>
            </a:schemeClr>
          </a:solidFill>
        </p:spPr>
        <p:txBody>
          <a:bodyPr wrap="square" rtlCol="0">
            <a:spAutoFit/>
          </a:bodyPr>
          <a:lstStyle/>
          <a:p>
            <a:pPr algn="ctr"/>
            <a:r>
              <a:rPr lang="en-US" sz="1200" b="1" dirty="0" smtClean="0">
                <a:solidFill>
                  <a:srgbClr val="FFFF00"/>
                </a:solidFill>
                <a:effectLst>
                  <a:outerShdw blurRad="50800" dist="38100" dir="2700000" algn="tl" rotWithShape="0">
                    <a:prstClr val="black">
                      <a:alpha val="40000"/>
                    </a:prstClr>
                  </a:outerShdw>
                </a:effectLst>
              </a:rPr>
              <a:t>Identification and tracking (WDSS-II + IDL)</a:t>
            </a:r>
            <a:endParaRPr lang="en-US" sz="1200" b="1" dirty="0">
              <a:solidFill>
                <a:srgbClr val="FFFF00"/>
              </a:solidFill>
              <a:effectLst>
                <a:outerShdw blurRad="50800" dist="38100" dir="2700000" algn="tl" rotWithShape="0">
                  <a:prstClr val="black">
                    <a:alpha val="40000"/>
                  </a:prstClr>
                </a:outerShdw>
              </a:effectLst>
            </a:endParaRPr>
          </a:p>
        </p:txBody>
      </p:sp>
      <p:sp>
        <p:nvSpPr>
          <p:cNvPr id="65" name="Right Arrow 64"/>
          <p:cNvSpPr/>
          <p:nvPr/>
        </p:nvSpPr>
        <p:spPr>
          <a:xfrm rot="5400000">
            <a:off x="7277100" y="3390900"/>
            <a:ext cx="1066800" cy="533400"/>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6934200" y="3276600"/>
            <a:ext cx="1752600" cy="523220"/>
          </a:xfrm>
          <a:prstGeom prst="rect">
            <a:avLst/>
          </a:prstGeom>
          <a:solidFill>
            <a:schemeClr val="accent6">
              <a:lumMod val="75000"/>
            </a:schemeClr>
          </a:solidFill>
        </p:spPr>
        <p:txBody>
          <a:bodyPr wrap="square" rtlCol="0">
            <a:spAutoFit/>
          </a:bodyPr>
          <a:lstStyle/>
          <a:p>
            <a:pPr algn="ctr"/>
            <a:r>
              <a:rPr lang="en-US" sz="1400" b="1" dirty="0" smtClean="0">
                <a:solidFill>
                  <a:srgbClr val="FFFF00"/>
                </a:solidFill>
                <a:effectLst>
                  <a:outerShdw blurRad="50800" dist="38100" dir="2700000" algn="tl" rotWithShape="0">
                    <a:prstClr val="black">
                      <a:alpha val="40000"/>
                    </a:prstClr>
                  </a:outerShdw>
                </a:effectLst>
              </a:rPr>
              <a:t>Identification and tracking (WDSS-II)</a:t>
            </a:r>
            <a:endParaRPr lang="en-US" sz="1400" b="1" dirty="0">
              <a:solidFill>
                <a:srgbClr val="FFFF00"/>
              </a:solidFill>
              <a:effectLst>
                <a:outerShdw blurRad="50800" dist="38100" dir="2700000" algn="tl" rotWithShape="0">
                  <a:prstClr val="black">
                    <a:alpha val="40000"/>
                  </a:prstClr>
                </a:outerShdw>
              </a:effectLst>
            </a:endParaRPr>
          </a:p>
        </p:txBody>
      </p:sp>
      <p:sp>
        <p:nvSpPr>
          <p:cNvPr id="68" name="TextBox 67"/>
          <p:cNvSpPr txBox="1"/>
          <p:nvPr/>
        </p:nvSpPr>
        <p:spPr>
          <a:xfrm>
            <a:off x="76200" y="2514600"/>
            <a:ext cx="2209800" cy="738664"/>
          </a:xfrm>
          <a:prstGeom prst="rect">
            <a:avLst/>
          </a:prstGeom>
          <a:solidFill>
            <a:schemeClr val="accent6">
              <a:lumMod val="75000"/>
            </a:schemeClr>
          </a:solidFill>
        </p:spPr>
        <p:txBody>
          <a:bodyPr wrap="square" rtlCol="0">
            <a:spAutoFit/>
          </a:bodyPr>
          <a:lstStyle/>
          <a:p>
            <a:pPr algn="ctr"/>
            <a:r>
              <a:rPr lang="en-US" sz="1400" b="1" dirty="0" smtClean="0">
                <a:solidFill>
                  <a:srgbClr val="FFFF00"/>
                </a:solidFill>
                <a:effectLst>
                  <a:outerShdw blurRad="50800" dist="38100" dir="2700000" algn="tl" rotWithShape="0">
                    <a:prstClr val="black">
                      <a:alpha val="40000"/>
                    </a:prstClr>
                  </a:outerShdw>
                </a:effectLst>
              </a:rPr>
              <a:t>Compute, remap, composite, and merge fields (bash, C, python)</a:t>
            </a:r>
            <a:endParaRPr lang="en-US" sz="1400" b="1" dirty="0">
              <a:solidFill>
                <a:srgbClr val="FFFF00"/>
              </a:solidFill>
              <a:effectLst>
                <a:outerShdw blurRad="50800" dist="38100" dir="2700000" algn="tl" rotWithShape="0">
                  <a:prstClr val="black">
                    <a:alpha val="40000"/>
                  </a:prstClr>
                </a:outerShdw>
              </a:effectLst>
            </a:endParaRPr>
          </a:p>
        </p:txBody>
      </p:sp>
      <p:sp>
        <p:nvSpPr>
          <p:cNvPr id="40" name="TextBox 39"/>
          <p:cNvSpPr txBox="1"/>
          <p:nvPr/>
        </p:nvSpPr>
        <p:spPr>
          <a:xfrm>
            <a:off x="0" y="11668"/>
            <a:ext cx="2362200" cy="338554"/>
          </a:xfrm>
          <a:prstGeom prst="rect">
            <a:avLst/>
          </a:prstGeom>
          <a:solidFill>
            <a:schemeClr val="bg1"/>
          </a:solidFill>
        </p:spPr>
        <p:txBody>
          <a:bodyPr wrap="square" rtlCol="0">
            <a:spAutoFit/>
          </a:bodyPr>
          <a:lstStyle/>
          <a:p>
            <a:pPr algn="ctr"/>
            <a:r>
              <a:rPr lang="en-US" sz="1600" dirty="0" smtClean="0"/>
              <a:t>1. RAP grib2 (60 min)</a:t>
            </a:r>
            <a:endParaRPr lang="en-US" sz="1600" dirty="0"/>
          </a:p>
        </p:txBody>
      </p:sp>
      <p:sp>
        <p:nvSpPr>
          <p:cNvPr id="72" name="TextBox 71"/>
          <p:cNvSpPr txBox="1"/>
          <p:nvPr/>
        </p:nvSpPr>
        <p:spPr>
          <a:xfrm>
            <a:off x="2467627" y="0"/>
            <a:ext cx="3704573" cy="338554"/>
          </a:xfrm>
          <a:prstGeom prst="rect">
            <a:avLst/>
          </a:prstGeom>
          <a:solidFill>
            <a:schemeClr val="bg1"/>
          </a:solidFill>
        </p:spPr>
        <p:txBody>
          <a:bodyPr wrap="square" rtlCol="0">
            <a:spAutoFit/>
          </a:bodyPr>
          <a:lstStyle/>
          <a:p>
            <a:pPr algn="ctr"/>
            <a:r>
              <a:rPr lang="en-US" sz="1600" dirty="0" smtClean="0"/>
              <a:t>2. GOES-East area files (5-30 min)</a:t>
            </a:r>
            <a:endParaRPr lang="en-US" sz="1600" dirty="0"/>
          </a:p>
        </p:txBody>
      </p:sp>
      <p:cxnSp>
        <p:nvCxnSpPr>
          <p:cNvPr id="42" name="Straight Connector 41"/>
          <p:cNvCxnSpPr>
            <a:endCxn id="47" idx="2"/>
          </p:cNvCxnSpPr>
          <p:nvPr/>
        </p:nvCxnSpPr>
        <p:spPr>
          <a:xfrm>
            <a:off x="2362200" y="0"/>
            <a:ext cx="0" cy="5257800"/>
          </a:xfrm>
          <a:prstGeom prst="line">
            <a:avLst/>
          </a:prstGeom>
          <a:ln w="38100">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endCxn id="47" idx="0"/>
          </p:cNvCxnSpPr>
          <p:nvPr/>
        </p:nvCxnSpPr>
        <p:spPr>
          <a:xfrm>
            <a:off x="6172200" y="0"/>
            <a:ext cx="0" cy="5257800"/>
          </a:xfrm>
          <a:prstGeom prst="line">
            <a:avLst/>
          </a:prstGeom>
          <a:ln w="38100">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6263439" y="0"/>
            <a:ext cx="2804361" cy="338554"/>
          </a:xfrm>
          <a:prstGeom prst="rect">
            <a:avLst/>
          </a:prstGeom>
          <a:solidFill>
            <a:schemeClr val="bg1"/>
          </a:solidFill>
        </p:spPr>
        <p:txBody>
          <a:bodyPr wrap="square" rtlCol="0">
            <a:spAutoFit/>
          </a:bodyPr>
          <a:lstStyle/>
          <a:p>
            <a:pPr algn="ctr"/>
            <a:r>
              <a:rPr lang="en-US" sz="1600" dirty="0" smtClean="0"/>
              <a:t>3. MRMS grib2 (2 min)</a:t>
            </a:r>
            <a:endParaRPr lang="en-US" sz="1600" dirty="0"/>
          </a:p>
        </p:txBody>
      </p:sp>
      <p:sp>
        <p:nvSpPr>
          <p:cNvPr id="80" name="Right Arrow 79"/>
          <p:cNvSpPr/>
          <p:nvPr/>
        </p:nvSpPr>
        <p:spPr>
          <a:xfrm rot="5400000">
            <a:off x="7277100" y="1714500"/>
            <a:ext cx="1066800" cy="533400"/>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6553200" y="1610380"/>
            <a:ext cx="2514600" cy="523220"/>
          </a:xfrm>
          <a:prstGeom prst="rect">
            <a:avLst/>
          </a:prstGeom>
          <a:solidFill>
            <a:schemeClr val="accent6">
              <a:lumMod val="75000"/>
            </a:schemeClr>
          </a:solidFill>
        </p:spPr>
        <p:txBody>
          <a:bodyPr wrap="square" rtlCol="0">
            <a:spAutoFit/>
          </a:bodyPr>
          <a:lstStyle/>
          <a:p>
            <a:pPr algn="ctr"/>
            <a:r>
              <a:rPr lang="en-US" sz="1400" b="1" dirty="0" smtClean="0">
                <a:solidFill>
                  <a:srgbClr val="FFFF00"/>
                </a:solidFill>
                <a:effectLst>
                  <a:outerShdw blurRad="50800" dist="38100" dir="2700000" algn="tl" rotWithShape="0">
                    <a:prstClr val="black">
                      <a:alpha val="40000"/>
                    </a:prstClr>
                  </a:outerShdw>
                </a:effectLst>
              </a:rPr>
              <a:t>Convert grib2 to </a:t>
            </a:r>
            <a:r>
              <a:rPr lang="en-US" sz="1400" b="1" dirty="0" err="1" smtClean="0">
                <a:solidFill>
                  <a:srgbClr val="FFFF00"/>
                </a:solidFill>
                <a:effectLst>
                  <a:outerShdw blurRad="50800" dist="38100" dir="2700000" algn="tl" rotWithShape="0">
                    <a:prstClr val="black">
                      <a:alpha val="40000"/>
                    </a:prstClr>
                  </a:outerShdw>
                </a:effectLst>
              </a:rPr>
              <a:t>netCDF</a:t>
            </a:r>
            <a:r>
              <a:rPr lang="en-US" sz="1400" b="1" dirty="0" smtClean="0">
                <a:solidFill>
                  <a:srgbClr val="FFFF00"/>
                </a:solidFill>
                <a:effectLst>
                  <a:outerShdw blurRad="50800" dist="38100" dir="2700000" algn="tl" rotWithShape="0">
                    <a:prstClr val="black">
                      <a:alpha val="40000"/>
                    </a:prstClr>
                  </a:outerShdw>
                </a:effectLst>
              </a:rPr>
              <a:t> (wgrib2, bash, python)</a:t>
            </a:r>
            <a:endParaRPr lang="en-US" sz="1400" b="1" dirty="0">
              <a:solidFill>
                <a:srgbClr val="FFFF00"/>
              </a:solidFill>
              <a:effectLst>
                <a:outerShdw blurRad="50800" dist="38100" dir="2700000" algn="tl" rotWithShape="0">
                  <a:prstClr val="black">
                    <a:alpha val="40000"/>
                  </a:prstClr>
                </a:outerShdw>
              </a:effectLst>
            </a:endParaRPr>
          </a:p>
        </p:txBody>
      </p:sp>
      <p:sp>
        <p:nvSpPr>
          <p:cNvPr id="47" name="Right Brace 46"/>
          <p:cNvSpPr/>
          <p:nvPr/>
        </p:nvSpPr>
        <p:spPr>
          <a:xfrm rot="5400000">
            <a:off x="4038600" y="3581400"/>
            <a:ext cx="457200" cy="3810000"/>
          </a:xfrm>
          <a:prstGeom prst="rightBrace">
            <a:avLst>
              <a:gd name="adj1" fmla="val 83333"/>
              <a:gd name="adj2" fmla="val 50000"/>
            </a:avLst>
          </a:prstGeom>
          <a:ln w="38100">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Right Brace 94"/>
          <p:cNvSpPr/>
          <p:nvPr/>
        </p:nvSpPr>
        <p:spPr>
          <a:xfrm rot="5400000">
            <a:off x="876300" y="4610100"/>
            <a:ext cx="609600" cy="2362200"/>
          </a:xfrm>
          <a:prstGeom prst="rightBrace">
            <a:avLst>
              <a:gd name="adj1" fmla="val 83333"/>
              <a:gd name="adj2" fmla="val 50000"/>
            </a:avLst>
          </a:prstGeom>
          <a:ln w="38100">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7" name="Straight Connector 96"/>
          <p:cNvCxnSpPr>
            <a:endCxn id="95" idx="0"/>
          </p:cNvCxnSpPr>
          <p:nvPr/>
        </p:nvCxnSpPr>
        <p:spPr>
          <a:xfrm>
            <a:off x="2362200" y="4953000"/>
            <a:ext cx="0" cy="533400"/>
          </a:xfrm>
          <a:prstGeom prst="line">
            <a:avLst/>
          </a:prstGeom>
          <a:ln w="38100">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00" name="Right Brace 99"/>
          <p:cNvSpPr/>
          <p:nvPr/>
        </p:nvSpPr>
        <p:spPr>
          <a:xfrm rot="5400000">
            <a:off x="7353300" y="3771900"/>
            <a:ext cx="609600" cy="2971800"/>
          </a:xfrm>
          <a:prstGeom prst="rightBrace">
            <a:avLst>
              <a:gd name="adj1" fmla="val 83333"/>
              <a:gd name="adj2" fmla="val 46581"/>
            </a:avLst>
          </a:prstGeom>
          <a:ln w="38100">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69" name="Group 68"/>
          <p:cNvGrpSpPr/>
          <p:nvPr/>
        </p:nvGrpSpPr>
        <p:grpSpPr>
          <a:xfrm>
            <a:off x="1066800" y="6096000"/>
            <a:ext cx="5410200" cy="381000"/>
            <a:chOff x="914400" y="6041136"/>
            <a:chExt cx="5791200" cy="381000"/>
          </a:xfrm>
        </p:grpSpPr>
        <p:sp>
          <p:nvSpPr>
            <p:cNvPr id="103" name="TextBox 102"/>
            <p:cNvSpPr txBox="1"/>
            <p:nvPr/>
          </p:nvSpPr>
          <p:spPr>
            <a:xfrm>
              <a:off x="914400" y="6096000"/>
              <a:ext cx="5562600" cy="276999"/>
            </a:xfrm>
            <a:prstGeom prst="rect">
              <a:avLst/>
            </a:prstGeom>
            <a:solidFill>
              <a:srgbClr val="0000FF"/>
            </a:solidFill>
          </p:spPr>
          <p:txBody>
            <a:bodyPr wrap="square" rtlCol="0">
              <a:spAutoFit/>
            </a:bodyPr>
            <a:lstStyle/>
            <a:p>
              <a:pPr algn="ctr"/>
              <a:r>
                <a:rPr lang="en-US" sz="1200" b="1" dirty="0" smtClean="0">
                  <a:solidFill>
                    <a:srgbClr val="FFFFFF"/>
                  </a:solidFill>
                  <a:effectLst>
                    <a:outerShdw blurRad="50800" dist="38100" dir="2700000" algn="tl" rotWithShape="0">
                      <a:prstClr val="black">
                        <a:alpha val="40000"/>
                      </a:prstClr>
                    </a:outerShdw>
                  </a:effectLst>
                </a:rPr>
                <a:t>Uses latest NWP products</a:t>
              </a:r>
              <a:endParaRPr lang="en-US" sz="1200" b="1" dirty="0">
                <a:solidFill>
                  <a:srgbClr val="FFFFFF"/>
                </a:solidFill>
                <a:effectLst>
                  <a:outerShdw blurRad="50800" dist="38100" dir="2700000" algn="tl" rotWithShape="0">
                    <a:prstClr val="black">
                      <a:alpha val="40000"/>
                    </a:prstClr>
                  </a:outerShdw>
                </a:effectLst>
              </a:endParaRPr>
            </a:p>
          </p:txBody>
        </p:sp>
        <p:sp>
          <p:nvSpPr>
            <p:cNvPr id="64" name="Isosceles Triangle 63"/>
            <p:cNvSpPr/>
            <p:nvPr/>
          </p:nvSpPr>
          <p:spPr>
            <a:xfrm rot="5400000">
              <a:off x="6400800" y="6117336"/>
              <a:ext cx="381000" cy="228600"/>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grpSp>
      <p:grpSp>
        <p:nvGrpSpPr>
          <p:cNvPr id="67" name="Group 66"/>
          <p:cNvGrpSpPr/>
          <p:nvPr/>
        </p:nvGrpSpPr>
        <p:grpSpPr>
          <a:xfrm>
            <a:off x="2895600" y="5715000"/>
            <a:ext cx="3581400" cy="381000"/>
            <a:chOff x="2286004" y="5730240"/>
            <a:chExt cx="4419596" cy="381000"/>
          </a:xfrm>
        </p:grpSpPr>
        <p:sp>
          <p:nvSpPr>
            <p:cNvPr id="102" name="TextBox 101"/>
            <p:cNvSpPr txBox="1"/>
            <p:nvPr/>
          </p:nvSpPr>
          <p:spPr>
            <a:xfrm>
              <a:off x="2286004" y="5791200"/>
              <a:ext cx="4191002" cy="276999"/>
            </a:xfrm>
            <a:prstGeom prst="rect">
              <a:avLst/>
            </a:prstGeom>
            <a:solidFill>
              <a:srgbClr val="FF6600"/>
            </a:solidFill>
          </p:spPr>
          <p:txBody>
            <a:bodyPr wrap="square" rtlCol="0">
              <a:spAutoFit/>
            </a:bodyPr>
            <a:lstStyle/>
            <a:p>
              <a:pPr algn="ctr"/>
              <a:r>
                <a:rPr lang="en-US" sz="1200" b="1" dirty="0" smtClean="0">
                  <a:effectLst>
                    <a:outerShdw blurRad="50800" dist="38100" dir="2700000" algn="tl" rotWithShape="0">
                      <a:prstClr val="black">
                        <a:alpha val="40000"/>
                      </a:prstClr>
                    </a:outerShdw>
                  </a:effectLst>
                </a:rPr>
                <a:t>Uses latest satellite products and objects</a:t>
              </a:r>
              <a:endParaRPr lang="en-US" sz="1200" b="1" dirty="0">
                <a:effectLst>
                  <a:outerShdw blurRad="50800" dist="38100" dir="2700000" algn="tl" rotWithShape="0">
                    <a:prstClr val="black">
                      <a:alpha val="40000"/>
                    </a:prstClr>
                  </a:outerShdw>
                </a:effectLst>
              </a:endParaRPr>
            </a:p>
          </p:txBody>
        </p:sp>
        <p:sp>
          <p:nvSpPr>
            <p:cNvPr id="104" name="Isosceles Triangle 103"/>
            <p:cNvSpPr/>
            <p:nvPr/>
          </p:nvSpPr>
          <p:spPr>
            <a:xfrm rot="5400000">
              <a:off x="6400800" y="5806440"/>
              <a:ext cx="381000" cy="228600"/>
            </a:xfrm>
            <a:prstGeom prst="triangl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grpSp>
      <p:sp>
        <p:nvSpPr>
          <p:cNvPr id="107" name="TextBox 106"/>
          <p:cNvSpPr txBox="1"/>
          <p:nvPr/>
        </p:nvSpPr>
        <p:spPr>
          <a:xfrm>
            <a:off x="4953000" y="2011680"/>
            <a:ext cx="1074320" cy="553998"/>
          </a:xfrm>
          <a:prstGeom prst="rect">
            <a:avLst/>
          </a:prstGeom>
          <a:noFill/>
          <a:ln>
            <a:noFill/>
          </a:ln>
        </p:spPr>
        <p:txBody>
          <a:bodyPr wrap="none" rtlCol="0">
            <a:spAutoFit/>
          </a:bodyPr>
          <a:lstStyle/>
          <a:p>
            <a:r>
              <a:rPr lang="en-US" sz="1000" b="1" dirty="0" smtClean="0">
                <a:solidFill>
                  <a:srgbClr val="FFFF00"/>
                </a:solidFill>
                <a:effectLst>
                  <a:outerShdw blurRad="50800" dist="38100" dir="2700000" algn="tl" rotWithShape="0">
                    <a:prstClr val="black">
                      <a:alpha val="40000"/>
                    </a:prstClr>
                  </a:outerShdw>
                </a:effectLst>
              </a:rPr>
              <a:t>6-h GFS</a:t>
            </a:r>
          </a:p>
          <a:p>
            <a:r>
              <a:rPr lang="en-US" sz="1000" b="1" dirty="0" err="1">
                <a:solidFill>
                  <a:srgbClr val="FFFF00"/>
                </a:solidFill>
                <a:effectLst>
                  <a:outerShdw blurRad="50800" dist="38100" dir="2700000" algn="tl" rotWithShape="0">
                    <a:prstClr val="black">
                      <a:alpha val="40000"/>
                    </a:prstClr>
                  </a:outerShdw>
                </a:effectLst>
              </a:rPr>
              <a:t>s</a:t>
            </a:r>
            <a:r>
              <a:rPr lang="en-US" sz="1000" b="1" dirty="0" err="1" smtClean="0">
                <a:solidFill>
                  <a:srgbClr val="FFFF00"/>
                </a:solidFill>
                <a:effectLst>
                  <a:outerShdw blurRad="50800" dist="38100" dir="2700000" algn="tl" rotWithShape="0">
                    <a:prstClr val="black">
                      <a:alpha val="40000"/>
                    </a:prstClr>
                  </a:outerShdw>
                </a:effectLst>
              </a:rPr>
              <a:t>fc</a:t>
            </a:r>
            <a:r>
              <a:rPr lang="en-US" sz="1000" b="1" dirty="0" smtClean="0">
                <a:solidFill>
                  <a:srgbClr val="FFFF00"/>
                </a:solidFill>
                <a:effectLst>
                  <a:outerShdw blurRad="50800" dist="38100" dir="2700000" algn="tl" rotWithShape="0">
                    <a:prstClr val="black">
                      <a:alpha val="40000"/>
                    </a:prstClr>
                  </a:outerShdw>
                </a:effectLst>
              </a:rPr>
              <a:t>. emissivity</a:t>
            </a:r>
          </a:p>
          <a:p>
            <a:r>
              <a:rPr lang="en-US" sz="1000" b="1" dirty="0" err="1">
                <a:solidFill>
                  <a:srgbClr val="FFFF00"/>
                </a:solidFill>
                <a:effectLst>
                  <a:outerShdw blurRad="50800" dist="38100" dir="2700000" algn="tl" rotWithShape="0">
                    <a:prstClr val="black">
                      <a:alpha val="40000"/>
                    </a:prstClr>
                  </a:outerShdw>
                </a:effectLst>
              </a:rPr>
              <a:t>s</a:t>
            </a:r>
            <a:r>
              <a:rPr lang="en-US" sz="1000" b="1" dirty="0" err="1" smtClean="0">
                <a:solidFill>
                  <a:srgbClr val="FFFF00"/>
                </a:solidFill>
                <a:effectLst>
                  <a:outerShdw blurRad="50800" dist="38100" dir="2700000" algn="tl" rotWithShape="0">
                    <a:prstClr val="black">
                      <a:alpha val="40000"/>
                    </a:prstClr>
                  </a:outerShdw>
                </a:effectLst>
              </a:rPr>
              <a:t>fc</a:t>
            </a:r>
            <a:r>
              <a:rPr lang="en-US" sz="1000" b="1" dirty="0" smtClean="0">
                <a:solidFill>
                  <a:srgbClr val="FFFF00"/>
                </a:solidFill>
                <a:effectLst>
                  <a:outerShdw blurRad="50800" dist="38100" dir="2700000" algn="tl" rotWithShape="0">
                    <a:prstClr val="black">
                      <a:alpha val="40000"/>
                    </a:prstClr>
                  </a:outerShdw>
                </a:effectLst>
              </a:rPr>
              <a:t>. albedo</a:t>
            </a:r>
            <a:endParaRPr lang="en-US" sz="1000" b="1" dirty="0">
              <a:solidFill>
                <a:srgbClr val="FFFF00"/>
              </a:solidFill>
              <a:effectLst>
                <a:outerShdw blurRad="50800" dist="38100" dir="2700000" algn="tl" rotWithShape="0">
                  <a:prstClr val="black">
                    <a:alpha val="40000"/>
                  </a:prstClr>
                </a:outerShdw>
              </a:effectLst>
            </a:endParaRPr>
          </a:p>
        </p:txBody>
      </p:sp>
      <p:sp>
        <p:nvSpPr>
          <p:cNvPr id="108" name="Right Brace 107"/>
          <p:cNvSpPr/>
          <p:nvPr/>
        </p:nvSpPr>
        <p:spPr>
          <a:xfrm rot="10800000">
            <a:off x="4800600" y="2019297"/>
            <a:ext cx="304800" cy="571501"/>
          </a:xfrm>
          <a:prstGeom prst="rightBrace">
            <a:avLst>
              <a:gd name="adj1" fmla="val 24653"/>
              <a:gd name="adj2" fmla="val 50000"/>
            </a:avLst>
          </a:prstGeom>
          <a:ln w="38100">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9" name="Rounded Rectangle 108"/>
          <p:cNvSpPr/>
          <p:nvPr/>
        </p:nvSpPr>
        <p:spPr>
          <a:xfrm>
            <a:off x="6553200" y="5638800"/>
            <a:ext cx="2514600" cy="762000"/>
          </a:xfrm>
          <a:prstGeom prst="round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effectLst>
                  <a:outerShdw blurRad="50800" dist="38100" dir="2700000" algn="tl" rotWithShape="0">
                    <a:prstClr val="black">
                      <a:alpha val="40000"/>
                    </a:prstClr>
                  </a:outerShdw>
                </a:effectLst>
              </a:rPr>
              <a:t>EXECUTE </a:t>
            </a:r>
            <a:r>
              <a:rPr lang="en-US" sz="1400" b="1" dirty="0" err="1" smtClean="0">
                <a:effectLst>
                  <a:outerShdw blurRad="50800" dist="38100" dir="2700000" algn="tl" rotWithShape="0">
                    <a:prstClr val="black">
                      <a:alpha val="40000"/>
                    </a:prstClr>
                  </a:outerShdw>
                </a:effectLst>
              </a:rPr>
              <a:t>ProbSevere</a:t>
            </a:r>
            <a:r>
              <a:rPr lang="en-US" sz="1400" b="1" dirty="0" smtClean="0">
                <a:effectLst>
                  <a:outerShdw blurRad="50800" dist="38100" dir="2700000" algn="tl" rotWithShape="0">
                    <a:prstClr val="black">
                      <a:alpha val="40000"/>
                    </a:prstClr>
                  </a:outerShdw>
                </a:effectLst>
              </a:rPr>
              <a:t> (IDL)</a:t>
            </a:r>
          </a:p>
          <a:p>
            <a:r>
              <a:rPr lang="en-US" sz="1000" dirty="0" smtClean="0"/>
              <a:t>-Executes when radar tracking is complete</a:t>
            </a:r>
          </a:p>
          <a:p>
            <a:r>
              <a:rPr lang="en-US" sz="1000" dirty="0" smtClean="0"/>
              <a:t>-Reads history file (IDL save file)</a:t>
            </a:r>
          </a:p>
          <a:p>
            <a:r>
              <a:rPr lang="en-US" sz="1000" dirty="0" smtClean="0"/>
              <a:t>-Creates ASCII output (IDL)</a:t>
            </a:r>
          </a:p>
        </p:txBody>
      </p:sp>
      <p:sp>
        <p:nvSpPr>
          <p:cNvPr id="118" name="TextBox 117"/>
          <p:cNvSpPr txBox="1"/>
          <p:nvPr/>
        </p:nvSpPr>
        <p:spPr>
          <a:xfrm>
            <a:off x="3505200" y="2667000"/>
            <a:ext cx="1371600" cy="276999"/>
          </a:xfrm>
          <a:prstGeom prst="rect">
            <a:avLst/>
          </a:prstGeom>
          <a:solidFill>
            <a:schemeClr val="accent6">
              <a:lumMod val="75000"/>
            </a:schemeClr>
          </a:solidFill>
        </p:spPr>
        <p:txBody>
          <a:bodyPr wrap="square" rtlCol="0">
            <a:spAutoFit/>
          </a:bodyPr>
          <a:lstStyle/>
          <a:p>
            <a:pPr algn="ctr"/>
            <a:r>
              <a:rPr lang="en-US" sz="1200" b="1" dirty="0" smtClean="0">
                <a:solidFill>
                  <a:srgbClr val="FFFF00"/>
                </a:solidFill>
                <a:effectLst>
                  <a:outerShdw blurRad="50800" dist="38100" dir="2700000" algn="tl" rotWithShape="0">
                    <a:prstClr val="black">
                      <a:alpha val="40000"/>
                    </a:prstClr>
                  </a:outerShdw>
                </a:effectLst>
              </a:rPr>
              <a:t>Remap (C + IDL)</a:t>
            </a:r>
            <a:endParaRPr lang="en-US" sz="1200" b="1" dirty="0">
              <a:solidFill>
                <a:srgbClr val="FFFF00"/>
              </a:solidFill>
              <a:effectLst>
                <a:outerShdw blurRad="50800" dist="38100" dir="2700000" algn="tl" rotWithShape="0">
                  <a:prstClr val="black">
                    <a:alpha val="40000"/>
                  </a:prstClr>
                </a:outerShdw>
              </a:effectLst>
            </a:endParaRPr>
          </a:p>
        </p:txBody>
      </p:sp>
      <p:sp>
        <p:nvSpPr>
          <p:cNvPr id="2" name="TextBox 1"/>
          <p:cNvSpPr txBox="1"/>
          <p:nvPr/>
        </p:nvSpPr>
        <p:spPr>
          <a:xfrm>
            <a:off x="52192" y="6501009"/>
            <a:ext cx="3095719" cy="369332"/>
          </a:xfrm>
          <a:prstGeom prst="rect">
            <a:avLst/>
          </a:prstGeom>
          <a:noFill/>
        </p:spPr>
        <p:txBody>
          <a:bodyPr wrap="none" rtlCol="0">
            <a:spAutoFit/>
          </a:bodyPr>
          <a:lstStyle/>
          <a:p>
            <a:r>
              <a:rPr lang="en-US" dirty="0" smtClean="0"/>
              <a:t>Mike Pavolonis- </a:t>
            </a:r>
            <a:r>
              <a:rPr lang="en-US" dirty="0" err="1" smtClean="0"/>
              <a:t>ProbSevere</a:t>
            </a:r>
            <a:endParaRPr lang="en-US" dirty="0"/>
          </a:p>
        </p:txBody>
      </p:sp>
    </p:spTree>
    <p:extLst>
      <p:ext uri="{BB962C8B-B14F-4D97-AF65-F5344CB8AC3E}">
        <p14:creationId xmlns:p14="http://schemas.microsoft.com/office/powerpoint/2010/main" val="3396852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004" y="894045"/>
            <a:ext cx="9432099" cy="1143000"/>
          </a:xfrm>
        </p:spPr>
        <p:txBody>
          <a:bodyPr/>
          <a:lstStyle/>
          <a:p>
            <a:r>
              <a:rPr lang="en-US" b="1" dirty="0">
                <a:solidFill>
                  <a:srgbClr val="FFC000"/>
                </a:solidFill>
              </a:rPr>
              <a:t>The </a:t>
            </a:r>
            <a:r>
              <a:rPr lang="en-US" b="1" dirty="0" smtClean="0">
                <a:solidFill>
                  <a:srgbClr val="FFC000"/>
                </a:solidFill>
              </a:rPr>
              <a:t>2015 GOES-R </a:t>
            </a:r>
            <a:r>
              <a:rPr lang="en-US" b="1" dirty="0">
                <a:solidFill>
                  <a:srgbClr val="FFC000"/>
                </a:solidFill>
              </a:rPr>
              <a:t>Proving Ground at the </a:t>
            </a:r>
            <a:r>
              <a:rPr lang="en-US" b="1" dirty="0" smtClean="0">
                <a:solidFill>
                  <a:srgbClr val="FFC000"/>
                </a:solidFill>
              </a:rPr>
              <a:t/>
            </a:r>
            <a:br>
              <a:rPr lang="en-US" b="1" dirty="0" smtClean="0">
                <a:solidFill>
                  <a:srgbClr val="FFC000"/>
                </a:solidFill>
              </a:rPr>
            </a:br>
            <a:r>
              <a:rPr lang="en-US" b="1" dirty="0" smtClean="0">
                <a:solidFill>
                  <a:srgbClr val="FFC000"/>
                </a:solidFill>
              </a:rPr>
              <a:t>Hazardous </a:t>
            </a:r>
            <a:r>
              <a:rPr lang="en-US" b="1" dirty="0">
                <a:solidFill>
                  <a:srgbClr val="FFC000"/>
                </a:solidFill>
              </a:rPr>
              <a:t>Weather </a:t>
            </a:r>
            <a:r>
              <a:rPr lang="en-US" b="1" dirty="0" err="1" smtClean="0">
                <a:solidFill>
                  <a:srgbClr val="FFC000"/>
                </a:solidFill>
              </a:rPr>
              <a:t>Testbed</a:t>
            </a:r>
            <a:r>
              <a:rPr lang="en-US" b="1" dirty="0">
                <a:solidFill>
                  <a:srgbClr val="FFC000"/>
                </a:solidFill>
              </a:rPr>
              <a:t/>
            </a:r>
            <a:br>
              <a:rPr lang="en-US" b="1" dirty="0">
                <a:solidFill>
                  <a:srgbClr val="FFC000"/>
                </a:solidFill>
              </a:rPr>
            </a:br>
            <a:r>
              <a:rPr lang="en-US" sz="2800" b="1" dirty="0">
                <a:solidFill>
                  <a:schemeClr val="tx1"/>
                </a:solidFill>
              </a:rPr>
              <a:t>http://goesrhwt.blogspot.com/</a:t>
            </a:r>
            <a:br>
              <a:rPr lang="en-US" sz="2800" b="1" dirty="0">
                <a:solidFill>
                  <a:schemeClr val="tx1"/>
                </a:solidFill>
              </a:rPr>
            </a:br>
            <a:r>
              <a:rPr lang="en-US" sz="2800" b="1" dirty="0">
                <a:solidFill>
                  <a:schemeClr val="tx1"/>
                </a:solidFill>
              </a:rPr>
              <a:t>http://hwt.nssl.noaa.gov/spring_experiment/</a:t>
            </a:r>
          </a:p>
        </p:txBody>
      </p:sp>
      <p:sp>
        <p:nvSpPr>
          <p:cNvPr id="4" name="Slide Number Placeholder 3"/>
          <p:cNvSpPr>
            <a:spLocks noGrp="1"/>
          </p:cNvSpPr>
          <p:nvPr>
            <p:ph type="sldNum" sz="quarter" idx="12"/>
          </p:nvPr>
        </p:nvSpPr>
        <p:spPr/>
        <p:txBody>
          <a:bodyPr/>
          <a:lstStyle/>
          <a:p>
            <a:pPr>
              <a:defRPr/>
            </a:pPr>
            <a:fld id="{6ECF5EF8-31B4-4F78-B46E-860652303D3D}" type="slidenum">
              <a:rPr lang="en-US" smtClean="0"/>
              <a:pPr>
                <a:defRPr/>
              </a:pPr>
              <a:t>13</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139" y="2439996"/>
            <a:ext cx="3878499" cy="444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39996"/>
            <a:ext cx="5502254" cy="444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6133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975986" y="208647"/>
            <a:ext cx="6975565" cy="646331"/>
          </a:xfrm>
        </p:spPr>
        <p:txBody>
          <a:bodyPr>
            <a:noAutofit/>
          </a:bodyPr>
          <a:lstStyle/>
          <a:p>
            <a:pPr eaLnBrk="1" hangingPunct="1"/>
            <a:r>
              <a:rPr lang="en-US" sz="2800" b="1" dirty="0" smtClean="0">
                <a:solidFill>
                  <a:srgbClr val="FFC000"/>
                </a:solidFill>
              </a:rPr>
              <a:t>Toward an Operational Use of Stroke Level Lightning Data in Severe Weather Forecasting</a:t>
            </a:r>
          </a:p>
        </p:txBody>
      </p:sp>
      <p:sp>
        <p:nvSpPr>
          <p:cNvPr id="3" name="Rectangle 3"/>
          <p:cNvSpPr>
            <a:spLocks noGrp="1" noChangeArrowheads="1"/>
          </p:cNvSpPr>
          <p:nvPr>
            <p:ph sz="half" idx="1"/>
          </p:nvPr>
        </p:nvSpPr>
        <p:spPr>
          <a:xfrm>
            <a:off x="41590" y="1143000"/>
            <a:ext cx="4076041" cy="4648200"/>
          </a:xfrm>
          <a:ln w="12700">
            <a:solidFill>
              <a:schemeClr val="tx1"/>
            </a:solidFill>
          </a:ln>
        </p:spPr>
        <p:txBody>
          <a:bodyPr>
            <a:normAutofit lnSpcReduction="10000"/>
          </a:bodyPr>
          <a:lstStyle/>
          <a:p>
            <a:pPr eaLnBrk="1" hangingPunct="1">
              <a:lnSpc>
                <a:spcPct val="90000"/>
              </a:lnSpc>
              <a:buFontTx/>
              <a:buNone/>
              <a:defRPr/>
            </a:pPr>
            <a:endParaRPr lang="en-US" sz="1700" dirty="0" smtClean="0"/>
          </a:p>
          <a:p>
            <a:pPr eaLnBrk="1" hangingPunct="1">
              <a:lnSpc>
                <a:spcPct val="90000"/>
              </a:lnSpc>
              <a:defRPr/>
            </a:pPr>
            <a:r>
              <a:rPr lang="en-US" sz="1700" dirty="0" smtClean="0"/>
              <a:t>Ongoing research using lightning data in the context of severe weather forecasting </a:t>
            </a:r>
            <a:r>
              <a:rPr lang="en-US" sz="1700" smtClean="0"/>
              <a:t>is promising.</a:t>
            </a:r>
            <a:endParaRPr lang="en-US" sz="1700" kern="1200" dirty="0" smtClean="0"/>
          </a:p>
          <a:p>
            <a:pPr eaLnBrk="1" hangingPunct="1">
              <a:lnSpc>
                <a:spcPct val="90000"/>
              </a:lnSpc>
              <a:defRPr/>
            </a:pPr>
            <a:r>
              <a:rPr lang="en-US" sz="1700" kern="1200" dirty="0" smtClean="0"/>
              <a:t>However, only flash level data is used – but not all flashes are equal, energetically.</a:t>
            </a:r>
          </a:p>
          <a:p>
            <a:pPr eaLnBrk="1" hangingPunct="1">
              <a:lnSpc>
                <a:spcPct val="90000"/>
              </a:lnSpc>
              <a:defRPr/>
            </a:pPr>
            <a:r>
              <a:rPr lang="en-US" sz="1700" dirty="0" smtClean="0"/>
              <a:t>GLM will provide data that correspond to strokes (called groups in GLM nomenclature).</a:t>
            </a:r>
            <a:endParaRPr lang="en-US" sz="1700" kern="1200" dirty="0" smtClean="0"/>
          </a:p>
          <a:p>
            <a:pPr eaLnBrk="1" hangingPunct="1">
              <a:lnSpc>
                <a:spcPct val="90000"/>
              </a:lnSpc>
              <a:defRPr/>
            </a:pPr>
            <a:r>
              <a:rPr lang="en-US" sz="1700" dirty="0" smtClean="0"/>
              <a:t>We will use existing LIS data and ground based electric field networks (e.g., HAMMA) to relate optical measurements to strokes, which are more closely related to the electrical energy output of a storm.</a:t>
            </a:r>
          </a:p>
          <a:p>
            <a:pPr eaLnBrk="1" hangingPunct="1">
              <a:lnSpc>
                <a:spcPct val="90000"/>
              </a:lnSpc>
              <a:defRPr/>
            </a:pPr>
            <a:r>
              <a:rPr lang="en-US" sz="1700" dirty="0" smtClean="0"/>
              <a:t>Ultimately, we seek to establish a new paradigm in which GLM data can be better used to relate electrical energy to storm dynamics.</a:t>
            </a:r>
            <a:endParaRPr lang="en-US" sz="1700" kern="1200" dirty="0" smtClean="0"/>
          </a:p>
          <a:p>
            <a:pPr eaLnBrk="1" hangingPunct="1">
              <a:lnSpc>
                <a:spcPct val="90000"/>
              </a:lnSpc>
              <a:buFontTx/>
              <a:buNone/>
              <a:defRPr/>
            </a:pPr>
            <a:endParaRPr lang="en-US" sz="1700" kern="1200" dirty="0" smtClean="0"/>
          </a:p>
          <a:p>
            <a:pPr eaLnBrk="1" hangingPunct="1">
              <a:lnSpc>
                <a:spcPct val="90000"/>
              </a:lnSpc>
              <a:buFontTx/>
              <a:buNone/>
              <a:defRPr/>
            </a:pPr>
            <a:endParaRPr lang="en-US" sz="1700" dirty="0" smtClean="0"/>
          </a:p>
          <a:p>
            <a:pPr eaLnBrk="1" hangingPunct="1">
              <a:lnSpc>
                <a:spcPct val="90000"/>
              </a:lnSpc>
              <a:defRPr/>
            </a:pPr>
            <a:endParaRPr lang="en-US" sz="1700" dirty="0" smtClean="0"/>
          </a:p>
        </p:txBody>
      </p:sp>
      <p:sp>
        <p:nvSpPr>
          <p:cNvPr id="4" name="Text Box 4"/>
          <p:cNvSpPr txBox="1">
            <a:spLocks noChangeArrowheads="1"/>
          </p:cNvSpPr>
          <p:nvPr/>
        </p:nvSpPr>
        <p:spPr bwMode="auto">
          <a:xfrm>
            <a:off x="0" y="5902325"/>
            <a:ext cx="9144000" cy="323165"/>
          </a:xfrm>
          <a:prstGeom prst="rect">
            <a:avLst/>
          </a:prstGeom>
          <a:solidFill>
            <a:schemeClr val="bg1"/>
          </a:solidFill>
          <a:ln>
            <a:noFill/>
          </a:ln>
          <a:extLst/>
        </p:spPr>
        <p:txBody>
          <a:bodyPr>
            <a:spAutoFit/>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algn="ctr" eaLnBrk="1" hangingPunct="1"/>
            <a:r>
              <a:rPr lang="en-US" sz="1500" i="1" dirty="0" smtClean="0"/>
              <a:t>Explore how to best use GLM data in relation to storm development</a:t>
            </a:r>
            <a:endParaRPr lang="en-US" sz="1500" b="0" i="1" dirty="0"/>
          </a:p>
        </p:txBody>
      </p:sp>
      <p:sp>
        <p:nvSpPr>
          <p:cNvPr id="5" name="Text Box 5"/>
          <p:cNvSpPr txBox="1">
            <a:spLocks noChangeArrowheads="1"/>
          </p:cNvSpPr>
          <p:nvPr/>
        </p:nvSpPr>
        <p:spPr bwMode="auto">
          <a:xfrm>
            <a:off x="-1" y="6327867"/>
            <a:ext cx="91440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algn="ctr" eaLnBrk="1" hangingPunct="1"/>
            <a:r>
              <a:rPr lang="en-US" sz="1600" dirty="0" smtClean="0"/>
              <a:t>Phillip M. Bitzer and Larry Carey, University of Alabama in Huntsville</a:t>
            </a:r>
            <a:endParaRPr lang="en-US" sz="1600" dirty="0"/>
          </a:p>
        </p:txBody>
      </p:sp>
      <p:sp>
        <p:nvSpPr>
          <p:cNvPr id="6" name="TextBox 13"/>
          <p:cNvSpPr txBox="1">
            <a:spLocks noChangeArrowheads="1"/>
          </p:cNvSpPr>
          <p:nvPr/>
        </p:nvSpPr>
        <p:spPr bwMode="auto">
          <a:xfrm>
            <a:off x="174625" y="4437063"/>
            <a:ext cx="20605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eaLnBrk="0" hangingPunct="0">
              <a:defRPr sz="1200" b="1">
                <a:solidFill>
                  <a:schemeClr val="tx1"/>
                </a:solidFill>
                <a:latin typeface="Arial" charset="0"/>
              </a:defRPr>
            </a:lvl1pPr>
            <a:lvl2pPr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lvl="1" eaLnBrk="1" hangingPunct="1">
              <a:lnSpc>
                <a:spcPct val="90000"/>
              </a:lnSpc>
            </a:pPr>
            <a:endParaRPr lang="en-US" sz="1400"/>
          </a:p>
        </p:txBody>
      </p:sp>
      <p:sp>
        <p:nvSpPr>
          <p:cNvPr id="7" name="TextBox 15"/>
          <p:cNvSpPr txBox="1">
            <a:spLocks noChangeArrowheads="1"/>
          </p:cNvSpPr>
          <p:nvPr/>
        </p:nvSpPr>
        <p:spPr bwMode="auto">
          <a:xfrm>
            <a:off x="4191000" y="4648200"/>
            <a:ext cx="487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r>
              <a:rPr lang="en-US" sz="1600" dirty="0" smtClean="0">
                <a:latin typeface="+mn-lt"/>
              </a:rPr>
              <a:t>A single lightning flash observed by HAMMA (colored waveforms) and LIS (gray bars and yellow/red squares). The return strokes are detected by each system – this is the most energetic process in a flash.</a:t>
            </a:r>
            <a:endParaRPr lang="en-US" sz="1600" dirty="0">
              <a:latin typeface="+mn-lt"/>
            </a:endParaRPr>
          </a:p>
        </p:txBody>
      </p:sp>
      <p:sp>
        <p:nvSpPr>
          <p:cNvPr id="8" name="TextBox 7"/>
          <p:cNvSpPr txBox="1"/>
          <p:nvPr/>
        </p:nvSpPr>
        <p:spPr>
          <a:xfrm>
            <a:off x="5029200" y="2209800"/>
            <a:ext cx="2765462" cy="369332"/>
          </a:xfrm>
          <a:prstGeom prst="rect">
            <a:avLst/>
          </a:prstGeom>
          <a:noFill/>
        </p:spPr>
        <p:txBody>
          <a:bodyPr wrap="square" rtlCol="0">
            <a:spAutoFit/>
          </a:bodyPr>
          <a:lstStyle/>
          <a:p>
            <a:r>
              <a:rPr lang="en-US" dirty="0" smtClean="0"/>
              <a:t>Put one figure here</a:t>
            </a:r>
            <a:endParaRPr lang="en-US" dirty="0"/>
          </a:p>
        </p:txBody>
      </p:sp>
      <p:pic>
        <p:nvPicPr>
          <p:cNvPr id="9" name="Picture 8" descr="20101025T042558_full.png"/>
          <p:cNvPicPr>
            <a:picLocks noChangeAspect="1"/>
          </p:cNvPicPr>
          <p:nvPr/>
        </p:nvPicPr>
        <p:blipFill>
          <a:blip r:embed="rId2" cstate="print">
            <a:extLst>
              <a:ext uri="{BEBA8EAE-BF5A-486C-A8C5-ECC9F3942E4B}">
                <a14:imgProps xmlns:a14="http://schemas.microsoft.com/office/drawing/2010/main">
                  <a14:imgLayer r:embed="rId3">
                    <a14:imgEffect>
                      <a14:sharpenSoften amount="72000"/>
                    </a14:imgEffect>
                  </a14:imgLayer>
                </a14:imgProps>
              </a:ext>
              <a:ext uri="{28A0092B-C50C-407E-A947-70E740481C1C}">
                <a14:useLocalDpi xmlns:a14="http://schemas.microsoft.com/office/drawing/2010/main" val="0"/>
              </a:ext>
            </a:extLst>
          </a:blip>
          <a:stretch>
            <a:fillRect/>
          </a:stretch>
        </p:blipFill>
        <p:spPr>
          <a:xfrm>
            <a:off x="4191000" y="1155700"/>
            <a:ext cx="4901627" cy="3429000"/>
          </a:xfrm>
          <a:prstGeom prst="rect">
            <a:avLst/>
          </a:prstGeom>
          <a:ln>
            <a:solidFill>
              <a:schemeClr val="tx1"/>
            </a:solidFill>
          </a:ln>
        </p:spPr>
      </p:pic>
    </p:spTree>
    <p:extLst>
      <p:ext uri="{BB962C8B-B14F-4D97-AF65-F5344CB8AC3E}">
        <p14:creationId xmlns:p14="http://schemas.microsoft.com/office/powerpoint/2010/main" val="13082329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492875"/>
            <a:ext cx="2133600" cy="365125"/>
          </a:xfrm>
        </p:spPr>
        <p:txBody>
          <a:bodyPr/>
          <a:lstStyle/>
          <a:p>
            <a:pPr>
              <a:defRPr/>
            </a:pPr>
            <a:fld id="{6ECF5EF8-31B4-4F78-B46E-860652303D3D}" type="slidenum">
              <a:rPr lang="en-US" smtClean="0">
                <a:solidFill>
                  <a:schemeClr val="tx1"/>
                </a:solidFill>
              </a:rPr>
              <a:pPr>
                <a:defRPr/>
              </a:pPr>
              <a:t>15</a:t>
            </a:fld>
            <a:endParaRPr lang="en-US" dirty="0">
              <a:solidFill>
                <a:schemeClr val="tx1"/>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50246"/>
            <a:ext cx="8934450" cy="641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298" y="4255521"/>
            <a:ext cx="7419975"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632298" y="1252603"/>
            <a:ext cx="1186058" cy="13778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11350" y="228693"/>
            <a:ext cx="2492990" cy="369332"/>
          </a:xfrm>
          <a:prstGeom prst="rect">
            <a:avLst/>
          </a:prstGeom>
          <a:noFill/>
          <a:ln w="38100">
            <a:solidFill>
              <a:schemeClr val="bg1"/>
            </a:solidFill>
          </a:ln>
        </p:spPr>
        <p:txBody>
          <a:bodyPr wrap="none" rtlCol="0">
            <a:spAutoFit/>
          </a:bodyPr>
          <a:lstStyle/>
          <a:p>
            <a:r>
              <a:rPr lang="en-US" dirty="0" smtClean="0">
                <a:solidFill>
                  <a:schemeClr val="bg1"/>
                </a:solidFill>
              </a:rPr>
              <a:t>HRRR Forecast Fields</a:t>
            </a:r>
            <a:endParaRPr lang="en-US" dirty="0">
              <a:solidFill>
                <a:schemeClr val="bg1"/>
              </a:solidFill>
            </a:endParaRPr>
          </a:p>
        </p:txBody>
      </p:sp>
      <p:sp>
        <p:nvSpPr>
          <p:cNvPr id="11" name="TextBox 10"/>
          <p:cNvSpPr txBox="1"/>
          <p:nvPr/>
        </p:nvSpPr>
        <p:spPr>
          <a:xfrm>
            <a:off x="3440222" y="1576377"/>
            <a:ext cx="3542256" cy="646331"/>
          </a:xfrm>
          <a:prstGeom prst="rect">
            <a:avLst/>
          </a:prstGeom>
          <a:solidFill>
            <a:schemeClr val="accent1"/>
          </a:solidFill>
          <a:ln w="38100">
            <a:solidFill>
              <a:schemeClr val="bg1"/>
            </a:solidFill>
          </a:ln>
        </p:spPr>
        <p:txBody>
          <a:bodyPr wrap="square" rtlCol="0">
            <a:spAutoFit/>
          </a:bodyPr>
          <a:lstStyle/>
          <a:p>
            <a:r>
              <a:rPr lang="en-US" dirty="0" smtClean="0">
                <a:solidFill>
                  <a:schemeClr val="bg1"/>
                </a:solidFill>
              </a:rPr>
              <a:t>Lightning Threat 3 used for </a:t>
            </a:r>
            <a:r>
              <a:rPr lang="en-US" dirty="0" err="1" smtClean="0">
                <a:solidFill>
                  <a:schemeClr val="bg1"/>
                </a:solidFill>
              </a:rPr>
              <a:t>Prob</a:t>
            </a:r>
            <a:r>
              <a:rPr lang="en-US" dirty="0" smtClean="0">
                <a:solidFill>
                  <a:schemeClr val="bg1"/>
                </a:solidFill>
              </a:rPr>
              <a:t> LTG forecast out to 9 hours</a:t>
            </a:r>
            <a:endParaRPr lang="en-US" dirty="0">
              <a:solidFill>
                <a:schemeClr val="bg1"/>
              </a:solidFill>
            </a:endParaRPr>
          </a:p>
        </p:txBody>
      </p:sp>
      <p:cxnSp>
        <p:nvCxnSpPr>
          <p:cNvPr id="8" name="Straight Arrow Connector 7"/>
          <p:cNvCxnSpPr/>
          <p:nvPr/>
        </p:nvCxnSpPr>
        <p:spPr>
          <a:xfrm flipH="1" flipV="1">
            <a:off x="2868460" y="1334022"/>
            <a:ext cx="526093" cy="25488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881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ltg3_t5sfc_f04.png"/>
          <p:cNvPicPr>
            <a:picLocks noChangeAspect="1"/>
          </p:cNvPicPr>
          <p:nvPr/>
        </p:nvPicPr>
        <p:blipFill>
          <a:blip r:embed="rId3">
            <a:lum bright="-30000"/>
          </a:blip>
          <a:srcRect l="58215" t="50744" r="13181" b="31068"/>
          <a:stretch>
            <a:fillRect/>
          </a:stretch>
        </p:blipFill>
        <p:spPr>
          <a:xfrm>
            <a:off x="499027" y="1036485"/>
            <a:ext cx="3333736" cy="2248317"/>
          </a:xfrm>
          <a:prstGeom prst="rect">
            <a:avLst/>
          </a:prstGeom>
          <a:ln w="38100">
            <a:solidFill>
              <a:schemeClr val="tx1"/>
            </a:solidFill>
          </a:ln>
          <a:scene3d>
            <a:camera prst="orthographicFront">
              <a:rot lat="18837482" lon="1771215" rev="20269430"/>
            </a:camera>
            <a:lightRig rig="threePt" dir="t"/>
          </a:scene3d>
        </p:spPr>
      </p:pic>
      <p:pic>
        <p:nvPicPr>
          <p:cNvPr id="56" name="Picture 55" descr="ltg3_t5sfc_f05.png"/>
          <p:cNvPicPr>
            <a:picLocks noChangeAspect="1"/>
          </p:cNvPicPr>
          <p:nvPr/>
        </p:nvPicPr>
        <p:blipFill>
          <a:blip r:embed="rId4">
            <a:lum bright="-30000"/>
          </a:blip>
          <a:srcRect l="58215" t="50744" r="13181" b="31068"/>
          <a:stretch>
            <a:fillRect/>
          </a:stretch>
        </p:blipFill>
        <p:spPr>
          <a:xfrm>
            <a:off x="4965126" y="1036485"/>
            <a:ext cx="3333736" cy="2248317"/>
          </a:xfrm>
          <a:prstGeom prst="rect">
            <a:avLst/>
          </a:prstGeom>
          <a:ln w="38100">
            <a:solidFill>
              <a:schemeClr val="tx1"/>
            </a:solidFill>
          </a:ln>
          <a:scene3d>
            <a:camera prst="orthographicFront">
              <a:rot lat="18837482" lon="1771215" rev="20269430"/>
            </a:camera>
            <a:lightRig rig="threePt" dir="t"/>
          </a:scene3d>
        </p:spPr>
      </p:pic>
      <p:pic>
        <p:nvPicPr>
          <p:cNvPr id="60" name="Picture 59" descr="ltg3_t5sfc_f07.png"/>
          <p:cNvPicPr>
            <a:picLocks noChangeAspect="1"/>
          </p:cNvPicPr>
          <p:nvPr/>
        </p:nvPicPr>
        <p:blipFill>
          <a:blip r:embed="rId5">
            <a:lum bright="-30000"/>
          </a:blip>
          <a:srcRect l="58215" t="50744" r="13181" b="31068"/>
          <a:stretch>
            <a:fillRect/>
          </a:stretch>
        </p:blipFill>
        <p:spPr>
          <a:xfrm>
            <a:off x="4982330" y="4260599"/>
            <a:ext cx="3333736" cy="2248317"/>
          </a:xfrm>
          <a:prstGeom prst="rect">
            <a:avLst/>
          </a:prstGeom>
          <a:ln w="25400">
            <a:solidFill>
              <a:schemeClr val="tx1"/>
            </a:solidFill>
          </a:ln>
          <a:scene3d>
            <a:camera prst="orthographicFront">
              <a:rot lat="18837477" lon="1771217" rev="20269410"/>
            </a:camera>
            <a:lightRig rig="threePt" dir="t"/>
          </a:scene3d>
        </p:spPr>
      </p:pic>
      <p:pic>
        <p:nvPicPr>
          <p:cNvPr id="61" name="Picture 60" descr="ltg3_t5sfc_f06.png"/>
          <p:cNvPicPr>
            <a:picLocks noChangeAspect="1"/>
          </p:cNvPicPr>
          <p:nvPr/>
        </p:nvPicPr>
        <p:blipFill>
          <a:blip r:embed="rId6">
            <a:lum bright="-30000"/>
          </a:blip>
          <a:srcRect l="58215" t="50744" r="13181" b="31068"/>
          <a:stretch>
            <a:fillRect/>
          </a:stretch>
        </p:blipFill>
        <p:spPr>
          <a:xfrm>
            <a:off x="453352" y="4276641"/>
            <a:ext cx="3333736" cy="2248317"/>
          </a:xfrm>
          <a:prstGeom prst="rect">
            <a:avLst/>
          </a:prstGeom>
          <a:ln w="38100">
            <a:solidFill>
              <a:schemeClr val="tx1"/>
            </a:solidFill>
          </a:ln>
          <a:scene3d>
            <a:camera prst="orthographicFront">
              <a:rot lat="18837454" lon="1771241" rev="20269364"/>
            </a:camera>
            <a:lightRig rig="threePt" dir="t"/>
          </a:scene3d>
          <a:sp3d/>
        </p:spPr>
      </p:pic>
      <p:sp>
        <p:nvSpPr>
          <p:cNvPr id="12" name="TextBox 11"/>
          <p:cNvSpPr txBox="1"/>
          <p:nvPr/>
        </p:nvSpPr>
        <p:spPr>
          <a:xfrm>
            <a:off x="1822785" y="2551565"/>
            <a:ext cx="1609736" cy="400110"/>
          </a:xfrm>
          <a:prstGeom prst="rect">
            <a:avLst/>
          </a:prstGeom>
          <a:solidFill>
            <a:schemeClr val="bg1"/>
          </a:solidFill>
          <a:scene3d>
            <a:camera prst="orthographicFront">
              <a:rot lat="19101502" lon="1634193" rev="20467061"/>
            </a:camera>
            <a:lightRig rig="threePt" dir="t"/>
          </a:scene3d>
        </p:spPr>
        <p:txBody>
          <a:bodyPr wrap="none" rtlCol="0">
            <a:spAutoFit/>
          </a:bodyPr>
          <a:lstStyle/>
          <a:p>
            <a:r>
              <a:rPr lang="en-US" sz="2000" b="1" dirty="0" smtClean="0">
                <a:latin typeface="Arial Black" pitchFamily="34" charset="0"/>
                <a:cs typeface="Arial"/>
              </a:rPr>
              <a:t>3-4 hr fcst</a:t>
            </a:r>
            <a:endParaRPr lang="en-US" sz="2000" b="1" dirty="0">
              <a:latin typeface="Arial Black" pitchFamily="34" charset="0"/>
              <a:cs typeface="Arial"/>
            </a:endParaRPr>
          </a:p>
        </p:txBody>
      </p:sp>
      <p:sp>
        <p:nvSpPr>
          <p:cNvPr id="37" name="TextBox 36"/>
          <p:cNvSpPr txBox="1"/>
          <p:nvPr/>
        </p:nvSpPr>
        <p:spPr>
          <a:xfrm>
            <a:off x="750793" y="723975"/>
            <a:ext cx="3164136" cy="646331"/>
          </a:xfrm>
          <a:prstGeom prst="rect">
            <a:avLst/>
          </a:prstGeom>
          <a:noFill/>
        </p:spPr>
        <p:txBody>
          <a:bodyPr wrap="none" rtlCol="0">
            <a:spAutoFit/>
          </a:bodyPr>
          <a:lstStyle/>
          <a:p>
            <a:pPr algn="ctr"/>
            <a:r>
              <a:rPr lang="en-US" b="1" dirty="0" smtClean="0">
                <a:latin typeface="Arial"/>
                <a:cs typeface="Arial"/>
              </a:rPr>
              <a:t>Combined lightning risk </a:t>
            </a:r>
          </a:p>
          <a:p>
            <a:pPr algn="ctr"/>
            <a:r>
              <a:rPr lang="en-US" b="1" dirty="0" smtClean="0">
                <a:latin typeface="Arial Black" pitchFamily="34" charset="0"/>
                <a:cs typeface="Arial"/>
              </a:rPr>
              <a:t>valid 19-20 z </a:t>
            </a:r>
            <a:r>
              <a:rPr lang="en-US" b="1" dirty="0" smtClean="0">
                <a:latin typeface="Arial"/>
                <a:cs typeface="Arial"/>
              </a:rPr>
              <a:t>11 Aug 2014</a:t>
            </a:r>
            <a:endParaRPr lang="en-US" b="1" dirty="0">
              <a:latin typeface="Arial"/>
              <a:cs typeface="Arial"/>
            </a:endParaRPr>
          </a:p>
        </p:txBody>
      </p:sp>
      <p:sp>
        <p:nvSpPr>
          <p:cNvPr id="54" name="TextBox 53"/>
          <p:cNvSpPr txBox="1"/>
          <p:nvPr/>
        </p:nvSpPr>
        <p:spPr>
          <a:xfrm>
            <a:off x="1032331" y="6188318"/>
            <a:ext cx="1595309" cy="646331"/>
          </a:xfrm>
          <a:prstGeom prst="rect">
            <a:avLst/>
          </a:prstGeom>
          <a:noFill/>
        </p:spPr>
        <p:txBody>
          <a:bodyPr wrap="none" rtlCol="0">
            <a:spAutoFit/>
          </a:bodyPr>
          <a:lstStyle/>
          <a:p>
            <a:pPr algn="ctr"/>
            <a:r>
              <a:rPr lang="en-US" b="1" dirty="0" smtClean="0">
                <a:solidFill>
                  <a:schemeClr val="accent6">
                    <a:lumMod val="75000"/>
                  </a:schemeClr>
                </a:solidFill>
                <a:latin typeface="Arial" pitchFamily="34" charset="0"/>
                <a:cs typeface="Arial" pitchFamily="34" charset="0"/>
              </a:rPr>
              <a:t>six forecasts</a:t>
            </a:r>
          </a:p>
          <a:p>
            <a:pPr algn="ctr"/>
            <a:r>
              <a:rPr lang="en-US" b="1" dirty="0" smtClean="0">
                <a:solidFill>
                  <a:schemeClr val="accent6">
                    <a:lumMod val="75000"/>
                  </a:schemeClr>
                </a:solidFill>
                <a:latin typeface="Arial" pitchFamily="34" charset="0"/>
                <a:cs typeface="Arial" pitchFamily="34" charset="0"/>
              </a:rPr>
              <a:t>combined</a:t>
            </a:r>
          </a:p>
        </p:txBody>
      </p:sp>
      <p:sp>
        <p:nvSpPr>
          <p:cNvPr id="2" name="Rectangle 1"/>
          <p:cNvSpPr/>
          <p:nvPr/>
        </p:nvSpPr>
        <p:spPr>
          <a:xfrm>
            <a:off x="3666513" y="1403556"/>
            <a:ext cx="2124299" cy="400110"/>
          </a:xfrm>
          <a:prstGeom prst="rect">
            <a:avLst/>
          </a:prstGeom>
          <a:solidFill>
            <a:srgbClr val="00B050"/>
          </a:solidFill>
        </p:spPr>
        <p:txBody>
          <a:bodyPr wrap="none">
            <a:spAutoFit/>
          </a:bodyPr>
          <a:lstStyle/>
          <a:p>
            <a:r>
              <a:rPr lang="en-US" sz="2000" b="1" dirty="0">
                <a:solidFill>
                  <a:schemeClr val="bg1"/>
                </a:solidFill>
                <a:latin typeface="Arial"/>
                <a:cs typeface="Arial"/>
              </a:rPr>
              <a:t>HRRR </a:t>
            </a:r>
            <a:r>
              <a:rPr lang="en-US" sz="2000" b="1" dirty="0" smtClean="0">
                <a:solidFill>
                  <a:schemeClr val="bg1"/>
                </a:solidFill>
                <a:latin typeface="Arial"/>
                <a:cs typeface="Arial"/>
              </a:rPr>
              <a:t>From 16z</a:t>
            </a:r>
            <a:endParaRPr lang="en-US" sz="2000" b="1" dirty="0">
              <a:solidFill>
                <a:schemeClr val="bg1"/>
              </a:solidFill>
              <a:latin typeface="Arial"/>
              <a:cs typeface="Arial"/>
            </a:endParaRPr>
          </a:p>
        </p:txBody>
      </p:sp>
      <p:pic>
        <p:nvPicPr>
          <p:cNvPr id="40" name="Picture 4" descr="Juice_drop"/>
          <p:cNvPicPr>
            <a:picLocks noChangeAspect="1" noChangeArrowheads="1"/>
          </p:cNvPicPr>
          <p:nvPr/>
        </p:nvPicPr>
        <p:blipFill>
          <a:blip r:embed="rId7" cstate="print"/>
          <a:srcRect l="2000" r="27000" b="88000"/>
          <a:stretch>
            <a:fillRect/>
          </a:stretch>
        </p:blipFill>
        <p:spPr bwMode="auto">
          <a:xfrm>
            <a:off x="0" y="0"/>
            <a:ext cx="9151810" cy="762000"/>
          </a:xfrm>
          <a:prstGeom prst="rect">
            <a:avLst/>
          </a:prstGeom>
          <a:noFill/>
          <a:ln w="9525">
            <a:noFill/>
            <a:miter lim="800000"/>
            <a:headEnd/>
            <a:tailEnd/>
          </a:ln>
        </p:spPr>
      </p:pic>
      <p:pic>
        <p:nvPicPr>
          <p:cNvPr id="41" name="Picture 5" descr="Juice_drop"/>
          <p:cNvPicPr>
            <a:picLocks noChangeAspect="1" noChangeArrowheads="1"/>
          </p:cNvPicPr>
          <p:nvPr/>
        </p:nvPicPr>
        <p:blipFill>
          <a:blip r:embed="rId8" cstate="print"/>
          <a:srcRect r="29178" b="1334"/>
          <a:stretch>
            <a:fillRect/>
          </a:stretch>
        </p:blipFill>
        <p:spPr bwMode="auto">
          <a:xfrm>
            <a:off x="1" y="1"/>
            <a:ext cx="770950" cy="761999"/>
          </a:xfrm>
          <a:prstGeom prst="rect">
            <a:avLst/>
          </a:prstGeom>
          <a:noFill/>
          <a:ln w="9525">
            <a:noFill/>
            <a:miter lim="800000"/>
            <a:headEnd/>
            <a:tailEnd/>
          </a:ln>
        </p:spPr>
      </p:pic>
      <p:sp>
        <p:nvSpPr>
          <p:cNvPr id="42" name="Rectangle 14"/>
          <p:cNvSpPr>
            <a:spLocks noChangeArrowheads="1"/>
          </p:cNvSpPr>
          <p:nvPr/>
        </p:nvSpPr>
        <p:spPr bwMode="auto">
          <a:xfrm>
            <a:off x="304800" y="0"/>
            <a:ext cx="8610600" cy="762000"/>
          </a:xfrm>
          <a:prstGeom prst="rect">
            <a:avLst/>
          </a:prstGeom>
          <a:noFill/>
          <a:ln w="9525">
            <a:noFill/>
            <a:miter lim="800000"/>
            <a:headEnd/>
            <a:tailEnd/>
          </a:ln>
        </p:spPr>
        <p:txBody>
          <a:bodyPr anchor="ctr"/>
          <a:lstStyle/>
          <a:p>
            <a:pPr algn="ctr"/>
            <a:r>
              <a:rPr lang="en-US" sz="4000" b="1" dirty="0" smtClean="0">
                <a:solidFill>
                  <a:schemeClr val="bg1"/>
                </a:solidFill>
                <a:latin typeface="+mj-lt"/>
              </a:rPr>
              <a:t>HRRR Time-Lagged LTG Ensemble</a:t>
            </a:r>
            <a:endParaRPr lang="en-US" sz="4000" b="1" dirty="0">
              <a:solidFill>
                <a:schemeClr val="bg1"/>
              </a:solidFill>
              <a:latin typeface="+mj-lt"/>
            </a:endParaRPr>
          </a:p>
        </p:txBody>
      </p:sp>
      <p:sp>
        <p:nvSpPr>
          <p:cNvPr id="43" name="Line 6"/>
          <p:cNvSpPr>
            <a:spLocks noChangeShapeType="1"/>
          </p:cNvSpPr>
          <p:nvPr/>
        </p:nvSpPr>
        <p:spPr bwMode="auto">
          <a:xfrm>
            <a:off x="0" y="762000"/>
            <a:ext cx="9144000" cy="0"/>
          </a:xfrm>
          <a:prstGeom prst="line">
            <a:avLst/>
          </a:prstGeom>
          <a:noFill/>
          <a:ln w="50800">
            <a:solidFill>
              <a:srgbClr val="003399"/>
            </a:solidFill>
            <a:round/>
            <a:headEnd/>
            <a:tailEnd/>
          </a:ln>
        </p:spPr>
        <p:txBody>
          <a:bodyPr/>
          <a:lstStyle/>
          <a:p>
            <a:endParaRPr lang="en-US" dirty="0"/>
          </a:p>
        </p:txBody>
      </p:sp>
      <p:pic>
        <p:nvPicPr>
          <p:cNvPr id="46" name="Picture 45" descr="ltg3_t5sfc_f05.png"/>
          <p:cNvPicPr>
            <a:picLocks noChangeAspect="1"/>
          </p:cNvPicPr>
          <p:nvPr/>
        </p:nvPicPr>
        <p:blipFill>
          <a:blip r:embed="rId9">
            <a:lum bright="-30000"/>
          </a:blip>
          <a:srcRect l="58215" t="50744" r="13181" b="31068"/>
          <a:stretch>
            <a:fillRect/>
          </a:stretch>
        </p:blipFill>
        <p:spPr>
          <a:xfrm>
            <a:off x="354675" y="2654897"/>
            <a:ext cx="3333736" cy="2248317"/>
          </a:xfrm>
          <a:prstGeom prst="rect">
            <a:avLst/>
          </a:prstGeom>
          <a:ln w="38100">
            <a:solidFill>
              <a:schemeClr val="tx1"/>
            </a:solidFill>
          </a:ln>
          <a:scene3d>
            <a:camera prst="orthographicFront">
              <a:rot lat="18837482" lon="1771215" rev="20269430"/>
            </a:camera>
            <a:lightRig rig="threePt" dir="t"/>
          </a:scene3d>
        </p:spPr>
      </p:pic>
      <p:sp>
        <p:nvSpPr>
          <p:cNvPr id="48" name="TextBox 47"/>
          <p:cNvSpPr txBox="1"/>
          <p:nvPr/>
        </p:nvSpPr>
        <p:spPr>
          <a:xfrm>
            <a:off x="5247946" y="723975"/>
            <a:ext cx="3164136" cy="646331"/>
          </a:xfrm>
          <a:prstGeom prst="rect">
            <a:avLst/>
          </a:prstGeom>
          <a:noFill/>
        </p:spPr>
        <p:txBody>
          <a:bodyPr wrap="none" rtlCol="0">
            <a:spAutoFit/>
          </a:bodyPr>
          <a:lstStyle/>
          <a:p>
            <a:pPr algn="ctr"/>
            <a:r>
              <a:rPr lang="en-US" b="1" dirty="0" smtClean="0">
                <a:latin typeface="Arial"/>
                <a:cs typeface="Arial"/>
              </a:rPr>
              <a:t>Combined lightning risk </a:t>
            </a:r>
          </a:p>
          <a:p>
            <a:pPr algn="ctr"/>
            <a:r>
              <a:rPr lang="en-US" b="1" dirty="0" smtClean="0">
                <a:latin typeface="Arial Black" pitchFamily="34" charset="0"/>
                <a:cs typeface="Arial"/>
              </a:rPr>
              <a:t>valid 20-21 z </a:t>
            </a:r>
            <a:r>
              <a:rPr lang="en-US" b="1" dirty="0" smtClean="0">
                <a:latin typeface="Arial"/>
                <a:cs typeface="Arial"/>
              </a:rPr>
              <a:t>11 Aug 2014</a:t>
            </a:r>
            <a:endParaRPr lang="en-US" b="1" dirty="0">
              <a:latin typeface="Arial"/>
              <a:cs typeface="Arial"/>
            </a:endParaRPr>
          </a:p>
        </p:txBody>
      </p:sp>
      <p:sp>
        <p:nvSpPr>
          <p:cNvPr id="50" name="TextBox 49"/>
          <p:cNvSpPr txBox="1"/>
          <p:nvPr/>
        </p:nvSpPr>
        <p:spPr>
          <a:xfrm>
            <a:off x="6356626" y="2553785"/>
            <a:ext cx="1609736" cy="400110"/>
          </a:xfrm>
          <a:prstGeom prst="rect">
            <a:avLst/>
          </a:prstGeom>
          <a:solidFill>
            <a:schemeClr val="bg1"/>
          </a:solidFill>
          <a:scene3d>
            <a:camera prst="orthographicFront">
              <a:rot lat="19101502" lon="1634193" rev="20467061"/>
            </a:camera>
            <a:lightRig rig="threePt" dir="t"/>
          </a:scene3d>
        </p:spPr>
        <p:txBody>
          <a:bodyPr wrap="none" rtlCol="0">
            <a:spAutoFit/>
          </a:bodyPr>
          <a:lstStyle/>
          <a:p>
            <a:r>
              <a:rPr lang="en-US" sz="2000" b="1" dirty="0" smtClean="0">
                <a:latin typeface="Arial Black" pitchFamily="34" charset="0"/>
                <a:cs typeface="Arial"/>
              </a:rPr>
              <a:t>4-5 hr fcst</a:t>
            </a:r>
            <a:endParaRPr lang="en-US" sz="2000" b="1" dirty="0">
              <a:latin typeface="Arial Black" pitchFamily="34" charset="0"/>
              <a:cs typeface="Arial"/>
            </a:endParaRPr>
          </a:p>
        </p:txBody>
      </p:sp>
      <p:sp>
        <p:nvSpPr>
          <p:cNvPr id="51" name="TextBox 50"/>
          <p:cNvSpPr txBox="1"/>
          <p:nvPr/>
        </p:nvSpPr>
        <p:spPr>
          <a:xfrm>
            <a:off x="1742424" y="4155629"/>
            <a:ext cx="1609736" cy="400110"/>
          </a:xfrm>
          <a:prstGeom prst="rect">
            <a:avLst/>
          </a:prstGeom>
          <a:solidFill>
            <a:schemeClr val="bg1"/>
          </a:solidFill>
          <a:scene3d>
            <a:camera prst="orthographicFront">
              <a:rot lat="19101502" lon="1634193" rev="20467061"/>
            </a:camera>
            <a:lightRig rig="threePt" dir="t"/>
          </a:scene3d>
        </p:spPr>
        <p:txBody>
          <a:bodyPr wrap="none" rtlCol="0">
            <a:spAutoFit/>
          </a:bodyPr>
          <a:lstStyle/>
          <a:p>
            <a:r>
              <a:rPr lang="en-US" sz="2000" b="1" dirty="0" smtClean="0">
                <a:latin typeface="Arial Black" pitchFamily="34" charset="0"/>
                <a:cs typeface="Arial"/>
              </a:rPr>
              <a:t>4-5 hr fcst</a:t>
            </a:r>
            <a:endParaRPr lang="en-US" sz="2000" b="1" dirty="0">
              <a:latin typeface="Arial Black" pitchFamily="34" charset="0"/>
              <a:cs typeface="Arial"/>
            </a:endParaRPr>
          </a:p>
        </p:txBody>
      </p:sp>
      <p:pic>
        <p:nvPicPr>
          <p:cNvPr id="52" name="Picture 51" descr="ltg3_t5sfc_f06.png"/>
          <p:cNvPicPr>
            <a:picLocks noChangeAspect="1"/>
          </p:cNvPicPr>
          <p:nvPr/>
        </p:nvPicPr>
        <p:blipFill>
          <a:blip r:embed="rId10">
            <a:lum bright="-30000"/>
          </a:blip>
          <a:srcRect l="58215" t="50744" r="13181" b="31068"/>
          <a:stretch>
            <a:fillRect/>
          </a:stretch>
        </p:blipFill>
        <p:spPr>
          <a:xfrm>
            <a:off x="4837179" y="2652425"/>
            <a:ext cx="3333736" cy="2248317"/>
          </a:xfrm>
          <a:prstGeom prst="rect">
            <a:avLst/>
          </a:prstGeom>
          <a:ln w="38100">
            <a:solidFill>
              <a:schemeClr val="tx1"/>
            </a:solidFill>
          </a:ln>
          <a:scene3d>
            <a:camera prst="orthographicFront">
              <a:rot lat="18837482" lon="1771215" rev="20269430"/>
            </a:camera>
            <a:lightRig rig="threePt" dir="t"/>
          </a:scene3d>
        </p:spPr>
      </p:pic>
      <p:sp>
        <p:nvSpPr>
          <p:cNvPr id="30" name="Rectangle 29"/>
          <p:cNvSpPr/>
          <p:nvPr/>
        </p:nvSpPr>
        <p:spPr>
          <a:xfrm>
            <a:off x="3587894" y="3050332"/>
            <a:ext cx="2194832" cy="400110"/>
          </a:xfrm>
          <a:prstGeom prst="rect">
            <a:avLst/>
          </a:prstGeom>
          <a:solidFill>
            <a:srgbClr val="00B050"/>
          </a:solidFill>
        </p:spPr>
        <p:txBody>
          <a:bodyPr wrap="none">
            <a:spAutoFit/>
          </a:bodyPr>
          <a:lstStyle/>
          <a:p>
            <a:r>
              <a:rPr lang="en-US" sz="2000" b="1" dirty="0">
                <a:solidFill>
                  <a:srgbClr val="FFFFFF"/>
                </a:solidFill>
                <a:latin typeface="Arial"/>
                <a:cs typeface="Arial"/>
              </a:rPr>
              <a:t>HRRR </a:t>
            </a:r>
            <a:r>
              <a:rPr lang="en-US" sz="2000" b="1" dirty="0" smtClean="0">
                <a:solidFill>
                  <a:srgbClr val="FFFFFF"/>
                </a:solidFill>
                <a:latin typeface="Arial"/>
                <a:cs typeface="Arial"/>
              </a:rPr>
              <a:t>From  15z</a:t>
            </a:r>
            <a:endParaRPr lang="en-US" sz="2000" b="1" dirty="0">
              <a:solidFill>
                <a:srgbClr val="FFFFFF"/>
              </a:solidFill>
              <a:latin typeface="Arial"/>
              <a:cs typeface="Arial"/>
            </a:endParaRPr>
          </a:p>
        </p:txBody>
      </p:sp>
      <p:sp>
        <p:nvSpPr>
          <p:cNvPr id="49" name="Rectangle 48"/>
          <p:cNvSpPr/>
          <p:nvPr/>
        </p:nvSpPr>
        <p:spPr>
          <a:xfrm>
            <a:off x="3516888" y="4653284"/>
            <a:ext cx="2194832" cy="400110"/>
          </a:xfrm>
          <a:prstGeom prst="rect">
            <a:avLst/>
          </a:prstGeom>
          <a:solidFill>
            <a:srgbClr val="00B050"/>
          </a:solidFill>
        </p:spPr>
        <p:txBody>
          <a:bodyPr wrap="none">
            <a:spAutoFit/>
          </a:bodyPr>
          <a:lstStyle/>
          <a:p>
            <a:r>
              <a:rPr lang="en-US" sz="2000" b="1" dirty="0">
                <a:solidFill>
                  <a:srgbClr val="FFFFFF"/>
                </a:solidFill>
                <a:latin typeface="Arial"/>
                <a:cs typeface="Arial"/>
              </a:rPr>
              <a:t>HRRR </a:t>
            </a:r>
            <a:r>
              <a:rPr lang="en-US" sz="2000" b="1" dirty="0" smtClean="0">
                <a:solidFill>
                  <a:srgbClr val="FFFFFF"/>
                </a:solidFill>
                <a:latin typeface="Arial"/>
                <a:cs typeface="Arial"/>
              </a:rPr>
              <a:t>From  14z</a:t>
            </a:r>
            <a:endParaRPr lang="en-US" sz="2000" b="1" dirty="0">
              <a:solidFill>
                <a:srgbClr val="FFFFFF"/>
              </a:solidFill>
              <a:latin typeface="Arial"/>
              <a:cs typeface="Arial"/>
            </a:endParaRPr>
          </a:p>
        </p:txBody>
      </p:sp>
      <p:sp>
        <p:nvSpPr>
          <p:cNvPr id="57" name="TextBox 56"/>
          <p:cNvSpPr txBox="1"/>
          <p:nvPr/>
        </p:nvSpPr>
        <p:spPr>
          <a:xfrm>
            <a:off x="6273501" y="4128180"/>
            <a:ext cx="1609736" cy="400110"/>
          </a:xfrm>
          <a:prstGeom prst="rect">
            <a:avLst/>
          </a:prstGeom>
          <a:solidFill>
            <a:schemeClr val="bg1"/>
          </a:solidFill>
          <a:scene3d>
            <a:camera prst="orthographicFront">
              <a:rot lat="19101502" lon="1634193" rev="20467061"/>
            </a:camera>
            <a:lightRig rig="threePt" dir="t"/>
          </a:scene3d>
        </p:spPr>
        <p:txBody>
          <a:bodyPr wrap="none" rtlCol="0">
            <a:spAutoFit/>
          </a:bodyPr>
          <a:lstStyle/>
          <a:p>
            <a:r>
              <a:rPr lang="en-US" sz="2000" b="1" dirty="0" smtClean="0">
                <a:latin typeface="Arial Black" pitchFamily="34" charset="0"/>
                <a:cs typeface="Arial"/>
              </a:rPr>
              <a:t>5-6 hr fcst</a:t>
            </a:r>
            <a:endParaRPr lang="en-US" sz="2000" b="1" dirty="0">
              <a:latin typeface="Arial Black" pitchFamily="34" charset="0"/>
              <a:cs typeface="Arial"/>
            </a:endParaRPr>
          </a:p>
        </p:txBody>
      </p:sp>
      <p:sp>
        <p:nvSpPr>
          <p:cNvPr id="58" name="TextBox 57"/>
          <p:cNvSpPr txBox="1"/>
          <p:nvPr/>
        </p:nvSpPr>
        <p:spPr>
          <a:xfrm>
            <a:off x="1725799" y="5738333"/>
            <a:ext cx="1609736" cy="400110"/>
          </a:xfrm>
          <a:prstGeom prst="rect">
            <a:avLst/>
          </a:prstGeom>
          <a:solidFill>
            <a:schemeClr val="bg1"/>
          </a:solidFill>
          <a:scene3d>
            <a:camera prst="orthographicFront">
              <a:rot lat="19101502" lon="1634193" rev="20467061"/>
            </a:camera>
            <a:lightRig rig="threePt" dir="t"/>
          </a:scene3d>
        </p:spPr>
        <p:txBody>
          <a:bodyPr wrap="none" rtlCol="0">
            <a:spAutoFit/>
          </a:bodyPr>
          <a:lstStyle/>
          <a:p>
            <a:r>
              <a:rPr lang="en-US" sz="2000" b="1" dirty="0" smtClean="0">
                <a:latin typeface="Arial Black" pitchFamily="34" charset="0"/>
                <a:cs typeface="Arial"/>
              </a:rPr>
              <a:t>5-6 hr fcst</a:t>
            </a:r>
            <a:endParaRPr lang="en-US" sz="2000" b="1" dirty="0">
              <a:latin typeface="Arial Black" pitchFamily="34" charset="0"/>
              <a:cs typeface="Arial"/>
            </a:endParaRPr>
          </a:p>
        </p:txBody>
      </p:sp>
      <p:sp>
        <p:nvSpPr>
          <p:cNvPr id="59" name="TextBox 58"/>
          <p:cNvSpPr txBox="1"/>
          <p:nvPr/>
        </p:nvSpPr>
        <p:spPr>
          <a:xfrm>
            <a:off x="6090626" y="5738333"/>
            <a:ext cx="1609736" cy="400110"/>
          </a:xfrm>
          <a:prstGeom prst="rect">
            <a:avLst/>
          </a:prstGeom>
          <a:solidFill>
            <a:schemeClr val="bg1"/>
          </a:solidFill>
          <a:scene3d>
            <a:camera prst="orthographicFront">
              <a:rot lat="19101502" lon="1634193" rev="20467061"/>
            </a:camera>
            <a:lightRig rig="threePt" dir="t"/>
          </a:scene3d>
        </p:spPr>
        <p:txBody>
          <a:bodyPr wrap="none" rtlCol="0">
            <a:spAutoFit/>
          </a:bodyPr>
          <a:lstStyle/>
          <a:p>
            <a:r>
              <a:rPr lang="en-US" sz="2000" b="1" dirty="0" smtClean="0">
                <a:latin typeface="Arial Black" pitchFamily="34" charset="0"/>
                <a:cs typeface="Arial"/>
              </a:rPr>
              <a:t>6-7 hr fcst</a:t>
            </a:r>
            <a:endParaRPr lang="en-US" sz="2000" b="1" dirty="0">
              <a:latin typeface="Arial Black" pitchFamily="34" charset="0"/>
              <a:cs typeface="Arial"/>
            </a:endParaRPr>
          </a:p>
        </p:txBody>
      </p:sp>
      <p:sp>
        <p:nvSpPr>
          <p:cNvPr id="62" name="Freeform 61"/>
          <p:cNvSpPr/>
          <p:nvPr/>
        </p:nvSpPr>
        <p:spPr>
          <a:xfrm>
            <a:off x="1363287" y="1612668"/>
            <a:ext cx="2551642" cy="4525775"/>
          </a:xfrm>
          <a:custGeom>
            <a:avLst/>
            <a:gdLst>
              <a:gd name="connsiteX0" fmla="*/ 0 w 2394066"/>
              <a:gd name="connsiteY0" fmla="*/ 0 h 4572000"/>
              <a:gd name="connsiteX1" fmla="*/ 33251 w 2394066"/>
              <a:gd name="connsiteY1" fmla="*/ 698269 h 4572000"/>
              <a:gd name="connsiteX2" fmla="*/ 99753 w 2394066"/>
              <a:gd name="connsiteY2" fmla="*/ 1463040 h 4572000"/>
              <a:gd name="connsiteX3" fmla="*/ 249382 w 2394066"/>
              <a:gd name="connsiteY3" fmla="*/ 2261062 h 4572000"/>
              <a:gd name="connsiteX4" fmla="*/ 631768 w 2394066"/>
              <a:gd name="connsiteY4" fmla="*/ 3158836 h 4572000"/>
              <a:gd name="connsiteX5" fmla="*/ 1097280 w 2394066"/>
              <a:gd name="connsiteY5" fmla="*/ 3757353 h 4572000"/>
              <a:gd name="connsiteX6" fmla="*/ 2061557 w 2394066"/>
              <a:gd name="connsiteY6" fmla="*/ 4389120 h 4572000"/>
              <a:gd name="connsiteX7" fmla="*/ 2394066 w 2394066"/>
              <a:gd name="connsiteY7" fmla="*/ 45720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066" h="4572000">
                <a:moveTo>
                  <a:pt x="0" y="0"/>
                </a:moveTo>
                <a:cubicBezTo>
                  <a:pt x="8312" y="227214"/>
                  <a:pt x="16625" y="454429"/>
                  <a:pt x="33251" y="698269"/>
                </a:cubicBezTo>
                <a:cubicBezTo>
                  <a:pt x="49877" y="942109"/>
                  <a:pt x="63731" y="1202575"/>
                  <a:pt x="99753" y="1463040"/>
                </a:cubicBezTo>
                <a:cubicBezTo>
                  <a:pt x="135775" y="1723505"/>
                  <a:pt x="160713" y="1978429"/>
                  <a:pt x="249382" y="2261062"/>
                </a:cubicBezTo>
                <a:cubicBezTo>
                  <a:pt x="338051" y="2543695"/>
                  <a:pt x="490452" y="2909454"/>
                  <a:pt x="631768" y="3158836"/>
                </a:cubicBezTo>
                <a:cubicBezTo>
                  <a:pt x="773084" y="3408218"/>
                  <a:pt x="858982" y="3552306"/>
                  <a:pt x="1097280" y="3757353"/>
                </a:cubicBezTo>
                <a:cubicBezTo>
                  <a:pt x="1335578" y="3962400"/>
                  <a:pt x="1845426" y="4253346"/>
                  <a:pt x="2061557" y="4389120"/>
                </a:cubicBezTo>
                <a:cubicBezTo>
                  <a:pt x="2277688" y="4524895"/>
                  <a:pt x="2335877" y="4548447"/>
                  <a:pt x="2394066" y="4572000"/>
                </a:cubicBezTo>
              </a:path>
            </a:pathLst>
          </a:custGeom>
          <a:ln w="508000">
            <a:solidFill>
              <a:schemeClr val="accent6">
                <a:lumMod val="75000"/>
                <a:alpha val="35000"/>
              </a:schemeClr>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a:off x="3751160" y="1638786"/>
            <a:ext cx="2859578" cy="4499658"/>
          </a:xfrm>
          <a:custGeom>
            <a:avLst/>
            <a:gdLst>
              <a:gd name="connsiteX0" fmla="*/ 0 w 2394066"/>
              <a:gd name="connsiteY0" fmla="*/ 0 h 4572000"/>
              <a:gd name="connsiteX1" fmla="*/ 33251 w 2394066"/>
              <a:gd name="connsiteY1" fmla="*/ 698269 h 4572000"/>
              <a:gd name="connsiteX2" fmla="*/ 99753 w 2394066"/>
              <a:gd name="connsiteY2" fmla="*/ 1463040 h 4572000"/>
              <a:gd name="connsiteX3" fmla="*/ 249382 w 2394066"/>
              <a:gd name="connsiteY3" fmla="*/ 2261062 h 4572000"/>
              <a:gd name="connsiteX4" fmla="*/ 631768 w 2394066"/>
              <a:gd name="connsiteY4" fmla="*/ 3158836 h 4572000"/>
              <a:gd name="connsiteX5" fmla="*/ 1097280 w 2394066"/>
              <a:gd name="connsiteY5" fmla="*/ 3757353 h 4572000"/>
              <a:gd name="connsiteX6" fmla="*/ 2061557 w 2394066"/>
              <a:gd name="connsiteY6" fmla="*/ 4389120 h 4572000"/>
              <a:gd name="connsiteX7" fmla="*/ 2394066 w 2394066"/>
              <a:gd name="connsiteY7" fmla="*/ 45720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066" h="4572000">
                <a:moveTo>
                  <a:pt x="0" y="0"/>
                </a:moveTo>
                <a:cubicBezTo>
                  <a:pt x="8312" y="227214"/>
                  <a:pt x="16625" y="454429"/>
                  <a:pt x="33251" y="698269"/>
                </a:cubicBezTo>
                <a:cubicBezTo>
                  <a:pt x="49877" y="942109"/>
                  <a:pt x="63731" y="1202575"/>
                  <a:pt x="99753" y="1463040"/>
                </a:cubicBezTo>
                <a:cubicBezTo>
                  <a:pt x="135775" y="1723505"/>
                  <a:pt x="160713" y="1978429"/>
                  <a:pt x="249382" y="2261062"/>
                </a:cubicBezTo>
                <a:cubicBezTo>
                  <a:pt x="338051" y="2543695"/>
                  <a:pt x="490452" y="2909454"/>
                  <a:pt x="631768" y="3158836"/>
                </a:cubicBezTo>
                <a:cubicBezTo>
                  <a:pt x="773084" y="3408218"/>
                  <a:pt x="858982" y="3552306"/>
                  <a:pt x="1097280" y="3757353"/>
                </a:cubicBezTo>
                <a:cubicBezTo>
                  <a:pt x="1335578" y="3962400"/>
                  <a:pt x="1845426" y="4253346"/>
                  <a:pt x="2061557" y="4389120"/>
                </a:cubicBezTo>
                <a:cubicBezTo>
                  <a:pt x="2277688" y="4524895"/>
                  <a:pt x="2335877" y="4548447"/>
                  <a:pt x="2394066" y="4572000"/>
                </a:cubicBezTo>
              </a:path>
            </a:pathLst>
          </a:custGeom>
          <a:ln w="508000">
            <a:solidFill>
              <a:schemeClr val="accent6">
                <a:lumMod val="75000"/>
                <a:alpha val="35000"/>
              </a:schemeClr>
            </a:solidFill>
            <a:tailEnd type="triangle" w="sm" len="sm"/>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Rectangle 64"/>
          <p:cNvSpPr/>
          <p:nvPr/>
        </p:nvSpPr>
        <p:spPr>
          <a:xfrm>
            <a:off x="3082538" y="6138443"/>
            <a:ext cx="2629182" cy="707886"/>
          </a:xfrm>
          <a:prstGeom prst="rect">
            <a:avLst/>
          </a:prstGeom>
          <a:solidFill>
            <a:schemeClr val="accent6">
              <a:lumMod val="75000"/>
            </a:schemeClr>
          </a:solidFill>
        </p:spPr>
        <p:txBody>
          <a:bodyPr wrap="none">
            <a:spAutoFit/>
          </a:bodyPr>
          <a:lstStyle/>
          <a:p>
            <a:pPr algn="ctr"/>
            <a:r>
              <a:rPr lang="en-US" sz="2000" b="1" dirty="0">
                <a:solidFill>
                  <a:srgbClr val="FFFFFF"/>
                </a:solidFill>
                <a:latin typeface="Arial Black" pitchFamily="34" charset="0"/>
                <a:cs typeface="Arial"/>
              </a:rPr>
              <a:t>HRRR </a:t>
            </a:r>
            <a:r>
              <a:rPr lang="en-US" sz="2000" b="1" dirty="0" smtClean="0">
                <a:solidFill>
                  <a:srgbClr val="FFFFFF"/>
                </a:solidFill>
                <a:latin typeface="Arial Black" pitchFamily="34" charset="0"/>
                <a:cs typeface="Arial"/>
              </a:rPr>
              <a:t>lightning</a:t>
            </a:r>
          </a:p>
          <a:p>
            <a:pPr algn="ctr"/>
            <a:r>
              <a:rPr lang="en-US" sz="2000" b="1" dirty="0" smtClean="0">
                <a:solidFill>
                  <a:srgbClr val="FFFFFF"/>
                </a:solidFill>
                <a:latin typeface="Arial Black" pitchFamily="34" charset="0"/>
                <a:cs typeface="Arial"/>
              </a:rPr>
              <a:t>threat probability</a:t>
            </a:r>
            <a:endParaRPr lang="en-US" sz="2000" b="1" dirty="0">
              <a:solidFill>
                <a:srgbClr val="FFFFFF"/>
              </a:solidFill>
              <a:latin typeface="Arial Black" pitchFamily="34" charset="0"/>
              <a:cs typeface="Arial"/>
            </a:endParaRPr>
          </a:p>
        </p:txBody>
      </p:sp>
      <p:sp>
        <p:nvSpPr>
          <p:cNvPr id="66" name="TextBox 65"/>
          <p:cNvSpPr txBox="1"/>
          <p:nvPr/>
        </p:nvSpPr>
        <p:spPr>
          <a:xfrm>
            <a:off x="5919385" y="6185750"/>
            <a:ext cx="2779890" cy="646331"/>
          </a:xfrm>
          <a:prstGeom prst="rect">
            <a:avLst/>
          </a:prstGeom>
          <a:noFill/>
        </p:spPr>
        <p:txBody>
          <a:bodyPr wrap="square" rtlCol="0">
            <a:spAutoFit/>
          </a:bodyPr>
          <a:lstStyle/>
          <a:p>
            <a:pPr algn="ctr"/>
            <a:r>
              <a:rPr lang="en-US" b="1" dirty="0" smtClean="0">
                <a:solidFill>
                  <a:schemeClr val="accent6">
                    <a:lumMod val="75000"/>
                  </a:schemeClr>
                </a:solidFill>
                <a:latin typeface="Arial" pitchFamily="34" charset="0"/>
                <a:cs typeface="Arial" pitchFamily="34" charset="0"/>
              </a:rPr>
              <a:t>Spatial filter applied </a:t>
            </a:r>
          </a:p>
          <a:p>
            <a:pPr algn="ctr"/>
            <a:r>
              <a:rPr lang="en-US" b="1" dirty="0" smtClean="0">
                <a:solidFill>
                  <a:schemeClr val="accent6">
                    <a:lumMod val="75000"/>
                  </a:schemeClr>
                </a:solidFill>
                <a:latin typeface="Arial" pitchFamily="34" charset="0"/>
                <a:cs typeface="Arial" pitchFamily="34" charset="0"/>
              </a:rPr>
              <a:t>to each forecast</a:t>
            </a:r>
          </a:p>
        </p:txBody>
      </p:sp>
      <p:sp>
        <p:nvSpPr>
          <p:cNvPr id="67" name="TextBox 11"/>
          <p:cNvSpPr txBox="1">
            <a:spLocks noChangeArrowheads="1"/>
          </p:cNvSpPr>
          <p:nvPr/>
        </p:nvSpPr>
        <p:spPr bwMode="auto">
          <a:xfrm>
            <a:off x="3746723" y="2418579"/>
            <a:ext cx="905055" cy="467692"/>
          </a:xfrm>
          <a:prstGeom prst="rect">
            <a:avLst/>
          </a:prstGeom>
          <a:solidFill>
            <a:schemeClr val="bg1"/>
          </a:solidFill>
          <a:ln w="9525">
            <a:noFill/>
            <a:miter lim="800000"/>
            <a:headEnd/>
            <a:tailEnd/>
          </a:ln>
        </p:spPr>
        <p:txBody>
          <a:bodyPr wrap="none">
            <a:spAutoFit/>
          </a:bodyPr>
          <a:lstStyle/>
          <a:p>
            <a:pPr algn="ctr" defTabSz="914400" fontAlgn="base">
              <a:lnSpc>
                <a:spcPts val="3200"/>
              </a:lnSpc>
              <a:spcBef>
                <a:spcPct val="0"/>
              </a:spcBef>
              <a:spcAft>
                <a:spcPct val="0"/>
              </a:spcAft>
            </a:pPr>
            <a:r>
              <a:rPr lang="en-US" sz="2000" b="1" dirty="0" smtClean="0">
                <a:solidFill>
                  <a:srgbClr val="FF0000"/>
                </a:solidFill>
                <a:latin typeface="Arial Black" pitchFamily="34" charset="0"/>
                <a:cs typeface="Arial" charset="0"/>
              </a:rPr>
              <a:t>LTG3</a:t>
            </a:r>
            <a:endParaRPr lang="en-US" b="1" dirty="0" smtClean="0">
              <a:solidFill>
                <a:srgbClr val="FF0000"/>
              </a:solidFill>
              <a:latin typeface="Arial Black" pitchFamily="34" charset="0"/>
              <a:cs typeface="Arial" charset="0"/>
            </a:endParaRPr>
          </a:p>
        </p:txBody>
      </p:sp>
    </p:spTree>
    <p:extLst>
      <p:ext uri="{BB962C8B-B14F-4D97-AF65-F5344CB8AC3E}">
        <p14:creationId xmlns:p14="http://schemas.microsoft.com/office/powerpoint/2010/main" val="22024672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CF5EF8-31B4-4F78-B46E-860652303D3D}" type="slidenum">
              <a:rPr lang="en-US" smtClean="0"/>
              <a:pPr>
                <a:defRPr/>
              </a:pPr>
              <a:t>17</a:t>
            </a:fld>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343" y="1143000"/>
            <a:ext cx="11578299" cy="588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4"/>
          <p:cNvSpPr>
            <a:spLocks noChangeArrowheads="1"/>
          </p:cNvSpPr>
          <p:nvPr/>
        </p:nvSpPr>
        <p:spPr bwMode="auto">
          <a:xfrm>
            <a:off x="266700" y="381000"/>
            <a:ext cx="8610600" cy="762000"/>
          </a:xfrm>
          <a:prstGeom prst="rect">
            <a:avLst/>
          </a:prstGeom>
          <a:noFill/>
          <a:ln w="9525">
            <a:noFill/>
            <a:miter lim="800000"/>
            <a:headEnd/>
            <a:tailEnd/>
          </a:ln>
        </p:spPr>
        <p:txBody>
          <a:bodyPr anchor="ctr"/>
          <a:lstStyle/>
          <a:p>
            <a:pPr algn="ctr"/>
            <a:r>
              <a:rPr lang="en-US" sz="4000" b="1" dirty="0" smtClean="0">
                <a:solidFill>
                  <a:srgbClr val="FFC000"/>
                </a:solidFill>
                <a:latin typeface="+mj-lt"/>
              </a:rPr>
              <a:t>NCAR MMM 10-member Ensemble</a:t>
            </a:r>
            <a:endParaRPr lang="en-US" sz="4000" b="1" dirty="0">
              <a:solidFill>
                <a:srgbClr val="FFC000"/>
              </a:solidFill>
              <a:latin typeface="+mj-lt"/>
            </a:endParaRPr>
          </a:p>
        </p:txBody>
      </p:sp>
    </p:spTree>
    <p:extLst>
      <p:ext uri="{BB962C8B-B14F-4D97-AF65-F5344CB8AC3E}">
        <p14:creationId xmlns:p14="http://schemas.microsoft.com/office/powerpoint/2010/main" val="3488122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CF5EF8-31B4-4F78-B46E-860652303D3D}" type="slidenum">
              <a:rPr lang="en-US" smtClean="0"/>
              <a:pPr>
                <a:defRPr/>
              </a:pPr>
              <a:t>18</a:t>
            </a:fld>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73" y="716648"/>
            <a:ext cx="9276700" cy="5902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14"/>
          <p:cNvSpPr>
            <a:spLocks noChangeArrowheads="1"/>
          </p:cNvSpPr>
          <p:nvPr/>
        </p:nvSpPr>
        <p:spPr bwMode="auto">
          <a:xfrm>
            <a:off x="266700" y="0"/>
            <a:ext cx="8610600" cy="762000"/>
          </a:xfrm>
          <a:prstGeom prst="rect">
            <a:avLst/>
          </a:prstGeom>
          <a:noFill/>
          <a:ln w="9525">
            <a:noFill/>
            <a:miter lim="800000"/>
            <a:headEnd/>
            <a:tailEnd/>
          </a:ln>
        </p:spPr>
        <p:txBody>
          <a:bodyPr anchor="ctr"/>
          <a:lstStyle/>
          <a:p>
            <a:pPr algn="ctr"/>
            <a:r>
              <a:rPr lang="en-US" sz="4000" b="1" dirty="0" smtClean="0">
                <a:solidFill>
                  <a:srgbClr val="FFC000"/>
                </a:solidFill>
                <a:latin typeface="+mj-lt"/>
              </a:rPr>
              <a:t>Lightning Threat Forecast</a:t>
            </a:r>
            <a:endParaRPr lang="en-US" sz="4000" b="1" dirty="0">
              <a:solidFill>
                <a:srgbClr val="FFC000"/>
              </a:solidFill>
              <a:latin typeface="+mj-lt"/>
            </a:endParaRPr>
          </a:p>
        </p:txBody>
      </p:sp>
    </p:spTree>
    <p:extLst>
      <p:ext uri="{BB962C8B-B14F-4D97-AF65-F5344CB8AC3E}">
        <p14:creationId xmlns:p14="http://schemas.microsoft.com/office/powerpoint/2010/main" val="15266749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CF5EF8-31B4-4F78-B46E-860652303D3D}" type="slidenum">
              <a:rPr lang="en-US" smtClean="0"/>
              <a:pPr>
                <a:defRPr/>
              </a:pPr>
              <a:t>19</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 y="0"/>
            <a:ext cx="914711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14736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38" y="0"/>
            <a:ext cx="8818324" cy="1143000"/>
          </a:xfrm>
        </p:spPr>
        <p:txBody>
          <a:bodyPr/>
          <a:lstStyle/>
          <a:p>
            <a:r>
              <a:rPr lang="en-US" sz="4000" b="1" dirty="0" smtClean="0">
                <a:solidFill>
                  <a:srgbClr val="FFC000"/>
                </a:solidFill>
              </a:rPr>
              <a:t>Outline</a:t>
            </a:r>
            <a:endParaRPr lang="en-US" sz="40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052" y="1714890"/>
            <a:ext cx="5225047" cy="4286250"/>
          </a:xfrm>
        </p:spPr>
        <p:txBody>
          <a:bodyPr/>
          <a:lstStyle/>
          <a:p>
            <a:r>
              <a:rPr lang="en-US" dirty="0" smtClean="0"/>
              <a:t>AWG Accomplishments</a:t>
            </a:r>
          </a:p>
          <a:p>
            <a:r>
              <a:rPr lang="en-US" dirty="0" smtClean="0"/>
              <a:t>Science Priorities</a:t>
            </a:r>
          </a:p>
          <a:p>
            <a:r>
              <a:rPr lang="en-US" dirty="0" smtClean="0"/>
              <a:t>2015 NOAA </a:t>
            </a:r>
            <a:r>
              <a:rPr lang="en-US" dirty="0" err="1" smtClean="0"/>
              <a:t>Testbed</a:t>
            </a:r>
            <a:r>
              <a:rPr lang="en-US" dirty="0" smtClean="0"/>
              <a:t> &amp; Proving Ground Workshop</a:t>
            </a:r>
          </a:p>
          <a:p>
            <a:r>
              <a:rPr lang="en-US" dirty="0" smtClean="0"/>
              <a:t>2015 Plans</a:t>
            </a:r>
          </a:p>
          <a:p>
            <a:r>
              <a:rPr lang="en-US" dirty="0" smtClean="0"/>
              <a:t>Summary</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365" y="1039903"/>
            <a:ext cx="4396636" cy="570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37346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865312" y="381000"/>
            <a:ext cx="6938262" cy="646331"/>
          </a:xfrm>
        </p:spPr>
        <p:txBody>
          <a:bodyPr>
            <a:noAutofit/>
          </a:bodyPr>
          <a:lstStyle/>
          <a:p>
            <a:r>
              <a:rPr lang="en-US" sz="1800" b="1" dirty="0">
                <a:solidFill>
                  <a:schemeClr val="tx1"/>
                </a:solidFill>
              </a:rPr>
              <a:t>Development and Optimization of </a:t>
            </a:r>
            <a:r>
              <a:rPr lang="en-US" sz="1800" b="1" dirty="0" err="1">
                <a:solidFill>
                  <a:schemeClr val="tx1"/>
                </a:solidFill>
              </a:rPr>
              <a:t>Mesoscale</a:t>
            </a:r>
            <a:r>
              <a:rPr lang="en-US" sz="1800" b="1" dirty="0">
                <a:solidFill>
                  <a:schemeClr val="tx1"/>
                </a:solidFill>
              </a:rPr>
              <a:t> Atmospheric Motion Vectors (AMVs) using Novel GOES-R Processing Algorithms on 1-5 min. SRSO Proxy Data, and Demonstration of Readiness for GOES-R Applications via Impact Studies in </a:t>
            </a:r>
            <a:r>
              <a:rPr lang="en-US" sz="1800" b="1" dirty="0" err="1">
                <a:solidFill>
                  <a:schemeClr val="tx1"/>
                </a:solidFill>
              </a:rPr>
              <a:t>Mesoscale</a:t>
            </a:r>
            <a:r>
              <a:rPr lang="en-US" sz="1800" b="1" dirty="0">
                <a:solidFill>
                  <a:schemeClr val="tx1"/>
                </a:solidFill>
              </a:rPr>
              <a:t> </a:t>
            </a:r>
            <a:r>
              <a:rPr lang="en-US" sz="1800" b="1" dirty="0" smtClean="0">
                <a:solidFill>
                  <a:schemeClr val="tx1"/>
                </a:solidFill>
              </a:rPr>
              <a:t>NWP </a:t>
            </a:r>
            <a:r>
              <a:rPr lang="en-US" sz="1800" b="1" dirty="0">
                <a:solidFill>
                  <a:schemeClr val="tx1"/>
                </a:solidFill>
              </a:rPr>
              <a:t>Systems</a:t>
            </a:r>
            <a:br>
              <a:rPr lang="en-US" sz="1800" b="1" dirty="0">
                <a:solidFill>
                  <a:schemeClr val="tx1"/>
                </a:solidFill>
              </a:rPr>
            </a:br>
            <a:endParaRPr lang="en-US" sz="1800" b="1" dirty="0" smtClean="0">
              <a:solidFill>
                <a:schemeClr val="tx1"/>
              </a:solidFill>
            </a:endParaRPr>
          </a:p>
        </p:txBody>
      </p:sp>
      <p:sp>
        <p:nvSpPr>
          <p:cNvPr id="8" name="Rectangle 3"/>
          <p:cNvSpPr>
            <a:spLocks noGrp="1" noChangeArrowheads="1"/>
          </p:cNvSpPr>
          <p:nvPr>
            <p:ph sz="half" idx="1"/>
          </p:nvPr>
        </p:nvSpPr>
        <p:spPr>
          <a:xfrm>
            <a:off x="41590" y="1282700"/>
            <a:ext cx="4149410" cy="4517210"/>
          </a:xfrm>
          <a:ln w="12700">
            <a:solidFill>
              <a:schemeClr val="tx1"/>
            </a:solidFill>
          </a:ln>
        </p:spPr>
        <p:txBody>
          <a:bodyPr>
            <a:normAutofit lnSpcReduction="10000"/>
          </a:bodyPr>
          <a:lstStyle/>
          <a:p>
            <a:pPr eaLnBrk="1" hangingPunct="1">
              <a:lnSpc>
                <a:spcPct val="90000"/>
              </a:lnSpc>
              <a:buFontTx/>
              <a:buNone/>
              <a:defRPr/>
            </a:pPr>
            <a:endParaRPr lang="en-US" sz="1700" dirty="0" smtClean="0"/>
          </a:p>
          <a:p>
            <a:pPr marL="233363" indent="-233363" eaLnBrk="1" hangingPunct="1">
              <a:lnSpc>
                <a:spcPct val="90000"/>
              </a:lnSpc>
              <a:defRPr/>
            </a:pPr>
            <a:r>
              <a:rPr lang="en-US" sz="1800" dirty="0" smtClean="0"/>
              <a:t>Super-rapid-scan operations (SRSO) imagery (available at 1-5 min. frequency) provided during special GOES tests can be used as proxy data for GOES-R readiness.</a:t>
            </a:r>
          </a:p>
          <a:p>
            <a:pPr marL="233363" indent="-233363" eaLnBrk="1" hangingPunct="1">
              <a:lnSpc>
                <a:spcPct val="90000"/>
              </a:lnSpc>
              <a:defRPr/>
            </a:pPr>
            <a:endParaRPr lang="en-US" sz="400" kern="1200" dirty="0" smtClean="0"/>
          </a:p>
          <a:p>
            <a:pPr marL="233363" indent="-233363" eaLnBrk="1" hangingPunct="1">
              <a:lnSpc>
                <a:spcPct val="90000"/>
              </a:lnSpc>
              <a:defRPr/>
            </a:pPr>
            <a:r>
              <a:rPr lang="en-US" sz="1800" kern="1200" dirty="0" smtClean="0"/>
              <a:t>We can exploit this temporal upgrade towards the development and optimization of AMV production, particularly in situations where super-dense datasets are needed such as in hurricanes or </a:t>
            </a:r>
            <a:r>
              <a:rPr lang="en-US" sz="1800" kern="1200" dirty="0" err="1" smtClean="0"/>
              <a:t>mesoscale</a:t>
            </a:r>
            <a:r>
              <a:rPr lang="en-US" sz="1800" kern="1200" dirty="0" smtClean="0"/>
              <a:t> applications.</a:t>
            </a:r>
          </a:p>
          <a:p>
            <a:pPr marL="233363" indent="-233363" eaLnBrk="1" hangingPunct="1">
              <a:lnSpc>
                <a:spcPct val="90000"/>
              </a:lnSpc>
              <a:defRPr/>
            </a:pPr>
            <a:endParaRPr lang="en-US" sz="400" kern="1200" dirty="0" smtClean="0"/>
          </a:p>
          <a:p>
            <a:pPr marL="233363" indent="-233363" eaLnBrk="1" hangingPunct="1">
              <a:lnSpc>
                <a:spcPct val="90000"/>
              </a:lnSpc>
              <a:tabLst>
                <a:tab pos="233363" algn="l"/>
              </a:tabLst>
              <a:defRPr/>
            </a:pPr>
            <a:r>
              <a:rPr lang="en-US" sz="1800" dirty="0" smtClean="0"/>
              <a:t>Case study AMV datasets will be processed and optimized, then provided to our </a:t>
            </a:r>
            <a:r>
              <a:rPr lang="en-US" sz="1800" dirty="0" err="1" smtClean="0"/>
              <a:t>mesoscale</a:t>
            </a:r>
            <a:r>
              <a:rPr lang="en-US" sz="1800" dirty="0" smtClean="0"/>
              <a:t> and hurricane NWP partners for data assimilation and model forecast impact testing.</a:t>
            </a:r>
            <a:endParaRPr lang="en-US" sz="1700" dirty="0" smtClean="0"/>
          </a:p>
        </p:txBody>
      </p:sp>
      <p:sp>
        <p:nvSpPr>
          <p:cNvPr id="9" name="Text Box 4"/>
          <p:cNvSpPr txBox="1">
            <a:spLocks noChangeArrowheads="1"/>
          </p:cNvSpPr>
          <p:nvPr/>
        </p:nvSpPr>
        <p:spPr bwMode="auto">
          <a:xfrm>
            <a:off x="0" y="6065163"/>
            <a:ext cx="9144000" cy="323165"/>
          </a:xfrm>
          <a:prstGeom prst="rect">
            <a:avLst/>
          </a:prstGeom>
          <a:solidFill>
            <a:schemeClr val="bg1"/>
          </a:solidFill>
          <a:ln>
            <a:noFill/>
          </a:ln>
          <a:extLst/>
        </p:spPr>
        <p:txBody>
          <a:bodyPr>
            <a:spAutoFit/>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algn="ctr" eaLnBrk="1" hangingPunct="1"/>
            <a:r>
              <a:rPr lang="en-US" sz="1500" i="1" dirty="0" smtClean="0"/>
              <a:t>Optimization of AMVs from GOES-R for hurricane and </a:t>
            </a:r>
            <a:r>
              <a:rPr lang="en-US" sz="1500" i="1" dirty="0" err="1" smtClean="0"/>
              <a:t>mesoscale</a:t>
            </a:r>
            <a:r>
              <a:rPr lang="en-US" sz="1500" i="1" dirty="0" smtClean="0"/>
              <a:t> applications</a:t>
            </a:r>
            <a:endParaRPr lang="en-US" sz="1500" b="0" i="1" dirty="0"/>
          </a:p>
        </p:txBody>
      </p:sp>
      <p:sp>
        <p:nvSpPr>
          <p:cNvPr id="10" name="Text Box 5"/>
          <p:cNvSpPr txBox="1">
            <a:spLocks noChangeArrowheads="1"/>
          </p:cNvSpPr>
          <p:nvPr/>
        </p:nvSpPr>
        <p:spPr bwMode="auto">
          <a:xfrm>
            <a:off x="-1" y="6327867"/>
            <a:ext cx="91440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algn="ctr"/>
            <a:r>
              <a:rPr lang="en-US" sz="1600" dirty="0" smtClean="0"/>
              <a:t>C. </a:t>
            </a:r>
            <a:r>
              <a:rPr lang="en-US" sz="1600" dirty="0" err="1" smtClean="0"/>
              <a:t>Velden</a:t>
            </a:r>
            <a:r>
              <a:rPr lang="en-US" sz="1600" dirty="0" smtClean="0"/>
              <a:t> (UW/CIMSS), J. Daniels (STAR), S. </a:t>
            </a:r>
            <a:r>
              <a:rPr lang="en-US" sz="1600" dirty="0" err="1" smtClean="0"/>
              <a:t>Weygandt</a:t>
            </a:r>
            <a:r>
              <a:rPr lang="en-US" sz="1600" dirty="0" smtClean="0"/>
              <a:t> (ESRL)</a:t>
            </a:r>
            <a:endParaRPr lang="en-US" sz="1600" dirty="0"/>
          </a:p>
        </p:txBody>
      </p:sp>
      <p:sp>
        <p:nvSpPr>
          <p:cNvPr id="11" name="TextBox 13"/>
          <p:cNvSpPr txBox="1">
            <a:spLocks noChangeArrowheads="1"/>
          </p:cNvSpPr>
          <p:nvPr/>
        </p:nvSpPr>
        <p:spPr bwMode="auto">
          <a:xfrm>
            <a:off x="174625" y="4437063"/>
            <a:ext cx="20605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eaLnBrk="0" hangingPunct="0">
              <a:defRPr sz="1200" b="1">
                <a:solidFill>
                  <a:schemeClr val="tx1"/>
                </a:solidFill>
                <a:latin typeface="Arial" charset="0"/>
              </a:defRPr>
            </a:lvl1pPr>
            <a:lvl2pPr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lvl="1" eaLnBrk="1" hangingPunct="1">
              <a:lnSpc>
                <a:spcPct val="90000"/>
              </a:lnSpc>
            </a:pPr>
            <a:endParaRPr lang="en-US" sz="1400"/>
          </a:p>
        </p:txBody>
      </p:sp>
      <p:sp>
        <p:nvSpPr>
          <p:cNvPr id="12" name="TextBox 15"/>
          <p:cNvSpPr txBox="1">
            <a:spLocks noChangeArrowheads="1"/>
          </p:cNvSpPr>
          <p:nvPr/>
        </p:nvSpPr>
        <p:spPr bwMode="auto">
          <a:xfrm>
            <a:off x="4334443" y="4724400"/>
            <a:ext cx="46440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r>
              <a:rPr lang="en-US" sz="1600" dirty="0" smtClean="0">
                <a:latin typeface="+mn-lt"/>
              </a:rPr>
              <a:t>Figure caption</a:t>
            </a:r>
            <a:endParaRPr lang="en-US" sz="1600" dirty="0">
              <a:latin typeface="+mn-lt"/>
            </a:endParaRPr>
          </a:p>
        </p:txBody>
      </p:sp>
      <p:sp>
        <p:nvSpPr>
          <p:cNvPr id="16" name="TextBox 15"/>
          <p:cNvSpPr txBox="1"/>
          <p:nvPr/>
        </p:nvSpPr>
        <p:spPr>
          <a:xfrm>
            <a:off x="5029200" y="2209800"/>
            <a:ext cx="2765462" cy="369332"/>
          </a:xfrm>
          <a:prstGeom prst="rect">
            <a:avLst/>
          </a:prstGeom>
          <a:noFill/>
        </p:spPr>
        <p:txBody>
          <a:bodyPr wrap="square" rtlCol="0">
            <a:spAutoFit/>
          </a:bodyPr>
          <a:lstStyle/>
          <a:p>
            <a:r>
              <a:rPr lang="en-US" dirty="0" smtClean="0"/>
              <a:t>Put one figure here</a:t>
            </a:r>
            <a:endParaRPr lang="en-US" dirty="0"/>
          </a:p>
        </p:txBody>
      </p:sp>
      <p:pic>
        <p:nvPicPr>
          <p:cNvPr id="17" name="Picture 16"/>
          <p:cNvPicPr/>
          <p:nvPr/>
        </p:nvPicPr>
        <p:blipFill>
          <a:blip r:embed="rId2"/>
          <a:stretch>
            <a:fillRect/>
          </a:stretch>
        </p:blipFill>
        <p:spPr>
          <a:xfrm>
            <a:off x="4300605" y="1184205"/>
            <a:ext cx="4773199" cy="2168595"/>
          </a:xfrm>
          <a:prstGeom prst="rect">
            <a:avLst/>
          </a:prstGeom>
        </p:spPr>
      </p:pic>
      <p:pic>
        <p:nvPicPr>
          <p:cNvPr id="18" name="Picture 17"/>
          <p:cNvPicPr/>
          <p:nvPr/>
        </p:nvPicPr>
        <p:blipFill>
          <a:blip r:embed="rId3"/>
          <a:stretch>
            <a:fillRect/>
          </a:stretch>
        </p:blipFill>
        <p:spPr>
          <a:xfrm>
            <a:off x="4300605" y="3352800"/>
            <a:ext cx="4773199" cy="1985060"/>
          </a:xfrm>
          <a:prstGeom prst="rect">
            <a:avLst/>
          </a:prstGeom>
        </p:spPr>
      </p:pic>
      <p:sp>
        <p:nvSpPr>
          <p:cNvPr id="19" name="TextBox 18"/>
          <p:cNvSpPr txBox="1"/>
          <p:nvPr/>
        </p:nvSpPr>
        <p:spPr>
          <a:xfrm>
            <a:off x="4190999" y="5257800"/>
            <a:ext cx="4932681" cy="1107996"/>
          </a:xfrm>
          <a:prstGeom prst="rect">
            <a:avLst/>
          </a:prstGeom>
          <a:noFill/>
        </p:spPr>
        <p:txBody>
          <a:bodyPr wrap="square" rtlCol="0">
            <a:spAutoFit/>
          </a:bodyPr>
          <a:lstStyle/>
          <a:p>
            <a:pPr algn="ctr"/>
            <a:r>
              <a:rPr lang="en-US" sz="1200" b="1" dirty="0" smtClean="0"/>
              <a:t>Example </a:t>
            </a:r>
            <a:r>
              <a:rPr lang="en-US" sz="1200" b="1" dirty="0"/>
              <a:t>of AMVs achievable from GOES-14 rapid scan </a:t>
            </a:r>
            <a:r>
              <a:rPr lang="en-US" sz="1200" b="1" dirty="0" smtClean="0"/>
              <a:t>imagery </a:t>
            </a:r>
            <a:r>
              <a:rPr lang="en-US" sz="1200" b="1" dirty="0"/>
              <a:t>(1-5 min.) available during Hurricane </a:t>
            </a:r>
            <a:r>
              <a:rPr lang="en-US" sz="1200" b="1" dirty="0" smtClean="0"/>
              <a:t>Sandy. The </a:t>
            </a:r>
            <a:r>
              <a:rPr lang="en-US" sz="1200" b="1" dirty="0"/>
              <a:t>coverage and flow definition is greatly enhanced vs. that from </a:t>
            </a:r>
            <a:r>
              <a:rPr lang="en-US" sz="1200" b="1" dirty="0" smtClean="0"/>
              <a:t>current operational </a:t>
            </a:r>
            <a:r>
              <a:rPr lang="en-US" sz="1200" b="1" dirty="0"/>
              <a:t>AMVs.</a:t>
            </a:r>
            <a:endParaRPr lang="en-US" sz="1200" dirty="0"/>
          </a:p>
          <a:p>
            <a:endParaRPr lang="en-US" dirty="0"/>
          </a:p>
        </p:txBody>
      </p:sp>
    </p:spTree>
    <p:extLst>
      <p:ext uri="{BB962C8B-B14F-4D97-AF65-F5344CB8AC3E}">
        <p14:creationId xmlns:p14="http://schemas.microsoft.com/office/powerpoint/2010/main" val="22413078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CF5EF8-31B4-4F78-B46E-860652303D3D}" type="slidenum">
              <a:rPr lang="en-US" smtClean="0"/>
              <a:pPr>
                <a:defRPr/>
              </a:pPr>
              <a:t>21</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35"/>
            <a:ext cx="9144000" cy="6855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039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CF5EF8-31B4-4F78-B46E-860652303D3D}" type="slidenum">
              <a:rPr lang="en-US" smtClean="0"/>
              <a:pPr>
                <a:defRPr/>
              </a:pPr>
              <a:t>22</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35"/>
            <a:ext cx="9144000" cy="6855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1129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CF5EF8-31B4-4F78-B46E-860652303D3D}" type="slidenum">
              <a:rPr lang="en-US" smtClean="0"/>
              <a:pPr>
                <a:defRPr/>
              </a:pPr>
              <a:t>23</a:t>
            </a:fld>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35"/>
            <a:ext cx="9144000" cy="6855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41134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CF5EF8-31B4-4F78-B46E-860652303D3D}" type="slidenum">
              <a:rPr lang="en-US" smtClean="0"/>
              <a:pPr>
                <a:defRPr/>
              </a:pPr>
              <a:t>24</a:t>
            </a:fld>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35"/>
            <a:ext cx="9144000" cy="6855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5767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sz="half" idx="1"/>
          </p:nvPr>
        </p:nvSpPr>
        <p:spPr>
          <a:xfrm>
            <a:off x="0" y="1371600"/>
            <a:ext cx="3997010" cy="4352110"/>
          </a:xfrm>
          <a:ln w="12700">
            <a:solidFill>
              <a:schemeClr val="tx1"/>
            </a:solidFill>
          </a:ln>
        </p:spPr>
        <p:txBody>
          <a:bodyPr>
            <a:normAutofit/>
          </a:bodyPr>
          <a:lstStyle/>
          <a:p>
            <a:pPr eaLnBrk="1" hangingPunct="1">
              <a:lnSpc>
                <a:spcPct val="90000"/>
              </a:lnSpc>
              <a:defRPr/>
            </a:pPr>
            <a:r>
              <a:rPr lang="en-US" sz="1700" dirty="0" smtClean="0"/>
              <a:t>Low-latency, high-resolution quantitative precipitation estimates (QPE) are critical for NWS river and flash flood forecast operations</a:t>
            </a:r>
            <a:endParaRPr lang="en-US" sz="1700" kern="1200" dirty="0" smtClean="0"/>
          </a:p>
          <a:p>
            <a:pPr eaLnBrk="1" hangingPunct="1">
              <a:lnSpc>
                <a:spcPct val="90000"/>
              </a:lnSpc>
              <a:defRPr/>
            </a:pPr>
            <a:r>
              <a:rPr lang="en-US" sz="1700" dirty="0" smtClean="0"/>
              <a:t>Integrating satellite data into the operational QPE data stream will improve coverage, especially OCONUS</a:t>
            </a:r>
            <a:endParaRPr lang="en-US" sz="1700" kern="1200" dirty="0" smtClean="0"/>
          </a:p>
          <a:p>
            <a:pPr eaLnBrk="1" hangingPunct="1">
              <a:lnSpc>
                <a:spcPct val="90000"/>
              </a:lnSpc>
              <a:defRPr/>
            </a:pPr>
            <a:r>
              <a:rPr lang="en-US" sz="1700" dirty="0" smtClean="0"/>
              <a:t>FY 14/15 GOES-R3 project will add radar data to the calibration of the GOES-R Rainfall Rate algorithm (which currently calibrates against microwave rain rates) and optimally merge the satellite QPE with radar and gauges</a:t>
            </a:r>
          </a:p>
          <a:p>
            <a:pPr eaLnBrk="1" hangingPunct="1">
              <a:lnSpc>
                <a:spcPct val="90000"/>
              </a:lnSpc>
              <a:defRPr/>
            </a:pPr>
            <a:r>
              <a:rPr lang="en-US" sz="1700" kern="1200" dirty="0" smtClean="0"/>
              <a:t>Output will be provided to the NWS via the Multi-Radar Multi-Sensor System (MRMS) becoming operational at NCEP Central Operations (NCO)</a:t>
            </a:r>
          </a:p>
          <a:p>
            <a:pPr eaLnBrk="1" hangingPunct="1">
              <a:lnSpc>
                <a:spcPct val="90000"/>
              </a:lnSpc>
              <a:defRPr/>
            </a:pPr>
            <a:endParaRPr lang="en-US" sz="1700" kern="1200" dirty="0" smtClean="0"/>
          </a:p>
          <a:p>
            <a:pPr eaLnBrk="1" hangingPunct="1">
              <a:lnSpc>
                <a:spcPct val="90000"/>
              </a:lnSpc>
              <a:buFontTx/>
              <a:buNone/>
              <a:defRPr/>
            </a:pPr>
            <a:endParaRPr lang="en-US" sz="1700" kern="1200" dirty="0" smtClean="0"/>
          </a:p>
          <a:p>
            <a:pPr eaLnBrk="1" hangingPunct="1">
              <a:lnSpc>
                <a:spcPct val="90000"/>
              </a:lnSpc>
              <a:buFontTx/>
              <a:buNone/>
              <a:defRPr/>
            </a:pPr>
            <a:endParaRPr lang="en-US" sz="1700" dirty="0" smtClean="0"/>
          </a:p>
          <a:p>
            <a:pPr eaLnBrk="1" hangingPunct="1">
              <a:lnSpc>
                <a:spcPct val="90000"/>
              </a:lnSpc>
              <a:defRPr/>
            </a:pPr>
            <a:endParaRPr lang="en-US" sz="1700" dirty="0" smtClean="0"/>
          </a:p>
        </p:txBody>
      </p:sp>
      <p:sp>
        <p:nvSpPr>
          <p:cNvPr id="4" name="Text Box 4"/>
          <p:cNvSpPr txBox="1">
            <a:spLocks noChangeArrowheads="1"/>
          </p:cNvSpPr>
          <p:nvPr/>
        </p:nvSpPr>
        <p:spPr bwMode="auto">
          <a:xfrm>
            <a:off x="0" y="5902325"/>
            <a:ext cx="9144000" cy="323165"/>
          </a:xfrm>
          <a:prstGeom prst="rect">
            <a:avLst/>
          </a:prstGeom>
          <a:solidFill>
            <a:schemeClr val="bg1"/>
          </a:solidFill>
          <a:ln>
            <a:noFill/>
          </a:ln>
          <a:extLst/>
        </p:spPr>
        <p:txBody>
          <a:bodyPr>
            <a:spAutoFit/>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algn="ctr" eaLnBrk="1" hangingPunct="1"/>
            <a:r>
              <a:rPr lang="en-US" sz="1500" i="1" dirty="0" smtClean="0"/>
              <a:t>Low-latency multi-sensor QPE will be provided to NWS field offices for hydrologic forecasting</a:t>
            </a:r>
            <a:endParaRPr lang="en-US" sz="1500" b="0" i="1" dirty="0"/>
          </a:p>
        </p:txBody>
      </p:sp>
      <p:sp>
        <p:nvSpPr>
          <p:cNvPr id="5" name="Text Box 5"/>
          <p:cNvSpPr txBox="1">
            <a:spLocks noChangeArrowheads="1"/>
          </p:cNvSpPr>
          <p:nvPr/>
        </p:nvSpPr>
        <p:spPr bwMode="auto">
          <a:xfrm>
            <a:off x="-1" y="6327867"/>
            <a:ext cx="91440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algn="ctr" eaLnBrk="1" hangingPunct="1"/>
            <a:r>
              <a:rPr lang="en-US" sz="1600" dirty="0" smtClean="0"/>
              <a:t>Y. Zhang (NWS/OHD), R. Kuligowski (NESDIS/STAR), and J. J. </a:t>
            </a:r>
            <a:r>
              <a:rPr lang="en-US" sz="1600" dirty="0" err="1" smtClean="0"/>
              <a:t>Gourley</a:t>
            </a:r>
            <a:r>
              <a:rPr lang="en-US" sz="1600" dirty="0" smtClean="0"/>
              <a:t> (OAR/NSSL)</a:t>
            </a:r>
            <a:endParaRPr lang="en-US" sz="1600" dirty="0"/>
          </a:p>
        </p:txBody>
      </p:sp>
      <p:sp>
        <p:nvSpPr>
          <p:cNvPr id="6" name="TextBox 13"/>
          <p:cNvSpPr txBox="1">
            <a:spLocks noChangeArrowheads="1"/>
          </p:cNvSpPr>
          <p:nvPr/>
        </p:nvSpPr>
        <p:spPr bwMode="auto">
          <a:xfrm>
            <a:off x="174625" y="4437063"/>
            <a:ext cx="20605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eaLnBrk="0" hangingPunct="0">
              <a:defRPr sz="1200" b="1">
                <a:solidFill>
                  <a:schemeClr val="tx1"/>
                </a:solidFill>
                <a:latin typeface="Arial" charset="0"/>
              </a:defRPr>
            </a:lvl1pPr>
            <a:lvl2pPr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lvl="1" eaLnBrk="1" hangingPunct="1">
              <a:lnSpc>
                <a:spcPct val="90000"/>
              </a:lnSpc>
            </a:pPr>
            <a:endParaRPr lang="en-US" sz="140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770" y="22960"/>
            <a:ext cx="864466" cy="86446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62" y="47048"/>
            <a:ext cx="1314702" cy="840378"/>
          </a:xfrm>
          <a:prstGeom prst="rect">
            <a:avLst/>
          </a:prstGeom>
        </p:spPr>
      </p:pic>
      <p:pic>
        <p:nvPicPr>
          <p:cNvPr id="10" name="Picture 9" descr="AMSloop.gif"/>
          <p:cNvPicPr>
            <a:picLocks noChangeAspect="1"/>
          </p:cNvPicPr>
          <p:nvPr/>
        </p:nvPicPr>
        <p:blipFill>
          <a:blip r:embed="rId4" cstate="print"/>
          <a:stretch>
            <a:fillRect/>
          </a:stretch>
        </p:blipFill>
        <p:spPr>
          <a:xfrm>
            <a:off x="4114800" y="1295400"/>
            <a:ext cx="5029200" cy="3886200"/>
          </a:xfrm>
          <a:prstGeom prst="rect">
            <a:avLst/>
          </a:prstGeom>
        </p:spPr>
      </p:pic>
      <p:sp>
        <p:nvSpPr>
          <p:cNvPr id="11" name="TextBox 15"/>
          <p:cNvSpPr txBox="1">
            <a:spLocks noChangeArrowheads="1"/>
          </p:cNvSpPr>
          <p:nvPr/>
        </p:nvSpPr>
        <p:spPr bwMode="auto">
          <a:xfrm>
            <a:off x="4114800" y="4876800"/>
            <a:ext cx="49530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algn="ctr" eaLnBrk="1" hangingPunct="1"/>
            <a:r>
              <a:rPr lang="en-US" sz="1600" dirty="0" smtClean="0">
                <a:latin typeface="+mn-lt"/>
              </a:rPr>
              <a:t>Current-GOES version of the GOES-R Rainfall Rate algorithm (no radar input; calibrated against MW only)</a:t>
            </a:r>
            <a:endParaRPr lang="en-US" sz="1600" dirty="0">
              <a:latin typeface="+mn-lt"/>
            </a:endParaRPr>
          </a:p>
        </p:txBody>
      </p:sp>
      <p:sp>
        <p:nvSpPr>
          <p:cNvPr id="2" name="Rectangle 2"/>
          <p:cNvSpPr>
            <a:spLocks noGrp="1" noChangeArrowheads="1"/>
          </p:cNvSpPr>
          <p:nvPr>
            <p:ph type="title"/>
          </p:nvPr>
        </p:nvSpPr>
        <p:spPr>
          <a:xfrm>
            <a:off x="0" y="22960"/>
            <a:ext cx="7794662" cy="864465"/>
          </a:xfrm>
          <a:solidFill>
            <a:schemeClr val="bg1"/>
          </a:solidFill>
        </p:spPr>
        <p:txBody>
          <a:bodyPr>
            <a:noAutofit/>
          </a:bodyPr>
          <a:lstStyle/>
          <a:p>
            <a:r>
              <a:rPr lang="en-US" sz="2000" b="1" dirty="0" smtClean="0">
                <a:solidFill>
                  <a:schemeClr val="tx1"/>
                </a:solidFill>
              </a:rPr>
              <a:t>Improving Real-time GOES-R Rainfall Rate Estimates through Infusion of Ground Radar and Gauge Data and Evaluating the Impacts on NWS Flash and River Flood Prediction </a:t>
            </a:r>
          </a:p>
        </p:txBody>
      </p:sp>
    </p:spTree>
    <p:extLst>
      <p:ext uri="{BB962C8B-B14F-4D97-AF65-F5344CB8AC3E}">
        <p14:creationId xmlns:p14="http://schemas.microsoft.com/office/powerpoint/2010/main" val="37008370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874" y="-128506"/>
            <a:ext cx="7086600" cy="1143000"/>
          </a:xfrm>
        </p:spPr>
        <p:txBody>
          <a:bodyPr/>
          <a:lstStyle/>
          <a:p>
            <a:r>
              <a:rPr lang="en-US" sz="3600" b="1" dirty="0" smtClean="0">
                <a:solidFill>
                  <a:srgbClr val="FFC000"/>
                </a:solidFill>
                <a:effectLst>
                  <a:outerShdw blurRad="38100" dist="38100" dir="2700000" algn="tl">
                    <a:srgbClr val="000000">
                      <a:alpha val="43137"/>
                    </a:srgbClr>
                  </a:outerShdw>
                </a:effectLst>
              </a:rPr>
              <a:t>FY15 Plans- Himawari 8</a:t>
            </a:r>
            <a:endParaRPr lang="en-US" sz="3600" b="1" dirty="0">
              <a:solidFill>
                <a:srgbClr val="FFC000"/>
              </a:solidFill>
              <a:effectLst>
                <a:outerShdw blurRad="38100" dist="38100" dir="2700000" algn="tl">
                  <a:srgbClr val="000000">
                    <a:alpha val="43137"/>
                  </a:srgbClr>
                </a:outerShdw>
              </a:effectLst>
            </a:endParaRPr>
          </a:p>
        </p:txBody>
      </p:sp>
      <p:sp>
        <p:nvSpPr>
          <p:cNvPr id="5" name="Rectangle 4"/>
          <p:cNvSpPr/>
          <p:nvPr/>
        </p:nvSpPr>
        <p:spPr>
          <a:xfrm>
            <a:off x="4580960" y="5409720"/>
            <a:ext cx="4572000" cy="923330"/>
          </a:xfrm>
          <a:prstGeom prst="rect">
            <a:avLst/>
          </a:prstGeom>
        </p:spPr>
        <p:txBody>
          <a:bodyPr wrap="square">
            <a:spAutoFit/>
          </a:bodyPr>
          <a:lstStyle/>
          <a:p>
            <a:pPr marL="0" indent="0" algn="ctr">
              <a:buNone/>
            </a:pPr>
            <a:r>
              <a:rPr lang="en-US" i="1" dirty="0" smtClean="0">
                <a:latin typeface="+mn-lt"/>
              </a:rPr>
              <a:t>Blue Marble, Himawari 8 True Color Composite </a:t>
            </a:r>
          </a:p>
          <a:p>
            <a:pPr marL="0" indent="0" algn="ctr">
              <a:buNone/>
            </a:pPr>
            <a:r>
              <a:rPr lang="en-US" dirty="0" smtClean="0">
                <a:latin typeface="+mn-lt"/>
              </a:rPr>
              <a:t>25-January-2015 02:30 UTC </a:t>
            </a:r>
          </a:p>
          <a:p>
            <a:pPr marL="0" indent="0">
              <a:buNone/>
            </a:pPr>
            <a:r>
              <a:rPr lang="en-US" dirty="0" smtClean="0">
                <a:latin typeface="+mn-lt"/>
              </a:rPr>
              <a:t>S</a:t>
            </a:r>
            <a:r>
              <a:rPr lang="en-US" dirty="0">
                <a:latin typeface="+mn-lt"/>
              </a:rPr>
              <a:t>. Miller (CIRA) </a:t>
            </a:r>
            <a:r>
              <a:rPr lang="en-US" dirty="0" smtClean="0">
                <a:latin typeface="+mn-lt"/>
              </a:rPr>
              <a:t>- GOES-R </a:t>
            </a:r>
            <a:r>
              <a:rPr lang="en-US" dirty="0">
                <a:latin typeface="+mn-lt"/>
              </a:rPr>
              <a:t>AWG Imagery </a:t>
            </a:r>
            <a:r>
              <a:rPr lang="en-US" dirty="0" smtClean="0">
                <a:latin typeface="+mn-lt"/>
              </a:rPr>
              <a:t>Team</a:t>
            </a:r>
            <a:endParaRPr lang="en-US" dirty="0">
              <a:latin typeface="+mn-lt"/>
            </a:endParaRPr>
          </a:p>
        </p:txBody>
      </p:sp>
      <p:sp>
        <p:nvSpPr>
          <p:cNvPr id="6" name="Content Placeholder 2"/>
          <p:cNvSpPr>
            <a:spLocks noGrp="1"/>
          </p:cNvSpPr>
          <p:nvPr>
            <p:ph idx="1"/>
          </p:nvPr>
        </p:nvSpPr>
        <p:spPr>
          <a:xfrm>
            <a:off x="199770" y="923067"/>
            <a:ext cx="4538662" cy="4449762"/>
          </a:xfrm>
        </p:spPr>
        <p:txBody>
          <a:bodyPr>
            <a:normAutofit/>
          </a:bodyPr>
          <a:lstStyle/>
          <a:p>
            <a:pPr>
              <a:spcAft>
                <a:spcPts val="1200"/>
              </a:spcAft>
            </a:pPr>
            <a:r>
              <a:rPr lang="en-US" sz="2000" dirty="0" smtClean="0">
                <a:latin typeface="+mj-lt"/>
              </a:rPr>
              <a:t>Japan Meteorological Agency (JMA)</a:t>
            </a:r>
          </a:p>
          <a:p>
            <a:pPr lvl="1">
              <a:spcAft>
                <a:spcPts val="1200"/>
              </a:spcAft>
            </a:pPr>
            <a:r>
              <a:rPr lang="en-US" sz="1800" dirty="0">
                <a:latin typeface="+mj-lt"/>
              </a:rPr>
              <a:t>I</a:t>
            </a:r>
            <a:r>
              <a:rPr lang="en-US" sz="1800" dirty="0" smtClean="0">
                <a:latin typeface="+mj-lt"/>
              </a:rPr>
              <a:t>nformation </a:t>
            </a:r>
            <a:r>
              <a:rPr lang="en-US" sz="1800" dirty="0">
                <a:latin typeface="+mj-lt"/>
              </a:rPr>
              <a:t>exchange and collaborative research on volcanic ash and cloud analysis science </a:t>
            </a:r>
            <a:endParaRPr lang="en-US" sz="1800" dirty="0" smtClean="0">
              <a:latin typeface="+mj-lt"/>
            </a:endParaRPr>
          </a:p>
          <a:p>
            <a:pPr lvl="1">
              <a:spcAft>
                <a:spcPts val="1200"/>
              </a:spcAft>
            </a:pPr>
            <a:r>
              <a:rPr lang="en-US" sz="1800" dirty="0" smtClean="0">
                <a:latin typeface="+mj-lt"/>
              </a:rPr>
              <a:t>Algorithm and Calibration Working Group and team member visits</a:t>
            </a:r>
          </a:p>
          <a:p>
            <a:pPr lvl="1">
              <a:spcAft>
                <a:spcPts val="1200"/>
              </a:spcAft>
            </a:pPr>
            <a:r>
              <a:rPr lang="en-US" sz="1800" dirty="0">
                <a:latin typeface="+mj-lt"/>
              </a:rPr>
              <a:t>A</a:t>
            </a:r>
            <a:r>
              <a:rPr lang="en-US" sz="1800" dirty="0" smtClean="0">
                <a:latin typeface="+mj-lt"/>
              </a:rPr>
              <a:t>ccess </a:t>
            </a:r>
            <a:r>
              <a:rPr lang="en-US" sz="1800" dirty="0">
                <a:latin typeface="+mj-lt"/>
              </a:rPr>
              <a:t>to full </a:t>
            </a:r>
            <a:r>
              <a:rPr lang="en-US" sz="1800" dirty="0" smtClean="0">
                <a:latin typeface="+mj-lt"/>
              </a:rPr>
              <a:t>resolution </a:t>
            </a:r>
            <a:r>
              <a:rPr lang="en-US" sz="1800" dirty="0">
                <a:latin typeface="+mj-lt"/>
              </a:rPr>
              <a:t>HIMAWARI </a:t>
            </a:r>
            <a:r>
              <a:rPr lang="en-US" sz="1800" dirty="0" smtClean="0">
                <a:latin typeface="+mj-lt"/>
              </a:rPr>
              <a:t>imagery for AWG testing and Proving Ground demonstrations</a:t>
            </a:r>
            <a:endParaRPr lang="en-US" sz="1800" dirty="0">
              <a:latin typeface="+mj-lt"/>
            </a:endParaRPr>
          </a:p>
          <a:p>
            <a:endParaRPr lang="en-US" sz="2000" dirty="0" smtClean="0"/>
          </a:p>
          <a:p>
            <a:endParaRPr lang="en-US" sz="2000" dirty="0" smtClean="0"/>
          </a:p>
        </p:txBody>
      </p:sp>
      <p:sp>
        <p:nvSpPr>
          <p:cNvPr id="7" name="Rectangle 6"/>
          <p:cNvSpPr/>
          <p:nvPr/>
        </p:nvSpPr>
        <p:spPr>
          <a:xfrm>
            <a:off x="-1" y="6471175"/>
            <a:ext cx="8046475" cy="307777"/>
          </a:xfrm>
          <a:prstGeom prst="rect">
            <a:avLst/>
          </a:prstGeom>
        </p:spPr>
        <p:txBody>
          <a:bodyPr wrap="square">
            <a:spAutoFit/>
          </a:bodyPr>
          <a:lstStyle/>
          <a:p>
            <a:r>
              <a:rPr lang="en-US" sz="1400" i="1" dirty="0" smtClean="0">
                <a:solidFill>
                  <a:srgbClr val="FFC000"/>
                </a:solidFill>
              </a:rPr>
              <a:t>http</a:t>
            </a:r>
            <a:r>
              <a:rPr lang="en-US" sz="1400" i="1" dirty="0">
                <a:solidFill>
                  <a:srgbClr val="FFC000"/>
                </a:solidFill>
              </a:rPr>
              <a:t>://www.data.jma.go.jp/mscweb/en/himawari89/index.html </a:t>
            </a:r>
          </a:p>
        </p:txBody>
      </p:sp>
      <p:sp>
        <p:nvSpPr>
          <p:cNvPr id="8" name="Slide Number Placeholder 7"/>
          <p:cNvSpPr>
            <a:spLocks noGrp="1"/>
          </p:cNvSpPr>
          <p:nvPr>
            <p:ph type="sldNum" sz="quarter" idx="12"/>
          </p:nvPr>
        </p:nvSpPr>
        <p:spPr>
          <a:xfrm>
            <a:off x="6979674" y="6413827"/>
            <a:ext cx="2133600" cy="365125"/>
          </a:xfrm>
        </p:spPr>
        <p:txBody>
          <a:bodyPr/>
          <a:lstStyle/>
          <a:p>
            <a:pPr>
              <a:defRPr/>
            </a:pPr>
            <a:fld id="{6ECF5EF8-31B4-4F78-B46E-860652303D3D}" type="slidenum">
              <a:rPr lang="en-US" smtClean="0">
                <a:solidFill>
                  <a:schemeClr val="tx1"/>
                </a:solidFill>
              </a:rPr>
              <a:pPr>
                <a:defRPr/>
              </a:pPr>
              <a:t>26</a:t>
            </a:fld>
            <a:endParaRPr lang="en-US" dirty="0">
              <a:solidFill>
                <a:schemeClr val="tx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829" y="4233897"/>
            <a:ext cx="3731827" cy="209915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538" y="1019912"/>
            <a:ext cx="4432696" cy="4416384"/>
          </a:xfrm>
          <a:prstGeom prst="rect">
            <a:avLst/>
          </a:prstGeom>
        </p:spPr>
      </p:pic>
    </p:spTree>
    <p:extLst>
      <p:ext uri="{BB962C8B-B14F-4D97-AF65-F5344CB8AC3E}">
        <p14:creationId xmlns:p14="http://schemas.microsoft.com/office/powerpoint/2010/main" val="2186133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9381"/>
            <a:ext cx="4687115" cy="6098619"/>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773551"/>
            <a:ext cx="4691531" cy="6084449"/>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Connector 2"/>
          <p:cNvCxnSpPr/>
          <p:nvPr/>
        </p:nvCxnSpPr>
        <p:spPr>
          <a:xfrm>
            <a:off x="0" y="759381"/>
            <a:ext cx="918733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37567" y="7917"/>
            <a:ext cx="7137531" cy="1200329"/>
          </a:xfrm>
          <a:prstGeom prst="rect">
            <a:avLst/>
          </a:prstGeom>
          <a:noFill/>
        </p:spPr>
        <p:txBody>
          <a:bodyPr wrap="none" rtlCol="0">
            <a:spAutoFit/>
          </a:bodyPr>
          <a:lstStyle/>
          <a:p>
            <a:r>
              <a:rPr lang="en-US" sz="3600" b="1" dirty="0"/>
              <a:t>ABI Bands Quick Information </a:t>
            </a:r>
            <a:r>
              <a:rPr lang="en-US" sz="3600" b="1" dirty="0" smtClean="0"/>
              <a:t>Guides</a:t>
            </a:r>
          </a:p>
          <a:p>
            <a:r>
              <a:rPr lang="en-US" sz="3600" b="1" dirty="0" smtClean="0"/>
              <a:t> </a:t>
            </a:r>
            <a:endParaRPr lang="en-US" sz="3600" b="1" dirty="0"/>
          </a:p>
        </p:txBody>
      </p:sp>
    </p:spTree>
    <p:extLst>
      <p:ext uri="{BB962C8B-B14F-4D97-AF65-F5344CB8AC3E}">
        <p14:creationId xmlns:p14="http://schemas.microsoft.com/office/powerpoint/2010/main" val="30253828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4373"/>
            <a:ext cx="7086600" cy="631427"/>
          </a:xfrm>
        </p:spPr>
        <p:txBody>
          <a:bodyPr/>
          <a:lstStyle/>
          <a:p>
            <a:r>
              <a:rPr lang="en-US" sz="4000" b="1" dirty="0" smtClean="0">
                <a:solidFill>
                  <a:srgbClr val="E3E806"/>
                </a:solidFill>
                <a:effectLst>
                  <a:outerShdw blurRad="38100" dist="38100" dir="2700000" algn="tl">
                    <a:srgbClr val="000000">
                      <a:alpha val="43137"/>
                    </a:srgbClr>
                  </a:outerShdw>
                </a:effectLst>
              </a:rPr>
              <a:t>Summary </a:t>
            </a:r>
            <a:endParaRPr lang="en-US" sz="4000" b="1" dirty="0">
              <a:solidFill>
                <a:srgbClr val="E3E80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8378" y="1049054"/>
            <a:ext cx="8347244" cy="6096000"/>
          </a:xfrm>
        </p:spPr>
        <p:txBody>
          <a:bodyPr>
            <a:normAutofit/>
          </a:bodyPr>
          <a:lstStyle/>
          <a:p>
            <a:pPr>
              <a:spcBef>
                <a:spcPts val="1800"/>
              </a:spcBef>
            </a:pPr>
            <a:r>
              <a:rPr lang="en-US" sz="2600" dirty="0" smtClean="0"/>
              <a:t>GOES-R  is coming - Launch early 2016</a:t>
            </a:r>
          </a:p>
          <a:p>
            <a:pPr>
              <a:spcBef>
                <a:spcPts val="1800"/>
              </a:spcBef>
            </a:pPr>
            <a:r>
              <a:rPr lang="en-US" sz="2600" dirty="0" smtClean="0"/>
              <a:t>New sensors, products, and services will help improve forecasts and increase lead times for warnings and decision makers</a:t>
            </a:r>
          </a:p>
          <a:p>
            <a:pPr>
              <a:spcBef>
                <a:spcPts val="1800"/>
              </a:spcBef>
            </a:pPr>
            <a:r>
              <a:rPr lang="en-US" sz="2600" dirty="0" smtClean="0"/>
              <a:t>Presents Challenges and Opportunities for model assimilation,  data fusion and tools, Warn on Forecast/PHI, ensemble NWP</a:t>
            </a:r>
          </a:p>
          <a:p>
            <a:pPr marL="457200" indent="-457200">
              <a:spcBef>
                <a:spcPts val="1200"/>
              </a:spcBef>
              <a:buFont typeface="Arial" panose="020B0604020202020204" pitchFamily="34" charset="0"/>
              <a:buChar char="•"/>
            </a:pPr>
            <a:r>
              <a:rPr lang="en-US" sz="2600" dirty="0" smtClean="0"/>
              <a:t>Product testing as soon as 2 months post-launch, </a:t>
            </a:r>
            <a:r>
              <a:rPr lang="en-US" sz="2600" dirty="0"/>
              <a:t>also </a:t>
            </a:r>
            <a:r>
              <a:rPr lang="en-US" sz="2600" dirty="0" smtClean="0"/>
              <a:t>available </a:t>
            </a:r>
            <a:r>
              <a:rPr lang="en-US" sz="2600" dirty="0"/>
              <a:t>to users for science </a:t>
            </a:r>
            <a:r>
              <a:rPr lang="en-US" sz="2600" dirty="0" smtClean="0"/>
              <a:t>assessment</a:t>
            </a:r>
          </a:p>
          <a:p>
            <a:pPr>
              <a:spcBef>
                <a:spcPts val="1800"/>
              </a:spcBef>
            </a:pPr>
            <a:r>
              <a:rPr lang="en-US" sz="2600" dirty="0" smtClean="0"/>
              <a:t>User preparation is essential to take advantage of the advanced capabilities to support a Weather Ready Nation</a:t>
            </a:r>
          </a:p>
        </p:txBody>
      </p:sp>
      <p:sp>
        <p:nvSpPr>
          <p:cNvPr id="4" name="Slide Number Placeholder 3"/>
          <p:cNvSpPr>
            <a:spLocks noGrp="1"/>
          </p:cNvSpPr>
          <p:nvPr>
            <p:ph type="sldNum" sz="quarter" idx="12"/>
          </p:nvPr>
        </p:nvSpPr>
        <p:spPr/>
        <p:txBody>
          <a:bodyPr/>
          <a:lstStyle/>
          <a:p>
            <a:pPr>
              <a:defRPr/>
            </a:pPr>
            <a:fld id="{6ECF5EF8-31B4-4F78-B46E-860652303D3D}" type="slidenum">
              <a:rPr lang="en-US" smtClean="0">
                <a:solidFill>
                  <a:prstClr val="white"/>
                </a:solidFill>
              </a:rPr>
              <a:pPr>
                <a:defRPr/>
              </a:pPr>
              <a:t>28</a:t>
            </a:fld>
            <a:endParaRPr lang="en-US" dirty="0">
              <a:solidFill>
                <a:prstClr val="white"/>
              </a:solidFill>
            </a:endParaRPr>
          </a:p>
        </p:txBody>
      </p:sp>
    </p:spTree>
    <p:extLst>
      <p:ext uri="{BB962C8B-B14F-4D97-AF65-F5344CB8AC3E}">
        <p14:creationId xmlns:p14="http://schemas.microsoft.com/office/powerpoint/2010/main" val="30167055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020583" y="293586"/>
            <a:ext cx="3581399" cy="677108"/>
          </a:xfrm>
          <a:prstGeom prst="rect">
            <a:avLst/>
          </a:prstGeom>
          <a:noFill/>
        </p:spPr>
        <p:txBody>
          <a:bodyPr wrap="square" lIns="0" tIns="0" rIns="0" bIns="0">
            <a:spAutoFit/>
          </a:bodyPr>
          <a:lstStyle/>
          <a:p>
            <a:pPr algn="ctr">
              <a:defRPr/>
            </a:pPr>
            <a:r>
              <a:rPr lang="en-US" sz="4400" b="1" dirty="0">
                <a:solidFill>
                  <a:prstClr val="white"/>
                </a:solidFill>
                <a:effectLst>
                  <a:outerShdw blurRad="38100" dist="38100" dir="2700000" algn="tl">
                    <a:srgbClr val="000000">
                      <a:alpha val="43137"/>
                    </a:srgbClr>
                  </a:outerShdw>
                </a:effectLst>
                <a:latin typeface="Calibri"/>
              </a:rPr>
              <a:t>Thank you</a:t>
            </a:r>
            <a:r>
              <a:rPr lang="en-US" sz="4400" b="1" dirty="0" smtClean="0">
                <a:solidFill>
                  <a:prstClr val="white"/>
                </a:solidFill>
                <a:effectLst>
                  <a:outerShdw blurRad="38100" dist="38100" dir="2700000" algn="tl">
                    <a:srgbClr val="000000">
                      <a:alpha val="43137"/>
                    </a:srgbClr>
                  </a:outerShdw>
                </a:effectLst>
                <a:latin typeface="Calibri"/>
              </a:rPr>
              <a:t>!</a:t>
            </a:r>
            <a:endParaRPr lang="en-US" sz="4400" b="1" dirty="0">
              <a:solidFill>
                <a:prstClr val="white"/>
              </a:solidFill>
              <a:effectLst>
                <a:outerShdw blurRad="38100" dist="38100" dir="2700000" algn="tl">
                  <a:srgbClr val="000000">
                    <a:alpha val="43137"/>
                  </a:srgbClr>
                </a:outerShdw>
              </a:effectLst>
              <a:latin typeface="Calibri"/>
            </a:endParaRPr>
          </a:p>
        </p:txBody>
      </p:sp>
      <p:sp>
        <p:nvSpPr>
          <p:cNvPr id="18" name="TextBox 17"/>
          <p:cNvSpPr txBox="1"/>
          <p:nvPr/>
        </p:nvSpPr>
        <p:spPr>
          <a:xfrm>
            <a:off x="5020584" y="1135484"/>
            <a:ext cx="3985046" cy="5447645"/>
          </a:xfrm>
          <a:prstGeom prst="rect">
            <a:avLst/>
          </a:prstGeom>
          <a:noFill/>
        </p:spPr>
        <p:txBody>
          <a:bodyPr wrap="square">
            <a:spAutoFit/>
          </a:bodyPr>
          <a:lstStyle/>
          <a:p>
            <a:pPr algn="ctr">
              <a:defRPr/>
            </a:pPr>
            <a:r>
              <a:rPr lang="en-US" sz="2800" b="1" dirty="0" smtClean="0">
                <a:solidFill>
                  <a:srgbClr val="FFFFFF"/>
                </a:solidFill>
                <a:effectLst>
                  <a:outerShdw blurRad="38100" dist="38100" dir="2700000" algn="tl">
                    <a:srgbClr val="000000">
                      <a:alpha val="43137"/>
                    </a:srgbClr>
                  </a:outerShdw>
                </a:effectLst>
                <a:latin typeface="Calibri"/>
              </a:rPr>
              <a:t>For </a:t>
            </a:r>
            <a:r>
              <a:rPr lang="en-US" sz="2800" b="1" dirty="0">
                <a:solidFill>
                  <a:srgbClr val="FFFFFF"/>
                </a:solidFill>
                <a:effectLst>
                  <a:outerShdw blurRad="38100" dist="38100" dir="2700000" algn="tl">
                    <a:srgbClr val="000000">
                      <a:alpha val="43137"/>
                    </a:srgbClr>
                  </a:outerShdw>
                </a:effectLst>
                <a:latin typeface="Calibri"/>
              </a:rPr>
              <a:t>more information visit </a:t>
            </a:r>
            <a:r>
              <a:rPr lang="en-US" sz="2800" b="1" dirty="0">
                <a:solidFill>
                  <a:srgbClr val="FFC000"/>
                </a:solidFill>
                <a:effectLst>
                  <a:outerShdw blurRad="38100" dist="38100" dir="2700000" algn="tl">
                    <a:srgbClr val="000000">
                      <a:alpha val="43137"/>
                    </a:srgbClr>
                  </a:outerShdw>
                </a:effectLst>
                <a:latin typeface="Calibri"/>
              </a:rPr>
              <a:t>www.goes-r.gov</a:t>
            </a:r>
          </a:p>
          <a:p>
            <a:pPr algn="ctr">
              <a:defRPr/>
            </a:pPr>
            <a:endParaRPr lang="en-US" sz="2800" b="1" dirty="0">
              <a:solidFill>
                <a:srgbClr val="1F497D"/>
              </a:solidFill>
              <a:effectLst>
                <a:outerShdw blurRad="38100" dist="38100" dir="2700000" algn="tl">
                  <a:srgbClr val="000000">
                    <a:alpha val="43137"/>
                  </a:srgbClr>
                </a:outerShdw>
              </a:effectLst>
              <a:latin typeface="Calibri"/>
            </a:endParaRPr>
          </a:p>
          <a:p>
            <a:pPr algn="ctr">
              <a:defRPr/>
            </a:pPr>
            <a:endParaRPr lang="en-US" sz="2800" b="1" dirty="0">
              <a:solidFill>
                <a:srgbClr val="FFC000"/>
              </a:solidFill>
              <a:effectLst>
                <a:outerShdw blurRad="38100" dist="38100" dir="2700000" algn="tl">
                  <a:srgbClr val="000000">
                    <a:alpha val="43137"/>
                  </a:srgbClr>
                </a:outerShdw>
              </a:effectLst>
              <a:latin typeface="Calibri"/>
            </a:endParaRPr>
          </a:p>
          <a:p>
            <a:pPr algn="ctr">
              <a:defRPr/>
            </a:pPr>
            <a:endParaRPr lang="en-US" sz="2400" b="1" dirty="0" smtClean="0">
              <a:solidFill>
                <a:srgbClr val="FFC000"/>
              </a:solidFill>
              <a:effectLst>
                <a:outerShdw blurRad="38100" dist="38100" dir="2700000" algn="tl">
                  <a:srgbClr val="000000">
                    <a:alpha val="43137"/>
                  </a:srgbClr>
                </a:outerShdw>
              </a:effectLst>
              <a:latin typeface="Calibri"/>
            </a:endParaRPr>
          </a:p>
          <a:p>
            <a:pPr algn="ctr">
              <a:defRPr/>
            </a:pPr>
            <a:r>
              <a:rPr lang="en-US" sz="2400" b="1" dirty="0" smtClean="0">
                <a:solidFill>
                  <a:srgbClr val="FFC000"/>
                </a:solidFill>
                <a:effectLst>
                  <a:outerShdw blurRad="38100" dist="38100" dir="2700000" algn="tl">
                    <a:srgbClr val="000000">
                      <a:alpha val="43137"/>
                    </a:srgbClr>
                  </a:outerShdw>
                </a:effectLst>
                <a:latin typeface="Calibri"/>
              </a:rPr>
              <a:t>www.facebook.com</a:t>
            </a:r>
            <a:r>
              <a:rPr lang="en-US" sz="2400" b="1" dirty="0">
                <a:solidFill>
                  <a:srgbClr val="FFC000"/>
                </a:solidFill>
                <a:effectLst>
                  <a:outerShdw blurRad="38100" dist="38100" dir="2700000" algn="tl">
                    <a:srgbClr val="000000">
                      <a:alpha val="43137"/>
                    </a:srgbClr>
                  </a:outerShdw>
                </a:effectLst>
                <a:latin typeface="Calibri"/>
              </a:rPr>
              <a:t>/ </a:t>
            </a:r>
            <a:r>
              <a:rPr lang="en-US" sz="2400" b="1" dirty="0" err="1">
                <a:solidFill>
                  <a:srgbClr val="FFC000"/>
                </a:solidFill>
                <a:effectLst>
                  <a:outerShdw blurRad="38100" dist="38100" dir="2700000" algn="tl">
                    <a:srgbClr val="000000">
                      <a:alpha val="43137"/>
                    </a:srgbClr>
                  </a:outerShdw>
                </a:effectLst>
                <a:latin typeface="Calibri"/>
              </a:rPr>
              <a:t>GOESRsatellite</a:t>
            </a:r>
            <a:endParaRPr lang="en-US" sz="2400" b="1" dirty="0">
              <a:solidFill>
                <a:srgbClr val="FFC000"/>
              </a:solidFill>
              <a:effectLst>
                <a:outerShdw blurRad="38100" dist="38100" dir="2700000" algn="tl">
                  <a:srgbClr val="000000">
                    <a:alpha val="43137"/>
                  </a:srgbClr>
                </a:outerShdw>
              </a:effectLst>
              <a:latin typeface="Calibri"/>
            </a:endParaRPr>
          </a:p>
          <a:p>
            <a:pPr algn="ctr">
              <a:defRPr/>
            </a:pPr>
            <a:endParaRPr lang="en-US" sz="2400" b="1" dirty="0">
              <a:solidFill>
                <a:srgbClr val="FFC000"/>
              </a:solidFill>
              <a:effectLst>
                <a:outerShdw blurRad="38100" dist="38100" dir="2700000" algn="tl">
                  <a:srgbClr val="000000">
                    <a:alpha val="43137"/>
                  </a:srgbClr>
                </a:outerShdw>
              </a:effectLst>
              <a:latin typeface="Calibri"/>
            </a:endParaRPr>
          </a:p>
          <a:p>
            <a:pPr algn="ctr">
              <a:defRPr/>
            </a:pPr>
            <a:r>
              <a:rPr lang="en-US" sz="2000" b="1" dirty="0">
                <a:solidFill>
                  <a:srgbClr val="FFC000"/>
                </a:solidFill>
                <a:effectLst>
                  <a:outerShdw blurRad="38100" dist="38100" dir="2700000" algn="tl">
                    <a:srgbClr val="000000">
                      <a:alpha val="43137"/>
                    </a:srgbClr>
                  </a:outerShdw>
                </a:effectLst>
                <a:latin typeface="Calibri"/>
              </a:rPr>
              <a:t>https://</a:t>
            </a:r>
            <a:r>
              <a:rPr lang="en-US" sz="2000" b="1" dirty="0" smtClean="0">
                <a:solidFill>
                  <a:srgbClr val="FFC000"/>
                </a:solidFill>
                <a:effectLst>
                  <a:outerShdw blurRad="38100" dist="38100" dir="2700000" algn="tl">
                    <a:srgbClr val="000000">
                      <a:alpha val="43137"/>
                    </a:srgbClr>
                  </a:outerShdw>
                </a:effectLst>
                <a:latin typeface="Calibri"/>
              </a:rPr>
              <a:t>www.youtube.com/user/ </a:t>
            </a:r>
            <a:r>
              <a:rPr lang="en-US" sz="2000" b="1" dirty="0" err="1" smtClean="0">
                <a:solidFill>
                  <a:srgbClr val="FFC000"/>
                </a:solidFill>
                <a:effectLst>
                  <a:outerShdw blurRad="38100" dist="38100" dir="2700000" algn="tl">
                    <a:srgbClr val="000000">
                      <a:alpha val="43137"/>
                    </a:srgbClr>
                  </a:outerShdw>
                </a:effectLst>
                <a:latin typeface="Calibri"/>
              </a:rPr>
              <a:t>NOAASatellites</a:t>
            </a:r>
            <a:endParaRPr lang="en-US" sz="2000" b="1" dirty="0" smtClean="0">
              <a:solidFill>
                <a:srgbClr val="FFC000"/>
              </a:solidFill>
              <a:effectLst>
                <a:outerShdw blurRad="38100" dist="38100" dir="2700000" algn="tl">
                  <a:srgbClr val="000000">
                    <a:alpha val="43137"/>
                  </a:srgbClr>
                </a:outerShdw>
              </a:effectLst>
              <a:latin typeface="Calibri"/>
            </a:endParaRPr>
          </a:p>
          <a:p>
            <a:pPr algn="ctr">
              <a:defRPr/>
            </a:pPr>
            <a:endParaRPr lang="en-US" sz="2000" b="1" dirty="0" smtClean="0">
              <a:solidFill>
                <a:srgbClr val="FFC000"/>
              </a:solidFill>
              <a:effectLst>
                <a:outerShdw blurRad="38100" dist="38100" dir="2700000" algn="tl">
                  <a:srgbClr val="000000">
                    <a:alpha val="43137"/>
                  </a:srgbClr>
                </a:outerShdw>
              </a:effectLst>
              <a:latin typeface="Calibri"/>
            </a:endParaRPr>
          </a:p>
          <a:p>
            <a:pPr algn="ctr">
              <a:defRPr/>
            </a:pPr>
            <a:r>
              <a:rPr lang="en-US" sz="2000" b="1" dirty="0">
                <a:solidFill>
                  <a:srgbClr val="FFC000"/>
                </a:solidFill>
                <a:effectLst>
                  <a:outerShdw blurRad="38100" dist="38100" dir="2700000" algn="tl">
                    <a:srgbClr val="000000">
                      <a:alpha val="43137"/>
                    </a:srgbClr>
                  </a:outerShdw>
                </a:effectLst>
                <a:latin typeface="Calibri"/>
              </a:rPr>
              <a:t>https://</a:t>
            </a:r>
            <a:r>
              <a:rPr lang="en-US" sz="2000" b="1" dirty="0" smtClean="0">
                <a:solidFill>
                  <a:srgbClr val="FFC000"/>
                </a:solidFill>
                <a:effectLst>
                  <a:outerShdw blurRad="38100" dist="38100" dir="2700000" algn="tl">
                    <a:srgbClr val="000000">
                      <a:alpha val="43137"/>
                    </a:srgbClr>
                  </a:outerShdw>
                </a:effectLst>
                <a:latin typeface="Calibri"/>
              </a:rPr>
              <a:t>twitter.com/NOAASatellites</a:t>
            </a:r>
          </a:p>
          <a:p>
            <a:pPr algn="ctr">
              <a:defRPr/>
            </a:pPr>
            <a:endParaRPr lang="en-US" sz="2000" b="1" dirty="0">
              <a:solidFill>
                <a:srgbClr val="FFC000"/>
              </a:solidFill>
              <a:effectLst>
                <a:outerShdw blurRad="38100" dist="38100" dir="2700000" algn="tl">
                  <a:srgbClr val="000000">
                    <a:alpha val="43137"/>
                  </a:srgbClr>
                </a:outerShdw>
              </a:effectLst>
              <a:latin typeface="Calibri"/>
            </a:endParaRPr>
          </a:p>
          <a:p>
            <a:pPr algn="ctr">
              <a:defRPr/>
            </a:pPr>
            <a:r>
              <a:rPr lang="en-US" sz="2000" b="1" dirty="0">
                <a:solidFill>
                  <a:srgbClr val="FFC000"/>
                </a:solidFill>
                <a:effectLst>
                  <a:outerShdw blurRad="38100" dist="38100" dir="2700000" algn="tl">
                    <a:srgbClr val="000000">
                      <a:alpha val="43137"/>
                    </a:srgbClr>
                  </a:outerShdw>
                </a:effectLst>
                <a:latin typeface="Calibri"/>
              </a:rPr>
              <a:t>https://www.flickr.com/photos</a:t>
            </a:r>
            <a:r>
              <a:rPr lang="en-US" sz="2000" b="1" dirty="0" smtClean="0">
                <a:solidFill>
                  <a:srgbClr val="FFC000"/>
                </a:solidFill>
                <a:effectLst>
                  <a:outerShdw blurRad="38100" dist="38100" dir="2700000" algn="tl">
                    <a:srgbClr val="000000">
                      <a:alpha val="43137"/>
                    </a:srgbClr>
                  </a:outerShdw>
                </a:effectLst>
                <a:latin typeface="Calibri"/>
              </a:rPr>
              <a:t>/ </a:t>
            </a:r>
            <a:r>
              <a:rPr lang="en-US" sz="2000" b="1" dirty="0" err="1" smtClean="0">
                <a:solidFill>
                  <a:srgbClr val="FFC000"/>
                </a:solidFill>
                <a:effectLst>
                  <a:outerShdw blurRad="38100" dist="38100" dir="2700000" algn="tl">
                    <a:srgbClr val="000000">
                      <a:alpha val="43137"/>
                    </a:srgbClr>
                  </a:outerShdw>
                </a:effectLst>
                <a:latin typeface="Calibri"/>
              </a:rPr>
              <a:t>noaasatellites</a:t>
            </a:r>
            <a:r>
              <a:rPr lang="en-US" sz="2000" b="1" dirty="0">
                <a:solidFill>
                  <a:srgbClr val="FFC000"/>
                </a:solidFill>
                <a:effectLst>
                  <a:outerShdw blurRad="38100" dist="38100" dir="2700000" algn="tl">
                    <a:srgbClr val="000000">
                      <a:alpha val="43137"/>
                    </a:srgbClr>
                  </a:outerShdw>
                </a:effectLst>
                <a:latin typeface="Calibri"/>
              </a:rPr>
              <a:t>/</a:t>
            </a:r>
          </a:p>
        </p:txBody>
      </p:sp>
      <p:sp>
        <p:nvSpPr>
          <p:cNvPr id="9" name="Slide Number Placeholder 5"/>
          <p:cNvSpPr>
            <a:spLocks noGrp="1"/>
          </p:cNvSpPr>
          <p:nvPr>
            <p:ph type="sldNum" sz="quarter" idx="12"/>
          </p:nvPr>
        </p:nvSpPr>
        <p:spPr>
          <a:xfrm>
            <a:off x="7010400" y="6492875"/>
            <a:ext cx="2133600" cy="365125"/>
          </a:xfrm>
        </p:spPr>
        <p:txBody>
          <a:bodyPr/>
          <a:lstStyle/>
          <a:p>
            <a:pPr>
              <a:defRPr/>
            </a:pPr>
            <a:fld id="{F8BBB978-F783-4560-B5F8-459943D30458}" type="slidenum">
              <a:rPr lang="en-US" smtClean="0">
                <a:solidFill>
                  <a:srgbClr val="FFFFFF"/>
                </a:solidFill>
              </a:rPr>
              <a:pPr>
                <a:defRPr/>
              </a:pPr>
              <a:t>29</a:t>
            </a:fld>
            <a:endParaRPr lang="en-US" dirty="0">
              <a:solidFill>
                <a:srgbClr val="FFFFFF"/>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8755"/>
          <a:stretch/>
        </p:blipFill>
        <p:spPr>
          <a:xfrm>
            <a:off x="-2" y="0"/>
            <a:ext cx="5020585" cy="6871581"/>
          </a:xfrm>
          <a:prstGeom prst="rect">
            <a:avLst/>
          </a:prstGeom>
        </p:spPr>
      </p:pic>
      <p:pic>
        <p:nvPicPr>
          <p:cNvPr id="8" name="Picture 7" descr="GOES-R_logo.png"/>
          <p:cNvPicPr>
            <a:picLocks noChangeAspect="1"/>
          </p:cNvPicPr>
          <p:nvPr/>
        </p:nvPicPr>
        <p:blipFill>
          <a:blip r:embed="rId4" cstate="print"/>
          <a:stretch>
            <a:fillRect/>
          </a:stretch>
        </p:blipFill>
        <p:spPr>
          <a:xfrm>
            <a:off x="76200" y="48890"/>
            <a:ext cx="914400" cy="5832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6581" y="2388410"/>
            <a:ext cx="3909049" cy="452067"/>
          </a:xfrm>
          <a:prstGeom prst="rect">
            <a:avLst/>
          </a:prstGeom>
        </p:spPr>
      </p:pic>
    </p:spTree>
    <p:extLst>
      <p:ext uri="{BB962C8B-B14F-4D97-AF65-F5344CB8AC3E}">
        <p14:creationId xmlns:p14="http://schemas.microsoft.com/office/powerpoint/2010/main" val="326632647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386654" y="1060406"/>
            <a:ext cx="8229600" cy="4926013"/>
          </a:xfrm>
        </p:spPr>
        <p:txBody>
          <a:bodyPr/>
          <a:lstStyle/>
          <a:p>
            <a:r>
              <a:rPr lang="en-US" altLang="en-US" sz="2400" dirty="0" smtClean="0"/>
              <a:t>AWG teams continue execution of GOES-R algorithms on SEVIRI, MODIS, GOES, VIIRS, simulated ABI imagery in support of Level-2 algorithm testing and validation activities.  </a:t>
            </a:r>
          </a:p>
          <a:p>
            <a:pPr lvl="1"/>
            <a:r>
              <a:rPr lang="en-US" altLang="en-US" sz="2000" dirty="0" smtClean="0"/>
              <a:t>Baseline Level-2 Product Algorithm Enhancements </a:t>
            </a:r>
            <a:r>
              <a:rPr lang="en-US" altLang="en-US" sz="2000" i="1" dirty="0" smtClean="0"/>
              <a:t>(beyond 100% algorithm delivery)</a:t>
            </a:r>
          </a:p>
          <a:p>
            <a:pPr lvl="2"/>
            <a:r>
              <a:rPr lang="en-US" altLang="en-US" sz="2000" dirty="0" smtClean="0"/>
              <a:t>Outcome of continuing product validation activities</a:t>
            </a:r>
          </a:p>
          <a:p>
            <a:pPr lvl="2"/>
            <a:r>
              <a:rPr lang="en-US" altLang="en-US" sz="2000" dirty="0" smtClean="0"/>
              <a:t>Demonstrate and document algorithm enhancements</a:t>
            </a:r>
          </a:p>
          <a:p>
            <a:pPr lvl="2"/>
            <a:r>
              <a:rPr lang="en-US" altLang="en-US" sz="2000" dirty="0" smtClean="0"/>
              <a:t>Carefully manage and document algorithm deltas </a:t>
            </a:r>
            <a:r>
              <a:rPr lang="en-US" altLang="en-US" sz="2000" i="1" dirty="0" smtClean="0"/>
              <a:t>(in anticipation of post-launch implementation)</a:t>
            </a:r>
            <a:r>
              <a:rPr lang="en-US" altLang="en-US" sz="2000" dirty="0" smtClean="0"/>
              <a:t>. </a:t>
            </a:r>
          </a:p>
          <a:p>
            <a:pPr lvl="2"/>
            <a:r>
              <a:rPr lang="en-US" altLang="en-US" sz="2000" dirty="0" smtClean="0"/>
              <a:t>AIT coordinates, documents, and places all software updates under CM.</a:t>
            </a:r>
          </a:p>
          <a:p>
            <a:pPr lvl="1"/>
            <a:r>
              <a:rPr lang="en-US" altLang="en-US" sz="2000" dirty="0" smtClean="0"/>
              <a:t>AWG teams will extend this effort to Himawari-8/AHI imagery</a:t>
            </a:r>
          </a:p>
          <a:p>
            <a:endParaRPr lang="en-US" altLang="en-US" sz="1100" dirty="0" smtClean="0"/>
          </a:p>
          <a:p>
            <a:r>
              <a:rPr lang="en-US" altLang="en-US" sz="2400" dirty="0" smtClean="0"/>
              <a:t>Development of L2 Product Validation Tools</a:t>
            </a:r>
          </a:p>
          <a:p>
            <a:pPr>
              <a:buFont typeface="Arial" charset="0"/>
              <a:buNone/>
            </a:pPr>
            <a:endParaRPr lang="en-US" altLang="en-US" sz="2400" dirty="0" smtClean="0"/>
          </a:p>
        </p:txBody>
      </p:sp>
      <p:sp>
        <p:nvSpPr>
          <p:cNvPr id="6" name="Title 1"/>
          <p:cNvSpPr>
            <a:spLocks noGrp="1"/>
          </p:cNvSpPr>
          <p:nvPr>
            <p:ph type="title"/>
          </p:nvPr>
        </p:nvSpPr>
        <p:spPr>
          <a:xfrm>
            <a:off x="519113" y="-63500"/>
            <a:ext cx="8229600" cy="1143000"/>
          </a:xfrm>
        </p:spPr>
        <p:txBody>
          <a:bodyPr rtlCol="0">
            <a:normAutofit/>
          </a:bodyPr>
          <a:lstStyle/>
          <a:p>
            <a:pPr eaLnBrk="1" fontAlgn="auto" hangingPunct="1">
              <a:spcAft>
                <a:spcPts val="0"/>
              </a:spcAft>
              <a:defRPr/>
            </a:pPr>
            <a:r>
              <a:rPr lang="en-US" sz="4000" b="1" dirty="0" smtClean="0">
                <a:solidFill>
                  <a:srgbClr val="FFC000"/>
                </a:solidFill>
              </a:rPr>
              <a:t>AWG Notable Accomplishments</a:t>
            </a:r>
            <a:endParaRPr lang="en-US" sz="4000" b="1" dirty="0">
              <a:solidFill>
                <a:srgbClr val="FFC000"/>
              </a:solidFill>
            </a:endParaRPr>
          </a:p>
        </p:txBody>
      </p:sp>
      <p:sp>
        <p:nvSpPr>
          <p:cNvPr id="38916" name="Rectangle 3"/>
          <p:cNvSpPr>
            <a:spLocks noChangeArrowheads="1"/>
          </p:cNvSpPr>
          <p:nvPr/>
        </p:nvSpPr>
        <p:spPr bwMode="auto">
          <a:xfrm>
            <a:off x="8566150" y="6488113"/>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0214E84-7A85-4BD4-871F-E7ACBD4C25BD}" type="slidenum">
              <a:rPr lang="en-US" altLang="en-US">
                <a:latin typeface="Calibri" pitchFamily="34" charset="0"/>
              </a:rPr>
              <a:pPr eaLnBrk="1" hangingPunct="1"/>
              <a:t>3</a:t>
            </a:fld>
            <a:endParaRPr lang="en-US" altLang="en-US">
              <a:latin typeface="Calibri" pitchFamily="34" charset="0"/>
            </a:endParaRPr>
          </a:p>
        </p:txBody>
      </p:sp>
      <p:sp>
        <p:nvSpPr>
          <p:cNvPr id="2" name="TextBox 1"/>
          <p:cNvSpPr txBox="1"/>
          <p:nvPr/>
        </p:nvSpPr>
        <p:spPr>
          <a:xfrm>
            <a:off x="313151" y="6164947"/>
            <a:ext cx="8252999" cy="646331"/>
          </a:xfrm>
          <a:prstGeom prst="rect">
            <a:avLst/>
          </a:prstGeom>
          <a:solidFill>
            <a:srgbClr val="FFFF00"/>
          </a:solidFill>
        </p:spPr>
        <p:txBody>
          <a:bodyPr wrap="square" rtlCol="0">
            <a:spAutoFit/>
          </a:bodyPr>
          <a:lstStyle/>
          <a:p>
            <a:r>
              <a:rPr lang="en-US" dirty="0" smtClean="0">
                <a:solidFill>
                  <a:schemeClr val="bg1"/>
                </a:solidFill>
              </a:rPr>
              <a:t>Refer to Science Week presentation “GOES-R Algorithm Status Update” </a:t>
            </a:r>
          </a:p>
          <a:p>
            <a:r>
              <a:rPr lang="en-US" dirty="0" smtClean="0">
                <a:solidFill>
                  <a:schemeClr val="bg1"/>
                </a:solidFill>
              </a:rPr>
              <a:t>Jaime </a:t>
            </a:r>
            <a:r>
              <a:rPr lang="en-US" dirty="0">
                <a:solidFill>
                  <a:schemeClr val="bg1"/>
                </a:solidFill>
              </a:rPr>
              <a:t>Daniels http://www.goes-r.gov/users/2015-NOAA-Sat-Science-Week.html</a:t>
            </a:r>
          </a:p>
        </p:txBody>
      </p:sp>
    </p:spTree>
    <p:extLst>
      <p:ext uri="{BB962C8B-B14F-4D97-AF65-F5344CB8AC3E}">
        <p14:creationId xmlns:p14="http://schemas.microsoft.com/office/powerpoint/2010/main" val="3525972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486" y="27175"/>
            <a:ext cx="7086600" cy="1143000"/>
          </a:xfrm>
        </p:spPr>
        <p:txBody>
          <a:bodyPr/>
          <a:lstStyle/>
          <a:p>
            <a:r>
              <a:rPr lang="en-US" sz="3600" b="1" dirty="0" smtClean="0">
                <a:solidFill>
                  <a:srgbClr val="FFC000"/>
                </a:solidFill>
                <a:effectLst>
                  <a:outerShdw blurRad="38100" dist="38100" dir="2700000" algn="tl">
                    <a:srgbClr val="000000">
                      <a:alpha val="43137"/>
                    </a:srgbClr>
                  </a:outerShdw>
                </a:effectLst>
              </a:rPr>
              <a:t>NOAT Priorities for Future Capabilities/New Products</a:t>
            </a:r>
            <a:endParaRPr lang="en-US" sz="36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88099" y="1283513"/>
            <a:ext cx="8605380" cy="5311441"/>
          </a:xfrm>
        </p:spPr>
        <p:txBody>
          <a:bodyPr/>
          <a:lstStyle/>
          <a:p>
            <a:pPr>
              <a:spcBef>
                <a:spcPts val="600"/>
              </a:spcBef>
              <a:spcAft>
                <a:spcPts val="1200"/>
              </a:spcAft>
            </a:pPr>
            <a:r>
              <a:rPr lang="en-US" sz="2400" b="1" dirty="0" smtClean="0"/>
              <a:t>Fog and Low Stratus </a:t>
            </a:r>
            <a:r>
              <a:rPr lang="en-US" sz="2400" dirty="0" smtClean="0"/>
              <a:t>underway within the NESDIS SPSRB process</a:t>
            </a:r>
          </a:p>
          <a:p>
            <a:pPr lvl="1">
              <a:spcBef>
                <a:spcPts val="600"/>
              </a:spcBef>
              <a:spcAft>
                <a:spcPts val="1200"/>
              </a:spcAft>
            </a:pPr>
            <a:r>
              <a:rPr lang="en-US" sz="2000" dirty="0" smtClean="0"/>
              <a:t>First implement with current GOES, then Enterprise Geo/Polar product</a:t>
            </a:r>
          </a:p>
          <a:p>
            <a:pPr>
              <a:spcBef>
                <a:spcPts val="600"/>
              </a:spcBef>
              <a:spcAft>
                <a:spcPts val="1200"/>
              </a:spcAft>
            </a:pPr>
            <a:r>
              <a:rPr lang="en-US" sz="2400" dirty="0" smtClean="0"/>
              <a:t>Currently funded by GOES-R Risk Reduction </a:t>
            </a:r>
          </a:p>
          <a:p>
            <a:pPr marL="0" indent="0">
              <a:spcBef>
                <a:spcPts val="600"/>
              </a:spcBef>
              <a:spcAft>
                <a:spcPts val="1200"/>
              </a:spcAft>
              <a:buNone/>
            </a:pPr>
            <a:r>
              <a:rPr lang="en-US" sz="2400" dirty="0" smtClean="0"/>
              <a:t>	</a:t>
            </a:r>
            <a:r>
              <a:rPr lang="en-US" sz="2400" b="1" dirty="0" smtClean="0"/>
              <a:t>SO2 Detection, </a:t>
            </a:r>
            <a:r>
              <a:rPr lang="en-US" sz="2400" b="1" dirty="0" err="1" smtClean="0"/>
              <a:t>ProbSevere</a:t>
            </a:r>
            <a:r>
              <a:rPr lang="en-US" sz="2400" b="1" dirty="0" smtClean="0"/>
              <a:t>, Convective Initiation</a:t>
            </a:r>
          </a:p>
          <a:p>
            <a:pPr>
              <a:spcBef>
                <a:spcPts val="600"/>
              </a:spcBef>
              <a:spcAft>
                <a:spcPts val="1200"/>
              </a:spcAft>
            </a:pPr>
            <a:r>
              <a:rPr lang="en-US" sz="2400" dirty="0" smtClean="0"/>
              <a:t>NOAT </a:t>
            </a:r>
            <a:r>
              <a:rPr lang="en-US" sz="2400" dirty="0"/>
              <a:t>Recommended Top 5 Future Capabilities</a:t>
            </a:r>
          </a:p>
          <a:p>
            <a:pPr marL="0" indent="0">
              <a:spcBef>
                <a:spcPts val="600"/>
              </a:spcBef>
              <a:spcAft>
                <a:spcPts val="0"/>
              </a:spcAft>
              <a:buNone/>
            </a:pPr>
            <a:r>
              <a:rPr lang="en-US" sz="2400" dirty="0" smtClean="0"/>
              <a:t>	</a:t>
            </a:r>
            <a:r>
              <a:rPr lang="en-US" sz="2400" b="1" dirty="0" smtClean="0"/>
              <a:t>Cloud </a:t>
            </a:r>
            <a:r>
              <a:rPr lang="en-US" sz="2400" b="1" dirty="0"/>
              <a:t>Cover Layers</a:t>
            </a:r>
          </a:p>
          <a:p>
            <a:pPr marL="0" indent="0">
              <a:spcBef>
                <a:spcPts val="600"/>
              </a:spcBef>
              <a:spcAft>
                <a:spcPts val="0"/>
              </a:spcAft>
              <a:buNone/>
            </a:pPr>
            <a:r>
              <a:rPr lang="en-US" sz="2400" b="1" dirty="0" smtClean="0"/>
              <a:t>	Aerosol </a:t>
            </a:r>
            <a:r>
              <a:rPr lang="en-US" sz="2400" b="1" dirty="0"/>
              <a:t>Particle Size</a:t>
            </a:r>
          </a:p>
          <a:p>
            <a:pPr marL="0" indent="0">
              <a:spcBef>
                <a:spcPts val="600"/>
              </a:spcBef>
              <a:spcAft>
                <a:spcPts val="0"/>
              </a:spcAft>
              <a:buNone/>
            </a:pPr>
            <a:r>
              <a:rPr lang="en-US" sz="2400" b="1" dirty="0" smtClean="0"/>
              <a:t>	Ice </a:t>
            </a:r>
            <a:r>
              <a:rPr lang="en-US" sz="2400" b="1" dirty="0"/>
              <a:t>Concentration</a:t>
            </a:r>
          </a:p>
          <a:p>
            <a:pPr marL="0" indent="0">
              <a:spcBef>
                <a:spcPts val="600"/>
              </a:spcBef>
              <a:spcAft>
                <a:spcPts val="0"/>
              </a:spcAft>
              <a:buNone/>
            </a:pPr>
            <a:r>
              <a:rPr lang="en-US" sz="2400" b="1" dirty="0" smtClean="0"/>
              <a:t>	Ice </a:t>
            </a:r>
            <a:r>
              <a:rPr lang="en-US" sz="2400" b="1" dirty="0"/>
              <a:t>Age/Thickness </a:t>
            </a:r>
          </a:p>
          <a:p>
            <a:pPr marL="0" indent="0">
              <a:spcBef>
                <a:spcPts val="600"/>
              </a:spcBef>
              <a:spcAft>
                <a:spcPts val="0"/>
              </a:spcAft>
              <a:buNone/>
            </a:pPr>
            <a:r>
              <a:rPr lang="en-US" sz="2400" b="1" dirty="0" smtClean="0"/>
              <a:t>	Ice Motion</a:t>
            </a:r>
            <a:endParaRPr lang="en-US" sz="2400" b="1" dirty="0"/>
          </a:p>
        </p:txBody>
      </p:sp>
      <p:sp>
        <p:nvSpPr>
          <p:cNvPr id="4" name="Slide Number Placeholder 3"/>
          <p:cNvSpPr>
            <a:spLocks noGrp="1"/>
          </p:cNvSpPr>
          <p:nvPr>
            <p:ph type="sldNum" sz="quarter" idx="12"/>
          </p:nvPr>
        </p:nvSpPr>
        <p:spPr>
          <a:xfrm>
            <a:off x="7010400" y="6449829"/>
            <a:ext cx="2133600" cy="365125"/>
          </a:xfrm>
        </p:spPr>
        <p:txBody>
          <a:bodyPr/>
          <a:lstStyle/>
          <a:p>
            <a:pPr>
              <a:defRPr/>
            </a:pPr>
            <a:fld id="{6ECF5EF8-31B4-4F78-B46E-860652303D3D}" type="slidenum">
              <a:rPr lang="en-US" smtClean="0">
                <a:solidFill>
                  <a:schemeClr val="tx1"/>
                </a:solidFill>
              </a:rPr>
              <a:pPr>
                <a:defRPr/>
              </a:pPr>
              <a:t>4</a:t>
            </a:fld>
            <a:endParaRPr lang="en-US" dirty="0">
              <a:solidFill>
                <a:schemeClr val="tx1"/>
              </a:solidFill>
            </a:endParaRPr>
          </a:p>
        </p:txBody>
      </p:sp>
      <p:sp>
        <p:nvSpPr>
          <p:cNvPr id="5" name="TextBox 4"/>
          <p:cNvSpPr txBox="1"/>
          <p:nvPr/>
        </p:nvSpPr>
        <p:spPr>
          <a:xfrm>
            <a:off x="2570341" y="6406876"/>
            <a:ext cx="4228786" cy="369332"/>
          </a:xfrm>
          <a:prstGeom prst="rect">
            <a:avLst/>
          </a:prstGeom>
          <a:solidFill>
            <a:schemeClr val="bg1"/>
          </a:solidFill>
        </p:spPr>
        <p:txBody>
          <a:bodyPr wrap="none" rtlCol="0">
            <a:spAutoFit/>
          </a:bodyPr>
          <a:lstStyle/>
          <a:p>
            <a:r>
              <a:rPr lang="en-US" dirty="0"/>
              <a:t>NOAT-NWS Operational Advisory </a:t>
            </a:r>
            <a:r>
              <a:rPr lang="en-US" dirty="0" smtClean="0"/>
              <a:t>Team</a:t>
            </a:r>
            <a:endParaRPr lang="en-US" dirty="0"/>
          </a:p>
        </p:txBody>
      </p:sp>
    </p:spTree>
    <p:extLst>
      <p:ext uri="{BB962C8B-B14F-4D97-AF65-F5344CB8AC3E}">
        <p14:creationId xmlns:p14="http://schemas.microsoft.com/office/powerpoint/2010/main" val="4049639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48" y="145296"/>
            <a:ext cx="7388790" cy="771541"/>
          </a:xfrm>
        </p:spPr>
        <p:txBody>
          <a:bodyPr/>
          <a:lstStyle/>
          <a:p>
            <a:r>
              <a:rPr lang="en-US" b="1" dirty="0" smtClean="0">
                <a:solidFill>
                  <a:srgbClr val="FFC000"/>
                </a:solidFill>
              </a:rPr>
              <a:t>Status of </a:t>
            </a:r>
            <a:r>
              <a:rPr lang="en-US" b="1" dirty="0">
                <a:solidFill>
                  <a:srgbClr val="FFC000"/>
                </a:solidFill>
              </a:rPr>
              <a:t>Future Product Capabilities</a:t>
            </a:r>
          </a:p>
        </p:txBody>
      </p:sp>
      <p:sp>
        <p:nvSpPr>
          <p:cNvPr id="4" name="Slide Number Placeholder 3"/>
          <p:cNvSpPr>
            <a:spLocks noGrp="1"/>
          </p:cNvSpPr>
          <p:nvPr>
            <p:ph type="sldNum" sz="quarter" idx="12"/>
          </p:nvPr>
        </p:nvSpPr>
        <p:spPr/>
        <p:txBody>
          <a:bodyPr/>
          <a:lstStyle/>
          <a:p>
            <a:pPr>
              <a:defRPr/>
            </a:pPr>
            <a:fld id="{6ECF5EF8-31B4-4F78-B46E-860652303D3D}" type="slidenum">
              <a:rPr lang="en-US" smtClean="0">
                <a:solidFill>
                  <a:schemeClr val="tx1"/>
                </a:solidFill>
              </a:rPr>
              <a:pPr>
                <a:defRPr/>
              </a:pPr>
              <a:t>5</a:t>
            </a:fld>
            <a:endParaRPr lang="en-US" dirty="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42087603"/>
              </p:ext>
            </p:extLst>
          </p:nvPr>
        </p:nvGraphicFramePr>
        <p:xfrm>
          <a:off x="6400800" y="1149658"/>
          <a:ext cx="2590800" cy="5433059"/>
        </p:xfrm>
        <a:graphic>
          <a:graphicData uri="http://schemas.openxmlformats.org/drawingml/2006/table">
            <a:tbl>
              <a:tblPr firstRow="1" bandRow="1">
                <a:tableStyleId>{5C22544A-7EE6-4342-B048-85BDC9FD1C3A}</a:tableStyleId>
              </a:tblPr>
              <a:tblGrid>
                <a:gridCol w="2590800"/>
              </a:tblGrid>
              <a:tr h="380999">
                <a:tc>
                  <a:txBody>
                    <a:bodyPr/>
                    <a:lstStyle/>
                    <a:p>
                      <a:pPr algn="ctr"/>
                      <a:r>
                        <a:rPr lang="en-US" sz="1200" b="1" u="sng" dirty="0" smtClean="0">
                          <a:solidFill>
                            <a:schemeClr val="tx1"/>
                          </a:solidFill>
                        </a:rPr>
                        <a:t>Advanced Baseline</a:t>
                      </a:r>
                      <a:r>
                        <a:rPr lang="en-US" sz="1200" b="1" u="sng" baseline="0" dirty="0" smtClean="0">
                          <a:solidFill>
                            <a:schemeClr val="tx1"/>
                          </a:solidFill>
                        </a:rPr>
                        <a:t> Imager (ABI)</a:t>
                      </a:r>
                      <a:endParaRPr lang="en-US" sz="1200" b="1" u="sng" dirty="0">
                        <a:solidFill>
                          <a:schemeClr val="tx1"/>
                        </a:solidFill>
                      </a:endParaRPr>
                    </a:p>
                  </a:txBody>
                  <a:tcPr anchor="b">
                    <a:solidFill>
                      <a:schemeClr val="bg1"/>
                    </a:solidFill>
                  </a:tcPr>
                </a:tc>
              </a:tr>
              <a:tr h="620902">
                <a:tc>
                  <a:txBody>
                    <a:bodyPr/>
                    <a:lstStyle/>
                    <a:p>
                      <a:pPr>
                        <a:spcAft>
                          <a:spcPts val="0"/>
                        </a:spcAft>
                      </a:pPr>
                      <a:r>
                        <a:rPr lang="en-US" sz="1050" dirty="0" smtClean="0"/>
                        <a:t>Absorbed Shortwave Radiation:</a:t>
                      </a:r>
                      <a:r>
                        <a:rPr lang="en-US" sz="1050" baseline="0" dirty="0" smtClean="0"/>
                        <a:t> Surface</a:t>
                      </a:r>
                    </a:p>
                    <a:p>
                      <a:pPr>
                        <a:spcAft>
                          <a:spcPts val="0"/>
                        </a:spcAft>
                      </a:pPr>
                      <a:r>
                        <a:rPr lang="en-US" sz="1050" baseline="0" dirty="0" smtClean="0"/>
                        <a:t>Aerosol Particle Size</a:t>
                      </a:r>
                    </a:p>
                    <a:p>
                      <a:pPr>
                        <a:spcAft>
                          <a:spcPts val="0"/>
                        </a:spcAft>
                      </a:pPr>
                      <a:r>
                        <a:rPr lang="en-US" sz="1050" baseline="0" dirty="0" smtClean="0"/>
                        <a:t>Aircraft Icing Threat</a:t>
                      </a:r>
                    </a:p>
                    <a:p>
                      <a:pPr>
                        <a:spcAft>
                          <a:spcPts val="0"/>
                        </a:spcAft>
                      </a:pPr>
                      <a:r>
                        <a:rPr lang="en-US" sz="1050" baseline="0" dirty="0" smtClean="0"/>
                        <a:t>Cloud Ice Water Path</a:t>
                      </a:r>
                    </a:p>
                    <a:p>
                      <a:pPr>
                        <a:spcAft>
                          <a:spcPts val="0"/>
                        </a:spcAft>
                      </a:pPr>
                      <a:r>
                        <a:rPr lang="en-US" sz="1050" baseline="0" dirty="0" smtClean="0"/>
                        <a:t>Cloud Layers/Heights</a:t>
                      </a:r>
                    </a:p>
                    <a:p>
                      <a:pPr>
                        <a:spcAft>
                          <a:spcPts val="0"/>
                        </a:spcAft>
                      </a:pPr>
                      <a:r>
                        <a:rPr lang="en-US" sz="1050" baseline="0" dirty="0" smtClean="0"/>
                        <a:t>Cloud Liquid Water</a:t>
                      </a:r>
                    </a:p>
                    <a:p>
                      <a:pPr>
                        <a:spcAft>
                          <a:spcPts val="0"/>
                        </a:spcAft>
                      </a:pPr>
                      <a:r>
                        <a:rPr lang="en-US" sz="1050" baseline="0" dirty="0" smtClean="0"/>
                        <a:t>Cloud Type</a:t>
                      </a:r>
                    </a:p>
                    <a:p>
                      <a:pPr>
                        <a:spcAft>
                          <a:spcPts val="0"/>
                        </a:spcAft>
                      </a:pPr>
                      <a:r>
                        <a:rPr lang="en-US" sz="1050" baseline="0" dirty="0" smtClean="0"/>
                        <a:t>Convective Initiation</a:t>
                      </a:r>
                    </a:p>
                    <a:p>
                      <a:pPr>
                        <a:spcAft>
                          <a:spcPts val="0"/>
                        </a:spcAft>
                      </a:pPr>
                      <a:r>
                        <a:rPr lang="en-US" sz="1050" baseline="0" dirty="0" smtClean="0"/>
                        <a:t>Currents</a:t>
                      </a:r>
                    </a:p>
                    <a:p>
                      <a:pPr>
                        <a:spcAft>
                          <a:spcPts val="0"/>
                        </a:spcAft>
                      </a:pPr>
                      <a:r>
                        <a:rPr lang="en-US" sz="1050" baseline="0" dirty="0" smtClean="0"/>
                        <a:t>Currents: Offshore</a:t>
                      </a:r>
                    </a:p>
                    <a:p>
                      <a:pPr>
                        <a:spcAft>
                          <a:spcPts val="0"/>
                        </a:spcAft>
                      </a:pPr>
                      <a:r>
                        <a:rPr lang="en-US" sz="1050" baseline="0" dirty="0" smtClean="0"/>
                        <a:t>Downward Longwave Radiation: Surface</a:t>
                      </a:r>
                    </a:p>
                    <a:p>
                      <a:pPr>
                        <a:spcAft>
                          <a:spcPts val="0"/>
                        </a:spcAft>
                      </a:pPr>
                      <a:r>
                        <a:rPr lang="en-US" sz="1050" baseline="0" dirty="0" smtClean="0"/>
                        <a:t>Enhanced “V”/Overshooting Top Detection</a:t>
                      </a:r>
                    </a:p>
                    <a:p>
                      <a:pPr>
                        <a:spcAft>
                          <a:spcPts val="0"/>
                        </a:spcAft>
                      </a:pPr>
                      <a:r>
                        <a:rPr lang="en-US" sz="1050" baseline="0" dirty="0" smtClean="0"/>
                        <a:t>Flood/Standing Water</a:t>
                      </a:r>
                    </a:p>
                    <a:p>
                      <a:pPr>
                        <a:spcAft>
                          <a:spcPts val="0"/>
                        </a:spcAft>
                      </a:pPr>
                      <a:r>
                        <a:rPr lang="en-US" sz="1050" baseline="0" dirty="0" smtClean="0"/>
                        <a:t>Ice Cover</a:t>
                      </a:r>
                    </a:p>
                    <a:p>
                      <a:pPr>
                        <a:spcAft>
                          <a:spcPts val="0"/>
                        </a:spcAft>
                      </a:pPr>
                      <a:r>
                        <a:rPr lang="en-US" sz="1050" baseline="0" dirty="0" smtClean="0"/>
                        <a:t>Low Cloud and Fog (FLS)</a:t>
                      </a:r>
                    </a:p>
                    <a:p>
                      <a:pPr>
                        <a:spcAft>
                          <a:spcPts val="0"/>
                        </a:spcAft>
                      </a:pPr>
                      <a:r>
                        <a:rPr lang="en-US" sz="1050" baseline="0" dirty="0" smtClean="0"/>
                        <a:t>Ozone Total</a:t>
                      </a:r>
                    </a:p>
                    <a:p>
                      <a:pPr>
                        <a:spcAft>
                          <a:spcPts val="0"/>
                        </a:spcAft>
                      </a:pPr>
                      <a:r>
                        <a:rPr lang="en-US" sz="1050" baseline="0" dirty="0" smtClean="0"/>
                        <a:t>Probability of Rainfall</a:t>
                      </a:r>
                    </a:p>
                    <a:p>
                      <a:pPr>
                        <a:spcAft>
                          <a:spcPts val="0"/>
                        </a:spcAft>
                      </a:pPr>
                      <a:r>
                        <a:rPr lang="en-US" sz="1050" baseline="0" dirty="0" smtClean="0"/>
                        <a:t>Rainfall Potential</a:t>
                      </a:r>
                    </a:p>
                    <a:p>
                      <a:pPr>
                        <a:spcAft>
                          <a:spcPts val="0"/>
                        </a:spcAft>
                      </a:pPr>
                      <a:r>
                        <a:rPr lang="en-US" sz="1050" baseline="0" dirty="0" smtClean="0"/>
                        <a:t>Sea and Lake Ice: Age</a:t>
                      </a:r>
                    </a:p>
                    <a:p>
                      <a:pPr>
                        <a:spcAft>
                          <a:spcPts val="0"/>
                        </a:spcAft>
                      </a:pPr>
                      <a:r>
                        <a:rPr lang="en-US" sz="1050" baseline="0" dirty="0" smtClean="0"/>
                        <a:t>Sea and Lake Ice: Concentration</a:t>
                      </a:r>
                    </a:p>
                    <a:p>
                      <a:pPr>
                        <a:spcAft>
                          <a:spcPts val="0"/>
                        </a:spcAft>
                      </a:pPr>
                      <a:r>
                        <a:rPr lang="en-US" sz="1050" baseline="0" dirty="0" smtClean="0"/>
                        <a:t>Sea and Lake Ice: Motion</a:t>
                      </a:r>
                    </a:p>
                    <a:p>
                      <a:pPr>
                        <a:spcAft>
                          <a:spcPts val="0"/>
                        </a:spcAft>
                      </a:pPr>
                      <a:r>
                        <a:rPr lang="en-US" sz="1050" baseline="0" dirty="0" smtClean="0"/>
                        <a:t>Snow Depth (Over Plains)</a:t>
                      </a:r>
                    </a:p>
                    <a:p>
                      <a:pPr>
                        <a:spcAft>
                          <a:spcPts val="0"/>
                        </a:spcAft>
                      </a:pPr>
                      <a:r>
                        <a:rPr lang="en-US" sz="1050" baseline="0" dirty="0" smtClean="0"/>
                        <a:t>SO</a:t>
                      </a:r>
                      <a:r>
                        <a:rPr lang="en-US" sz="1050" baseline="-25000" dirty="0" smtClean="0"/>
                        <a:t>2 </a:t>
                      </a:r>
                      <a:r>
                        <a:rPr lang="en-US" sz="1050" baseline="0" dirty="0" smtClean="0"/>
                        <a:t>Detection</a:t>
                      </a:r>
                    </a:p>
                    <a:p>
                      <a:pPr>
                        <a:spcAft>
                          <a:spcPts val="0"/>
                        </a:spcAft>
                      </a:pPr>
                      <a:r>
                        <a:rPr lang="en-US" sz="1050" baseline="0" dirty="0" smtClean="0"/>
                        <a:t>Surface Albedo</a:t>
                      </a:r>
                    </a:p>
                    <a:p>
                      <a:pPr>
                        <a:spcAft>
                          <a:spcPts val="0"/>
                        </a:spcAft>
                      </a:pPr>
                      <a:r>
                        <a:rPr lang="en-US" sz="1050" baseline="0" dirty="0" smtClean="0"/>
                        <a:t>Surface Emissivity</a:t>
                      </a:r>
                    </a:p>
                    <a:p>
                      <a:pPr>
                        <a:spcAft>
                          <a:spcPts val="0"/>
                        </a:spcAft>
                      </a:pPr>
                      <a:r>
                        <a:rPr lang="en-US" sz="1050" baseline="0" dirty="0" smtClean="0"/>
                        <a:t>Tropopause Folding Turbulence Prediction</a:t>
                      </a:r>
                    </a:p>
                    <a:p>
                      <a:pPr>
                        <a:spcAft>
                          <a:spcPts val="0"/>
                        </a:spcAft>
                      </a:pPr>
                      <a:r>
                        <a:rPr lang="en-US" sz="1050" baseline="0" dirty="0" smtClean="0"/>
                        <a:t>Upward Longwave Radiation: Surface</a:t>
                      </a:r>
                    </a:p>
                    <a:p>
                      <a:pPr>
                        <a:spcAft>
                          <a:spcPts val="0"/>
                        </a:spcAft>
                      </a:pPr>
                      <a:r>
                        <a:rPr lang="en-US" sz="1050" baseline="0" dirty="0" smtClean="0"/>
                        <a:t>Upward Longwave Radiation: TOA</a:t>
                      </a:r>
                    </a:p>
                    <a:p>
                      <a:pPr>
                        <a:spcAft>
                          <a:spcPts val="0"/>
                        </a:spcAft>
                      </a:pPr>
                      <a:r>
                        <a:rPr lang="en-US" sz="1050" baseline="0" dirty="0" smtClean="0"/>
                        <a:t>Vegetation Fraction: Green</a:t>
                      </a:r>
                    </a:p>
                    <a:p>
                      <a:pPr>
                        <a:spcAft>
                          <a:spcPts val="0"/>
                        </a:spcAft>
                      </a:pPr>
                      <a:r>
                        <a:rPr lang="en-US" sz="1050" baseline="0" dirty="0" smtClean="0"/>
                        <a:t>Vegetation Index</a:t>
                      </a:r>
                    </a:p>
                    <a:p>
                      <a:pPr>
                        <a:spcAft>
                          <a:spcPts val="0"/>
                        </a:spcAft>
                      </a:pPr>
                      <a:r>
                        <a:rPr lang="en-US" sz="1050" baseline="0" dirty="0" smtClean="0"/>
                        <a:t>Visibility</a:t>
                      </a:r>
                    </a:p>
                  </a:txBody>
                  <a:tcPr anchor="ctr">
                    <a:solidFill>
                      <a:schemeClr val="tx1"/>
                    </a:solidFill>
                  </a:tcPr>
                </a:tc>
              </a:tr>
            </a:tbl>
          </a:graphicData>
        </a:graphic>
      </p:graphicFrame>
      <p:sp>
        <p:nvSpPr>
          <p:cNvPr id="7" name="TextBox 6"/>
          <p:cNvSpPr txBox="1"/>
          <p:nvPr/>
        </p:nvSpPr>
        <p:spPr>
          <a:xfrm>
            <a:off x="6433073" y="819854"/>
            <a:ext cx="2560320" cy="369332"/>
          </a:xfrm>
          <a:prstGeom prst="rect">
            <a:avLst/>
          </a:prstGeom>
          <a:noFill/>
        </p:spPr>
        <p:txBody>
          <a:bodyPr wrap="square" rtlCol="0">
            <a:spAutoFit/>
          </a:bodyPr>
          <a:lstStyle/>
          <a:p>
            <a:pPr algn="ctr"/>
            <a:r>
              <a:rPr lang="en-US" b="1" dirty="0" smtClean="0"/>
              <a:t>Future Capabilities</a:t>
            </a:r>
            <a:endParaRPr lang="en-US" b="1" dirty="0"/>
          </a:p>
        </p:txBody>
      </p:sp>
      <p:sp>
        <p:nvSpPr>
          <p:cNvPr id="8" name="Rounded Rectangle 7"/>
          <p:cNvSpPr/>
          <p:nvPr/>
        </p:nvSpPr>
        <p:spPr>
          <a:xfrm>
            <a:off x="6433073" y="5264458"/>
            <a:ext cx="2438400" cy="152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ounded Rectangle 8"/>
          <p:cNvSpPr/>
          <p:nvPr/>
        </p:nvSpPr>
        <p:spPr>
          <a:xfrm>
            <a:off x="6433851" y="3827675"/>
            <a:ext cx="2438400" cy="152400"/>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Rounded Rectangle 9"/>
          <p:cNvSpPr/>
          <p:nvPr/>
        </p:nvSpPr>
        <p:spPr>
          <a:xfrm>
            <a:off x="6433851" y="4447373"/>
            <a:ext cx="2438400" cy="498996"/>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Rounded Rectangle 10"/>
          <p:cNvSpPr/>
          <p:nvPr/>
        </p:nvSpPr>
        <p:spPr>
          <a:xfrm>
            <a:off x="6443949" y="2216458"/>
            <a:ext cx="2438400" cy="152400"/>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Rounded Rectangle 11"/>
          <p:cNvSpPr/>
          <p:nvPr/>
        </p:nvSpPr>
        <p:spPr>
          <a:xfrm>
            <a:off x="6443949" y="1737224"/>
            <a:ext cx="2438400" cy="152400"/>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ounded Rectangle 12"/>
          <p:cNvSpPr/>
          <p:nvPr/>
        </p:nvSpPr>
        <p:spPr>
          <a:xfrm>
            <a:off x="6439827" y="2690139"/>
            <a:ext cx="2438400" cy="15240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ounded Rectangle 14"/>
          <p:cNvSpPr/>
          <p:nvPr/>
        </p:nvSpPr>
        <p:spPr>
          <a:xfrm>
            <a:off x="152400" y="1576848"/>
            <a:ext cx="5864352" cy="606489"/>
          </a:xfrm>
          <a:prstGeom prst="roundRect">
            <a:avLst/>
          </a:prstGeom>
          <a:solidFill>
            <a:schemeClr val="bg1"/>
          </a:solid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u="sng" dirty="0" smtClean="0">
                <a:solidFill>
                  <a:schemeClr val="tx1"/>
                </a:solidFill>
              </a:rPr>
              <a:t>Added to Baseline</a:t>
            </a:r>
          </a:p>
          <a:p>
            <a:pPr marL="800100" lvl="1" indent="-342900">
              <a:buFont typeface="+mj-lt"/>
              <a:buAutoNum type="arabicPeriod"/>
            </a:pPr>
            <a:r>
              <a:rPr lang="en-US" dirty="0" smtClean="0">
                <a:solidFill>
                  <a:schemeClr val="tx1"/>
                </a:solidFill>
              </a:rPr>
              <a:t>Surface Albedo (required for Snow Cover)</a:t>
            </a:r>
          </a:p>
        </p:txBody>
      </p:sp>
      <p:sp>
        <p:nvSpPr>
          <p:cNvPr id="16" name="Rounded Rectangle 15"/>
          <p:cNvSpPr/>
          <p:nvPr/>
        </p:nvSpPr>
        <p:spPr>
          <a:xfrm>
            <a:off x="143136" y="2492680"/>
            <a:ext cx="5873616" cy="2771778"/>
          </a:xfrm>
          <a:prstGeom prst="roundRect">
            <a:avLst>
              <a:gd name="adj" fmla="val 7431"/>
            </a:avLst>
          </a:prstGeom>
          <a:solidFill>
            <a:schemeClr val="bg1"/>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u="sng" dirty="0" smtClean="0">
                <a:solidFill>
                  <a:schemeClr val="tx1"/>
                </a:solidFill>
              </a:rPr>
              <a:t>Prospective Post-Handover Implementation (NOAT Top 5)</a:t>
            </a:r>
          </a:p>
          <a:p>
            <a:pPr marL="800100" lvl="1" indent="-342900">
              <a:buFont typeface="+mj-lt"/>
              <a:buAutoNum type="arabicPeriod"/>
            </a:pPr>
            <a:r>
              <a:rPr lang="en-US" dirty="0" smtClean="0">
                <a:solidFill>
                  <a:schemeClr val="tx1"/>
                </a:solidFill>
              </a:rPr>
              <a:t>Aerosol Particle Size</a:t>
            </a:r>
          </a:p>
          <a:p>
            <a:pPr marL="800100" lvl="1" indent="-342900">
              <a:buFont typeface="+mj-lt"/>
              <a:buAutoNum type="arabicPeriod"/>
            </a:pPr>
            <a:r>
              <a:rPr lang="en-US" dirty="0" smtClean="0">
                <a:solidFill>
                  <a:schemeClr val="tx1"/>
                </a:solidFill>
              </a:rPr>
              <a:t>Cloud Layers/Heights</a:t>
            </a:r>
          </a:p>
          <a:p>
            <a:pPr marL="800100" lvl="1" indent="-342900">
              <a:buFont typeface="+mj-lt"/>
              <a:buAutoNum type="arabicPeriod"/>
            </a:pPr>
            <a:r>
              <a:rPr lang="en-US" dirty="0" smtClean="0">
                <a:solidFill>
                  <a:schemeClr val="tx1"/>
                </a:solidFill>
              </a:rPr>
              <a:t>Sea and Lake Ice:  Age</a:t>
            </a:r>
          </a:p>
          <a:p>
            <a:pPr marL="800100" lvl="1" indent="-342900">
              <a:buFont typeface="+mj-lt"/>
              <a:buAutoNum type="arabicPeriod"/>
            </a:pPr>
            <a:r>
              <a:rPr lang="en-US" dirty="0" smtClean="0">
                <a:solidFill>
                  <a:schemeClr val="tx1"/>
                </a:solidFill>
              </a:rPr>
              <a:t>Sea and Lake Ice:  Concentration</a:t>
            </a:r>
          </a:p>
          <a:p>
            <a:pPr marL="800100" lvl="1" indent="-342900">
              <a:buFont typeface="+mj-lt"/>
              <a:buAutoNum type="arabicPeriod"/>
            </a:pPr>
            <a:r>
              <a:rPr lang="en-US" dirty="0" smtClean="0">
                <a:solidFill>
                  <a:schemeClr val="tx1"/>
                </a:solidFill>
              </a:rPr>
              <a:t>Sea and Lake Ice:  Motion</a:t>
            </a:r>
          </a:p>
          <a:p>
            <a:pPr lvl="1"/>
            <a:r>
              <a:rPr lang="en-US" dirty="0" smtClean="0">
                <a:solidFill>
                  <a:schemeClr val="tx1"/>
                </a:solidFill>
              </a:rPr>
              <a:t>**  Fog and Low Stratus</a:t>
            </a:r>
          </a:p>
          <a:p>
            <a:pPr lvl="1"/>
            <a:r>
              <a:rPr lang="en-US" dirty="0">
                <a:solidFill>
                  <a:schemeClr val="tx1"/>
                </a:solidFill>
              </a:rPr>
              <a:t>** </a:t>
            </a:r>
            <a:r>
              <a:rPr lang="en-US" dirty="0" smtClean="0"/>
              <a:t>ASOS </a:t>
            </a:r>
            <a:r>
              <a:rPr lang="en-US" dirty="0"/>
              <a:t>Cloud Product (clear, broken, scattered, cloudy for 3 layers – high, mid, and low)</a:t>
            </a:r>
            <a:endParaRPr lang="en-US" dirty="0">
              <a:solidFill>
                <a:schemeClr val="tx1"/>
              </a:solidFill>
            </a:endParaRPr>
          </a:p>
        </p:txBody>
      </p:sp>
      <p:sp>
        <p:nvSpPr>
          <p:cNvPr id="18" name="Rounded Rectangle 17"/>
          <p:cNvSpPr/>
          <p:nvPr/>
        </p:nvSpPr>
        <p:spPr>
          <a:xfrm>
            <a:off x="152400" y="5429384"/>
            <a:ext cx="5864352" cy="933078"/>
          </a:xfrm>
          <a:prstGeom prst="roundRect">
            <a:avLst>
              <a:gd name="adj" fmla="val 12963"/>
            </a:avLst>
          </a:prstGeom>
          <a:solidFill>
            <a:schemeClr val="bg1"/>
          </a:solidFill>
          <a:ln w="254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u="sng" dirty="0" smtClean="0">
                <a:solidFill>
                  <a:schemeClr val="tx1"/>
                </a:solidFill>
              </a:rPr>
              <a:t>Pathfinder Prototype Wrapped Algorithms</a:t>
            </a:r>
          </a:p>
          <a:p>
            <a:pPr marL="800100" lvl="1" indent="-342900">
              <a:buFont typeface="+mj-lt"/>
              <a:buAutoNum type="arabicPeriod"/>
            </a:pPr>
            <a:r>
              <a:rPr lang="en-US" dirty="0" smtClean="0">
                <a:solidFill>
                  <a:schemeClr val="tx1"/>
                </a:solidFill>
              </a:rPr>
              <a:t>Convective Initiation (now fused with NWP)</a:t>
            </a:r>
          </a:p>
          <a:p>
            <a:pPr marL="800100" lvl="1" indent="-342900">
              <a:buFont typeface="+mj-lt"/>
              <a:buAutoNum type="arabicPeriod"/>
            </a:pPr>
            <a:r>
              <a:rPr lang="en-US" dirty="0" smtClean="0">
                <a:solidFill>
                  <a:schemeClr val="tx1"/>
                </a:solidFill>
              </a:rPr>
              <a:t>Probability of Severe (</a:t>
            </a:r>
            <a:r>
              <a:rPr lang="en-US" dirty="0" err="1" smtClean="0">
                <a:solidFill>
                  <a:schemeClr val="tx1"/>
                </a:solidFill>
              </a:rPr>
              <a:t>ProbSevere</a:t>
            </a:r>
            <a:r>
              <a:rPr lang="en-US" dirty="0" smtClean="0">
                <a:solidFill>
                  <a:schemeClr val="tx1"/>
                </a:solidFill>
              </a:rPr>
              <a:t>)</a:t>
            </a:r>
          </a:p>
        </p:txBody>
      </p:sp>
      <p:sp>
        <p:nvSpPr>
          <p:cNvPr id="27" name="Slide Number Placeholder 23"/>
          <p:cNvSpPr txBox="1">
            <a:spLocks/>
          </p:cNvSpPr>
          <p:nvPr/>
        </p:nvSpPr>
        <p:spPr>
          <a:xfrm>
            <a:off x="7071996" y="6400800"/>
            <a:ext cx="18288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smtClean="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97FA8124-9865-F141-9E48-75D99BBAEFD0}" type="slidenum">
              <a:rPr lang="en-US" smtClean="0">
                <a:solidFill>
                  <a:schemeClr val="tx1"/>
                </a:solidFill>
              </a:rPr>
              <a:pPr/>
              <a:t>5</a:t>
            </a:fld>
            <a:endParaRPr lang="en-US" dirty="0">
              <a:solidFill>
                <a:schemeClr val="tx1"/>
              </a:solidFill>
            </a:endParaRPr>
          </a:p>
        </p:txBody>
      </p:sp>
      <p:sp>
        <p:nvSpPr>
          <p:cNvPr id="29" name="TextBox 28"/>
          <p:cNvSpPr txBox="1"/>
          <p:nvPr/>
        </p:nvSpPr>
        <p:spPr>
          <a:xfrm>
            <a:off x="175366" y="6495680"/>
            <a:ext cx="4673139" cy="369332"/>
          </a:xfrm>
          <a:prstGeom prst="rect">
            <a:avLst/>
          </a:prstGeom>
          <a:noFill/>
        </p:spPr>
        <p:txBody>
          <a:bodyPr wrap="none" rtlCol="0">
            <a:spAutoFit/>
          </a:bodyPr>
          <a:lstStyle/>
          <a:p>
            <a:r>
              <a:rPr lang="en-US" dirty="0"/>
              <a:t>** </a:t>
            </a:r>
            <a:r>
              <a:rPr lang="en-US" dirty="0" smtClean="0"/>
              <a:t>Walter Wolf R2O Proposal for FY16 PSDI</a:t>
            </a:r>
            <a:endParaRPr lang="en-US" dirty="0"/>
          </a:p>
        </p:txBody>
      </p:sp>
    </p:spTree>
    <p:extLst>
      <p:ext uri="{BB962C8B-B14F-4D97-AF65-F5344CB8AC3E}">
        <p14:creationId xmlns:p14="http://schemas.microsoft.com/office/powerpoint/2010/main" val="1826596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207926"/>
            <a:ext cx="7086600" cy="1143000"/>
          </a:xfrm>
        </p:spPr>
        <p:txBody>
          <a:bodyPr/>
          <a:lstStyle/>
          <a:p>
            <a:r>
              <a:rPr lang="en-US" b="1" dirty="0" smtClean="0">
                <a:solidFill>
                  <a:srgbClr val="FFC000"/>
                </a:solidFill>
              </a:rPr>
              <a:t>NOAA </a:t>
            </a:r>
            <a:r>
              <a:rPr lang="en-US" b="1" dirty="0" err="1" smtClean="0">
                <a:solidFill>
                  <a:srgbClr val="FFC000"/>
                </a:solidFill>
              </a:rPr>
              <a:t>Testbed</a:t>
            </a:r>
            <a:r>
              <a:rPr lang="en-US" b="1" dirty="0" smtClean="0">
                <a:solidFill>
                  <a:srgbClr val="FFC000"/>
                </a:solidFill>
              </a:rPr>
              <a:t> Proving Ground Annual Workshop</a:t>
            </a:r>
            <a:endParaRPr lang="en-US" b="1" dirty="0">
              <a:solidFill>
                <a:srgbClr val="FFC000"/>
              </a:solidFill>
            </a:endParaRPr>
          </a:p>
        </p:txBody>
      </p:sp>
      <p:sp>
        <p:nvSpPr>
          <p:cNvPr id="3" name="Content Placeholder 2"/>
          <p:cNvSpPr>
            <a:spLocks noGrp="1"/>
          </p:cNvSpPr>
          <p:nvPr>
            <p:ph idx="1"/>
          </p:nvPr>
        </p:nvSpPr>
        <p:spPr>
          <a:xfrm>
            <a:off x="457200" y="1676400"/>
            <a:ext cx="8229600" cy="4824608"/>
          </a:xfrm>
        </p:spPr>
        <p:txBody>
          <a:bodyPr/>
          <a:lstStyle/>
          <a:p>
            <a:pPr marL="0" indent="0">
              <a:buNone/>
            </a:pPr>
            <a:r>
              <a:rPr lang="en-US" sz="2000" dirty="0"/>
              <a:t>The TBPGCC met  with guests Mike Farrar and Gary Matlock from the LOTM Council (that oversees the TBPGCC) and with John </a:t>
            </a:r>
            <a:r>
              <a:rPr lang="en-US" sz="2000" dirty="0" err="1"/>
              <a:t>Cortinas</a:t>
            </a:r>
            <a:r>
              <a:rPr lang="en-US" sz="2000" dirty="0"/>
              <a:t> of OAR  for several hours on Thursday April 16  to discuss some of our common challenges and propose some options to address them.  Here are the actions from our discussion:</a:t>
            </a:r>
            <a:br>
              <a:rPr lang="en-US" sz="2000" dirty="0"/>
            </a:br>
            <a:r>
              <a:rPr lang="en-US" sz="2000" dirty="0"/>
              <a:t/>
            </a:r>
            <a:br>
              <a:rPr lang="en-US" sz="2000" dirty="0"/>
            </a:br>
            <a:r>
              <a:rPr lang="en-US" sz="2000" dirty="0"/>
              <a:t>1. Develop a plan for migrating affected </a:t>
            </a:r>
            <a:r>
              <a:rPr lang="en-US" sz="2000" dirty="0" err="1"/>
              <a:t>testbeds</a:t>
            </a:r>
            <a:r>
              <a:rPr lang="en-US" sz="2000" dirty="0"/>
              <a:t> from legacy NAWIPS to AWIPS2 platforms.   (Mike Farrar)</a:t>
            </a:r>
            <a:br>
              <a:rPr lang="en-US" sz="2000" dirty="0"/>
            </a:br>
            <a:r>
              <a:rPr lang="en-US" sz="2000" dirty="0"/>
              <a:t/>
            </a:r>
            <a:br>
              <a:rPr lang="en-US" sz="2000" dirty="0"/>
            </a:br>
            <a:r>
              <a:rPr lang="en-US" sz="2000" dirty="0" smtClean="0"/>
              <a:t>2</a:t>
            </a:r>
            <a:r>
              <a:rPr lang="en-US" sz="2000" dirty="0"/>
              <a:t>. Initiate a consolidated resources request for TBPG infrastructure upgrades to support increased/accelerated transition activities</a:t>
            </a:r>
            <a:br>
              <a:rPr lang="en-US" sz="2000" dirty="0"/>
            </a:br>
            <a:r>
              <a:rPr lang="en-US" sz="2000" dirty="0"/>
              <a:t>a) for consideration at R2X program development exercise</a:t>
            </a:r>
            <a:br>
              <a:rPr lang="en-US" sz="2000" dirty="0"/>
            </a:br>
            <a:r>
              <a:rPr lang="en-US" sz="2000" dirty="0"/>
              <a:t>b) for FY18 and beyond </a:t>
            </a:r>
            <a:br>
              <a:rPr lang="en-US" sz="2000" dirty="0"/>
            </a:br>
            <a:r>
              <a:rPr lang="en-US" sz="2000" dirty="0"/>
              <a:t>(Paula and </a:t>
            </a:r>
            <a:r>
              <a:rPr lang="en-US" sz="2000" dirty="0" err="1" smtClean="0"/>
              <a:t>MikeU</a:t>
            </a:r>
            <a:r>
              <a:rPr lang="en-US" sz="2000" dirty="0" smtClean="0"/>
              <a:t>)</a:t>
            </a:r>
          </a:p>
          <a:p>
            <a:pPr marL="0" indent="0" algn="ctr">
              <a:buNone/>
            </a:pPr>
            <a:r>
              <a:rPr lang="en-US" sz="2400" dirty="0" smtClean="0">
                <a:solidFill>
                  <a:srgbClr val="00FF00"/>
                </a:solidFill>
              </a:rPr>
              <a:t>Unanimous Endorsement for all NOAA TBPG Managers</a:t>
            </a:r>
            <a:endParaRPr lang="en-US" sz="2400" dirty="0">
              <a:solidFill>
                <a:srgbClr val="00FF00"/>
              </a:solidFill>
            </a:endParaRPr>
          </a:p>
        </p:txBody>
      </p:sp>
      <p:sp>
        <p:nvSpPr>
          <p:cNvPr id="4" name="Slide Number Placeholder 3"/>
          <p:cNvSpPr>
            <a:spLocks noGrp="1"/>
          </p:cNvSpPr>
          <p:nvPr>
            <p:ph type="sldNum" sz="quarter" idx="12"/>
          </p:nvPr>
        </p:nvSpPr>
        <p:spPr/>
        <p:txBody>
          <a:bodyPr/>
          <a:lstStyle/>
          <a:p>
            <a:pPr>
              <a:defRPr/>
            </a:pPr>
            <a:fld id="{6ECF5EF8-31B4-4F78-B46E-860652303D3D}" type="slidenum">
              <a:rPr lang="en-US" smtClean="0"/>
              <a:pPr>
                <a:defRPr/>
              </a:pPr>
              <a:t>6</a:t>
            </a:fld>
            <a:endParaRPr lang="en-US" dirty="0"/>
          </a:p>
        </p:txBody>
      </p:sp>
    </p:spTree>
    <p:extLst>
      <p:ext uri="{BB962C8B-B14F-4D97-AF65-F5344CB8AC3E}">
        <p14:creationId xmlns:p14="http://schemas.microsoft.com/office/powerpoint/2010/main" val="2072036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994" y="621286"/>
            <a:ext cx="7086600" cy="1143000"/>
          </a:xfrm>
        </p:spPr>
        <p:txBody>
          <a:bodyPr/>
          <a:lstStyle/>
          <a:p>
            <a:r>
              <a:rPr lang="en-US" sz="2800" b="1" dirty="0" smtClean="0">
                <a:solidFill>
                  <a:srgbClr val="FFC000"/>
                </a:solidFill>
              </a:rPr>
              <a:t>Initiate </a:t>
            </a:r>
            <a:r>
              <a:rPr lang="en-US" sz="2800" b="1" dirty="0">
                <a:solidFill>
                  <a:srgbClr val="FFC000"/>
                </a:solidFill>
              </a:rPr>
              <a:t>a consolidated resources request for TBPG infrastructure upgrades to support increased/accelerated transition activities</a:t>
            </a:r>
          </a:p>
        </p:txBody>
      </p:sp>
      <p:sp>
        <p:nvSpPr>
          <p:cNvPr id="3" name="Content Placeholder 2"/>
          <p:cNvSpPr>
            <a:spLocks noGrp="1"/>
          </p:cNvSpPr>
          <p:nvPr>
            <p:ph idx="1"/>
          </p:nvPr>
        </p:nvSpPr>
        <p:spPr>
          <a:xfrm>
            <a:off x="457200" y="2089759"/>
            <a:ext cx="8229600" cy="4449763"/>
          </a:xfrm>
        </p:spPr>
        <p:txBody>
          <a:bodyPr/>
          <a:lstStyle/>
          <a:p>
            <a:pPr marL="0" indent="0" algn="just">
              <a:buNone/>
            </a:pPr>
            <a:r>
              <a:rPr lang="en-US" sz="2400" dirty="0"/>
              <a:t>To ensure adequate infrastructure to conduct rigorous developmental/demonstration testing in relevant environments needed to address NOAA's </a:t>
            </a:r>
            <a:r>
              <a:rPr lang="en-US" sz="2400" dirty="0" err="1"/>
              <a:t>crticialmission</a:t>
            </a:r>
            <a:r>
              <a:rPr lang="en-US" sz="2400" dirty="0"/>
              <a:t> needs in transitioning R&amp;D to operations/applications, requesting NOAA formalize support for its TBPG by instituting/sustaining base allocation  for personnel for each NOAA TBPG, in the form of 1 FTE (TBPG manager), and 2 half-time equivalents (to support IT and technical aspects of testing). Implicit in our discussion was that the base support would be for NOAA FTE. </a:t>
            </a:r>
          </a:p>
        </p:txBody>
      </p:sp>
      <p:sp>
        <p:nvSpPr>
          <p:cNvPr id="4" name="Slide Number Placeholder 3"/>
          <p:cNvSpPr>
            <a:spLocks noGrp="1"/>
          </p:cNvSpPr>
          <p:nvPr>
            <p:ph type="sldNum" sz="quarter" idx="12"/>
          </p:nvPr>
        </p:nvSpPr>
        <p:spPr/>
        <p:txBody>
          <a:bodyPr/>
          <a:lstStyle/>
          <a:p>
            <a:pPr>
              <a:defRPr/>
            </a:pPr>
            <a:fld id="{6ECF5EF8-31B4-4F78-B46E-860652303D3D}" type="slidenum">
              <a:rPr lang="en-US" smtClean="0"/>
              <a:pPr>
                <a:defRPr/>
              </a:pPr>
              <a:t>7</a:t>
            </a:fld>
            <a:endParaRPr lang="en-US" dirty="0"/>
          </a:p>
        </p:txBody>
      </p:sp>
    </p:spTree>
    <p:extLst>
      <p:ext uri="{BB962C8B-B14F-4D97-AF65-F5344CB8AC3E}">
        <p14:creationId xmlns:p14="http://schemas.microsoft.com/office/powerpoint/2010/main" val="1546620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207926"/>
            <a:ext cx="7086600" cy="1143000"/>
          </a:xfrm>
        </p:spPr>
        <p:txBody>
          <a:bodyPr/>
          <a:lstStyle/>
          <a:p>
            <a:r>
              <a:rPr lang="en-US" b="1" dirty="0" smtClean="0">
                <a:solidFill>
                  <a:srgbClr val="FFC000"/>
                </a:solidFill>
              </a:rPr>
              <a:t>NOAA </a:t>
            </a:r>
            <a:r>
              <a:rPr lang="en-US" b="1" dirty="0" err="1" smtClean="0">
                <a:solidFill>
                  <a:srgbClr val="FFC000"/>
                </a:solidFill>
              </a:rPr>
              <a:t>Testbed</a:t>
            </a:r>
            <a:r>
              <a:rPr lang="en-US" b="1" dirty="0" smtClean="0">
                <a:solidFill>
                  <a:srgbClr val="FFC000"/>
                </a:solidFill>
              </a:rPr>
              <a:t> Proving Ground Annual Workshop</a:t>
            </a:r>
            <a:endParaRPr lang="en-US" b="1" dirty="0">
              <a:solidFill>
                <a:srgbClr val="FFC000"/>
              </a:solidFill>
            </a:endParaRPr>
          </a:p>
        </p:txBody>
      </p:sp>
      <p:sp>
        <p:nvSpPr>
          <p:cNvPr id="3" name="Content Placeholder 2"/>
          <p:cNvSpPr>
            <a:spLocks noGrp="1"/>
          </p:cNvSpPr>
          <p:nvPr>
            <p:ph idx="1"/>
          </p:nvPr>
        </p:nvSpPr>
        <p:spPr>
          <a:xfrm>
            <a:off x="485383" y="1576191"/>
            <a:ext cx="8173234" cy="4449763"/>
          </a:xfrm>
        </p:spPr>
        <p:txBody>
          <a:bodyPr/>
          <a:lstStyle/>
          <a:p>
            <a:pPr marL="0" indent="0">
              <a:buNone/>
            </a:pPr>
            <a:r>
              <a:rPr lang="en-US" sz="2000" dirty="0" smtClean="0"/>
              <a:t>3</a:t>
            </a:r>
            <a:r>
              <a:rPr lang="en-US" sz="2000" dirty="0"/>
              <a:t>. Provide statement of options for how to request </a:t>
            </a:r>
            <a:r>
              <a:rPr lang="en-US" sz="2000" dirty="0" err="1"/>
              <a:t>testbed</a:t>
            </a:r>
            <a:r>
              <a:rPr lang="en-US" sz="2000" dirty="0"/>
              <a:t> support within proposals for testing  in FFOs/AOs (e.g. overhead, explicit inclusion in proposal, </a:t>
            </a:r>
            <a:r>
              <a:rPr lang="en-US" sz="2000" dirty="0" err="1"/>
              <a:t>etc</a:t>
            </a:r>
            <a:r>
              <a:rPr lang="en-US" sz="2000" dirty="0"/>
              <a:t>).  Once adopted by the TBPGCC, this would be made available as standard language to include in future funding opportunities.   (Paula and John </a:t>
            </a:r>
            <a:r>
              <a:rPr lang="en-US" sz="2000" dirty="0" err="1"/>
              <a:t>Cortinas</a:t>
            </a:r>
            <a:r>
              <a:rPr lang="en-US" sz="2000" dirty="0"/>
              <a:t>)</a:t>
            </a:r>
            <a:br>
              <a:rPr lang="en-US" sz="2000" dirty="0"/>
            </a:br>
            <a:r>
              <a:rPr lang="en-US" sz="2000" dirty="0"/>
              <a:t/>
            </a:r>
            <a:br>
              <a:rPr lang="en-US" sz="2000" dirty="0"/>
            </a:br>
            <a:r>
              <a:rPr lang="en-US" sz="2000" dirty="0"/>
              <a:t>4. Proposed standardized approach for </a:t>
            </a:r>
            <a:r>
              <a:rPr lang="en-US" sz="2000" dirty="0" err="1"/>
              <a:t>incorpating</a:t>
            </a:r>
            <a:r>
              <a:rPr lang="en-US" sz="2000" dirty="0"/>
              <a:t> TBPB  review/input into FFOs/AOs that incorporates appropriate expertise but avoids conflicts-of-interest.   (Paula and Mike)</a:t>
            </a:r>
            <a:br>
              <a:rPr lang="en-US" sz="2000" dirty="0"/>
            </a:br>
            <a:r>
              <a:rPr lang="en-US" sz="2000" dirty="0"/>
              <a:t/>
            </a:r>
            <a:br>
              <a:rPr lang="en-US" sz="2000" dirty="0"/>
            </a:br>
            <a:r>
              <a:rPr lang="en-US" sz="2000" dirty="0"/>
              <a:t>5. Begin plans for 2016 TBPG workshop.  (Mike, Paula, Kim R, Chris L to </a:t>
            </a:r>
            <a:r>
              <a:rPr lang="en-US" sz="2000" dirty="0" smtClean="0"/>
              <a:t>launch)</a:t>
            </a:r>
            <a:endParaRPr lang="en-US" sz="2000" dirty="0"/>
          </a:p>
          <a:p>
            <a:pPr marL="0" indent="0">
              <a:spcBef>
                <a:spcPts val="1200"/>
              </a:spcBef>
              <a:buNone/>
            </a:pPr>
            <a:r>
              <a:rPr lang="en-US" sz="2000" dirty="0" smtClean="0">
                <a:solidFill>
                  <a:srgbClr val="FFFF00"/>
                </a:solidFill>
              </a:rPr>
              <a:t>Michael </a:t>
            </a:r>
            <a:r>
              <a:rPr lang="en-US" sz="2000" dirty="0" err="1">
                <a:solidFill>
                  <a:srgbClr val="FFFF00"/>
                </a:solidFill>
              </a:rPr>
              <a:t>Folmer's</a:t>
            </a:r>
            <a:r>
              <a:rPr lang="en-US" sz="2000" dirty="0">
                <a:solidFill>
                  <a:srgbClr val="FFFF00"/>
                </a:solidFill>
              </a:rPr>
              <a:t> </a:t>
            </a:r>
            <a:r>
              <a:rPr lang="en-US" sz="2000" dirty="0" smtClean="0">
                <a:solidFill>
                  <a:srgbClr val="FFFF00"/>
                </a:solidFill>
              </a:rPr>
              <a:t> </a:t>
            </a:r>
            <a:r>
              <a:rPr lang="en-US" sz="2000" dirty="0">
                <a:solidFill>
                  <a:srgbClr val="FFFF00"/>
                </a:solidFill>
              </a:rPr>
              <a:t>presentation "Preparing for GOES-R at the Satellite Proving Ground for Marine, Precipitation, and Satellite </a:t>
            </a:r>
            <a:r>
              <a:rPr lang="en-US" sz="2000" dirty="0" smtClean="0">
                <a:solidFill>
                  <a:srgbClr val="FFFF00"/>
                </a:solidFill>
              </a:rPr>
              <a:t>Analysis“ was </a:t>
            </a:r>
            <a:r>
              <a:rPr lang="en-US" sz="2000" dirty="0">
                <a:solidFill>
                  <a:srgbClr val="FFFF00"/>
                </a:solidFill>
              </a:rPr>
              <a:t>voted by the TBPGCC as winner of the best theme-paper award (=certificate). </a:t>
            </a:r>
            <a:r>
              <a:rPr lang="en-US" sz="2000" dirty="0"/>
              <a:t/>
            </a:r>
            <a:br>
              <a:rPr lang="en-US" sz="2000" dirty="0"/>
            </a:br>
            <a:endParaRPr lang="en-US" sz="2000" dirty="0"/>
          </a:p>
        </p:txBody>
      </p:sp>
      <p:sp>
        <p:nvSpPr>
          <p:cNvPr id="4" name="Slide Number Placeholder 3"/>
          <p:cNvSpPr>
            <a:spLocks noGrp="1"/>
          </p:cNvSpPr>
          <p:nvPr>
            <p:ph type="sldNum" sz="quarter" idx="12"/>
          </p:nvPr>
        </p:nvSpPr>
        <p:spPr/>
        <p:txBody>
          <a:bodyPr/>
          <a:lstStyle/>
          <a:p>
            <a:pPr>
              <a:defRPr/>
            </a:pPr>
            <a:fld id="{6ECF5EF8-31B4-4F78-B46E-860652303D3D}" type="slidenum">
              <a:rPr lang="en-US" smtClean="0">
                <a:solidFill>
                  <a:schemeClr val="tx1"/>
                </a:solidFill>
              </a:rPr>
              <a:pPr>
                <a:defRPr/>
              </a:pPr>
              <a:t>8</a:t>
            </a:fld>
            <a:endParaRPr lang="en-US" dirty="0">
              <a:solidFill>
                <a:schemeClr val="tx1"/>
              </a:solidFill>
            </a:endParaRPr>
          </a:p>
        </p:txBody>
      </p:sp>
    </p:spTree>
    <p:extLst>
      <p:ext uri="{BB962C8B-B14F-4D97-AF65-F5344CB8AC3E}">
        <p14:creationId xmlns:p14="http://schemas.microsoft.com/office/powerpoint/2010/main" val="29600947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CF5EF8-31B4-4F78-B46E-860652303D3D}" type="slidenum">
              <a:rPr lang="en-US" smtClean="0"/>
              <a:pPr>
                <a:defRPr/>
              </a:pPr>
              <a:t>9</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444832" y="1133617"/>
            <a:ext cx="6851552" cy="4597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0" y="1791221"/>
            <a:ext cx="4571999" cy="2492680"/>
          </a:xfrm>
        </p:spPr>
        <p:txBody>
          <a:bodyPr/>
          <a:lstStyle/>
          <a:p>
            <a:r>
              <a:rPr lang="en-US" sz="3200" b="1" dirty="0">
                <a:solidFill>
                  <a:srgbClr val="FFC000"/>
                </a:solidFill>
              </a:rPr>
              <a:t>NOAA - David Johnson Award</a:t>
            </a:r>
            <a:br>
              <a:rPr lang="en-US" sz="3200" b="1" dirty="0">
                <a:solidFill>
                  <a:srgbClr val="FFC000"/>
                </a:solidFill>
              </a:rPr>
            </a:br>
            <a:r>
              <a:rPr lang="en-US" sz="3200" b="1" dirty="0" smtClean="0">
                <a:solidFill>
                  <a:srgbClr val="FFC000"/>
                </a:solidFill>
              </a:rPr>
              <a:t> </a:t>
            </a:r>
            <a:r>
              <a:rPr lang="en-US" sz="3200" b="1" dirty="0">
                <a:solidFill>
                  <a:srgbClr val="FFC000"/>
                </a:solidFill>
              </a:rPr>
              <a:t/>
            </a:r>
            <a:br>
              <a:rPr lang="en-US" sz="3200" b="1" dirty="0">
                <a:solidFill>
                  <a:srgbClr val="FFC000"/>
                </a:solidFill>
              </a:rPr>
            </a:br>
            <a:r>
              <a:rPr lang="en-US" sz="3200" b="1" dirty="0">
                <a:solidFill>
                  <a:srgbClr val="FFC000"/>
                </a:solidFill>
              </a:rPr>
              <a:t>Outstanding Innovative Use of Earth Observation Satellite </a:t>
            </a:r>
            <a:r>
              <a:rPr lang="en-US" sz="3200" b="1" dirty="0" smtClean="0">
                <a:solidFill>
                  <a:srgbClr val="FFC000"/>
                </a:solidFill>
              </a:rPr>
              <a:t>Data</a:t>
            </a:r>
            <a:br>
              <a:rPr lang="en-US" sz="3200" b="1" dirty="0" smtClean="0">
                <a:solidFill>
                  <a:srgbClr val="FFC000"/>
                </a:solidFill>
              </a:rPr>
            </a:br>
            <a:r>
              <a:rPr lang="en-US" sz="3200" dirty="0" smtClean="0">
                <a:solidFill>
                  <a:schemeClr val="tx1"/>
                </a:solidFill>
              </a:rPr>
              <a:t>(</a:t>
            </a:r>
            <a:r>
              <a:rPr lang="en-US" sz="3200" dirty="0" err="1" smtClean="0">
                <a:solidFill>
                  <a:schemeClr val="tx1"/>
                </a:solidFill>
              </a:rPr>
              <a:t>VolAsh</a:t>
            </a:r>
            <a:r>
              <a:rPr lang="en-US" sz="3200" dirty="0" smtClean="0">
                <a:solidFill>
                  <a:schemeClr val="tx1"/>
                </a:solidFill>
              </a:rPr>
              <a:t>, </a:t>
            </a:r>
            <a:r>
              <a:rPr lang="en-US" sz="3200" dirty="0" err="1" smtClean="0">
                <a:solidFill>
                  <a:schemeClr val="tx1"/>
                </a:solidFill>
              </a:rPr>
              <a:t>ProbSevere</a:t>
            </a:r>
            <a:r>
              <a:rPr lang="en-US" sz="3200" dirty="0" smtClean="0">
                <a:solidFill>
                  <a:schemeClr val="tx1"/>
                </a:solidFill>
              </a:rPr>
              <a:t>)</a:t>
            </a:r>
            <a:br>
              <a:rPr lang="en-US" sz="3200" dirty="0" smtClean="0">
                <a:solidFill>
                  <a:schemeClr val="tx1"/>
                </a:solidFill>
              </a:rPr>
            </a:br>
            <a:r>
              <a:rPr lang="en-US" sz="3200" b="1" dirty="0" smtClean="0">
                <a:solidFill>
                  <a:srgbClr val="FFC000"/>
                </a:solidFill>
              </a:rPr>
              <a:t>to</a:t>
            </a:r>
            <a:br>
              <a:rPr lang="en-US" sz="3200" b="1" dirty="0" smtClean="0">
                <a:solidFill>
                  <a:srgbClr val="FFC000"/>
                </a:solidFill>
              </a:rPr>
            </a:br>
            <a:r>
              <a:rPr lang="en-US" sz="3200" b="1" dirty="0" smtClean="0">
                <a:solidFill>
                  <a:srgbClr val="FFC000"/>
                </a:solidFill>
              </a:rPr>
              <a:t>Mike Pavolonis</a:t>
            </a:r>
            <a:endParaRPr lang="en-US" sz="3200" b="1" dirty="0">
              <a:solidFill>
                <a:srgbClr val="FFC000"/>
              </a:solidFill>
            </a:endParaRPr>
          </a:p>
        </p:txBody>
      </p:sp>
      <p:sp>
        <p:nvSpPr>
          <p:cNvPr id="5" name="TextBox 4"/>
          <p:cNvSpPr txBox="1"/>
          <p:nvPr/>
        </p:nvSpPr>
        <p:spPr>
          <a:xfrm>
            <a:off x="425886" y="5881155"/>
            <a:ext cx="3657599" cy="646331"/>
          </a:xfrm>
          <a:prstGeom prst="rect">
            <a:avLst/>
          </a:prstGeom>
          <a:noFill/>
        </p:spPr>
        <p:txBody>
          <a:bodyPr wrap="square" rtlCol="0">
            <a:spAutoFit/>
          </a:bodyPr>
          <a:lstStyle/>
          <a:p>
            <a:pPr algn="ctr"/>
            <a:r>
              <a:rPr lang="en-US" dirty="0" smtClean="0"/>
              <a:t>Products being demonstrated in </a:t>
            </a:r>
          </a:p>
          <a:p>
            <a:pPr algn="ctr"/>
            <a:r>
              <a:rPr lang="en-US" dirty="0" smtClean="0"/>
              <a:t>the GOES-R Proving Ground</a:t>
            </a:r>
            <a:endParaRPr lang="en-US" dirty="0"/>
          </a:p>
        </p:txBody>
      </p:sp>
    </p:spTree>
    <p:extLst>
      <p:ext uri="{BB962C8B-B14F-4D97-AF65-F5344CB8AC3E}">
        <p14:creationId xmlns:p14="http://schemas.microsoft.com/office/powerpoint/2010/main" val="2770241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ste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91440" tIns="45720" rIns="91440" bIns="45720" numCol="1" anchor="ctr" anchorCtr="0" compatLnSpc="1">
        <a:prstTxWarp prst="textNoShape">
          <a:avLst/>
        </a:prstTxWarp>
      </a:bodyPr>
      <a:lstStyle>
        <a:defPPr algn="l">
          <a:defRPr sz="1200" b="0" dirty="0" smtClean="0">
            <a:latin typeface="Arial Narrow"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aste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91440" tIns="45720" rIns="91440" bIns="45720" numCol="1" anchor="ctr" anchorCtr="0" compatLnSpc="1">
        <a:prstTxWarp prst="textNoShape">
          <a:avLst/>
        </a:prstTxWarp>
      </a:bodyPr>
      <a:lstStyle>
        <a:defPPr algn="l">
          <a:defRPr sz="1200" b="0" dirty="0" smtClean="0">
            <a:latin typeface="Arial Narrow"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Maste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91440" tIns="45720" rIns="91440" bIns="45720" numCol="1" anchor="ctr" anchorCtr="0" compatLnSpc="1">
        <a:prstTxWarp prst="textNoShape">
          <a:avLst/>
        </a:prstTxWarp>
      </a:bodyPr>
      <a:lstStyle>
        <a:defPPr algn="l">
          <a:defRPr sz="1200" b="0" dirty="0" smtClean="0">
            <a:latin typeface="Arial Narrow"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Maste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91440" tIns="45720" rIns="91440" bIns="45720" numCol="1" anchor="ctr" anchorCtr="0" compatLnSpc="1">
        <a:prstTxWarp prst="textNoShape">
          <a:avLst/>
        </a:prstTxWarp>
      </a:bodyPr>
      <a:lstStyle>
        <a:defPPr algn="l">
          <a:defRPr sz="1200" b="0" dirty="0" smtClean="0">
            <a:latin typeface="Arial Narrow"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19811</TotalTime>
  <Words>2256</Words>
  <Application>Microsoft Office PowerPoint</Application>
  <PresentationFormat>On-screen Show (4:3)</PresentationFormat>
  <Paragraphs>375</Paragraphs>
  <Slides>29</Slides>
  <Notes>13</Notes>
  <HiddenSlides>0</HiddenSlides>
  <MMClips>0</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Office Theme</vt:lpstr>
      <vt:lpstr>Master</vt:lpstr>
      <vt:lpstr>1_Master</vt:lpstr>
      <vt:lpstr>2_Master</vt:lpstr>
      <vt:lpstr>3_Master</vt:lpstr>
      <vt:lpstr>PowerPoint Presentation</vt:lpstr>
      <vt:lpstr>Outline</vt:lpstr>
      <vt:lpstr>AWG Notable Accomplishments</vt:lpstr>
      <vt:lpstr>NOAT Priorities for Future Capabilities/New Products</vt:lpstr>
      <vt:lpstr>Status of Future Product Capabilities</vt:lpstr>
      <vt:lpstr>NOAA Testbed Proving Ground Annual Workshop</vt:lpstr>
      <vt:lpstr>Initiate a consolidated resources request for TBPG infrastructure upgrades to support increased/accelerated transition activities</vt:lpstr>
      <vt:lpstr>NOAA Testbed Proving Ground Annual Workshop</vt:lpstr>
      <vt:lpstr>NOAA - David Johnson Award   Outstanding Innovative Use of Earth Observation Satellite Data (VolAsh, ProbSevere) to Mike Pavolonis</vt:lpstr>
      <vt:lpstr>GOES-R Science Program</vt:lpstr>
      <vt:lpstr>Fused Fog/Low Cloud Detection Approach</vt:lpstr>
      <vt:lpstr>PowerPoint Presentation</vt:lpstr>
      <vt:lpstr>The 2015 GOES-R Proving Ground at the  Hazardous Weather Testbed http://goesrhwt.blogspot.com/ http://hwt.nssl.noaa.gov/spring_experiment/</vt:lpstr>
      <vt:lpstr>Toward an Operational Use of Stroke Level Lightning Data in Severe Weather Forecasting</vt:lpstr>
      <vt:lpstr>PowerPoint Presentation</vt:lpstr>
      <vt:lpstr>PowerPoint Presentation</vt:lpstr>
      <vt:lpstr>PowerPoint Presentation</vt:lpstr>
      <vt:lpstr>PowerPoint Presentation</vt:lpstr>
      <vt:lpstr>PowerPoint Presentation</vt:lpstr>
      <vt:lpstr>Development and Optimization of Mesoscale Atmospheric Motion Vectors (AMVs) using Novel GOES-R Processing Algorithms on 1-5 min. SRSO Proxy Data, and Demonstration of Readiness for GOES-R Applications via Impact Studies in Mesoscale NWP Systems </vt:lpstr>
      <vt:lpstr>PowerPoint Presentation</vt:lpstr>
      <vt:lpstr>PowerPoint Presentation</vt:lpstr>
      <vt:lpstr>PowerPoint Presentation</vt:lpstr>
      <vt:lpstr>PowerPoint Presentation</vt:lpstr>
      <vt:lpstr>Improving Real-time GOES-R Rainfall Rate Estimates through Infusion of Ground Radar and Gauge Data and Evaluating the Impacts on NWS Flash and River Flood Prediction </vt:lpstr>
      <vt:lpstr>FY15 Plans- Himawari 8</vt:lpstr>
      <vt:lpstr>PowerPoint Presentation</vt:lpstr>
      <vt:lpstr>Summary </vt:lpstr>
      <vt:lpstr>PowerPoint Presentation</vt:lpstr>
    </vt:vector>
  </TitlesOfParts>
  <Company>NASA Goddard Space Flight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McMurdy, Michelle L. (GSFC-417.0)[ADNET SYSTEMS INC]</dc:creator>
  <cp:lastModifiedBy>Kathryn Miretzky</cp:lastModifiedBy>
  <cp:revision>1355</cp:revision>
  <cp:lastPrinted>2015-05-09T19:25:03Z</cp:lastPrinted>
  <dcterms:created xsi:type="dcterms:W3CDTF">2012-01-17T18:04:27Z</dcterms:created>
  <dcterms:modified xsi:type="dcterms:W3CDTF">2015-05-12T16:51:31Z</dcterms:modified>
</cp:coreProperties>
</file>