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72" r:id="rId3"/>
    <p:sldMasterId id="2147483696" r:id="rId4"/>
    <p:sldMasterId id="2147483698" r:id="rId5"/>
    <p:sldMasterId id="2147483700" r:id="rId6"/>
    <p:sldMasterId id="2147483702" r:id="rId7"/>
    <p:sldMasterId id="2147483704" r:id="rId8"/>
    <p:sldMasterId id="2147483706" r:id="rId9"/>
    <p:sldMasterId id="2147483708" r:id="rId10"/>
    <p:sldMasterId id="2147483710" r:id="rId11"/>
    <p:sldMasterId id="2147483712" r:id="rId12"/>
    <p:sldMasterId id="2147483739" r:id="rId13"/>
    <p:sldMasterId id="2147483741" r:id="rId14"/>
  </p:sldMasterIdLst>
  <p:notesMasterIdLst>
    <p:notesMasterId r:id="rId40"/>
  </p:notesMasterIdLst>
  <p:handoutMasterIdLst>
    <p:handoutMasterId r:id="rId41"/>
  </p:handoutMasterIdLst>
  <p:sldIdLst>
    <p:sldId id="260" r:id="rId15"/>
    <p:sldId id="370" r:id="rId16"/>
    <p:sldId id="381" r:id="rId17"/>
    <p:sldId id="285" r:id="rId18"/>
    <p:sldId id="268" r:id="rId19"/>
    <p:sldId id="385" r:id="rId20"/>
    <p:sldId id="390" r:id="rId21"/>
    <p:sldId id="357" r:id="rId22"/>
    <p:sldId id="362" r:id="rId23"/>
    <p:sldId id="392" r:id="rId24"/>
    <p:sldId id="383" r:id="rId25"/>
    <p:sldId id="386" r:id="rId26"/>
    <p:sldId id="371" r:id="rId27"/>
    <p:sldId id="281" r:id="rId28"/>
    <p:sldId id="280" r:id="rId29"/>
    <p:sldId id="279" r:id="rId30"/>
    <p:sldId id="368" r:id="rId31"/>
    <p:sldId id="282" r:id="rId32"/>
    <p:sldId id="394" r:id="rId33"/>
    <p:sldId id="391" r:id="rId34"/>
    <p:sldId id="365" r:id="rId35"/>
    <p:sldId id="372" r:id="rId36"/>
    <p:sldId id="395" r:id="rId37"/>
    <p:sldId id="396" r:id="rId38"/>
    <p:sldId id="29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990033"/>
    <a:srgbClr val="000099"/>
    <a:srgbClr val="BBE0E3"/>
    <a:srgbClr val="009900"/>
    <a:srgbClr val="0000FF"/>
    <a:srgbClr val="FFCC66"/>
    <a:srgbClr val="FFFF00"/>
    <a:srgbClr val="FFCC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6429" autoAdjust="0"/>
  </p:normalViewPr>
  <p:slideViewPr>
    <p:cSldViewPr snapToGrid="0">
      <p:cViewPr>
        <p:scale>
          <a:sx n="75" d="100"/>
          <a:sy n="75" d="100"/>
        </p:scale>
        <p:origin x="-12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2"/>
          <c:order val="0"/>
          <c:spPr>
            <a:solidFill>
              <a:schemeClr val="accent1"/>
            </a:solidFill>
            <a:ln>
              <a:solidFill>
                <a:schemeClr val="tx2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8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2"/>
                </a:solidFill>
              </a:ln>
            </c:spPr>
          </c:dPt>
          <c:cat>
            <c:strRef>
              <c:f>obsens_control_summer!$A$29:$A$48</c:f>
              <c:strCache>
                <c:ptCount val="20"/>
                <c:pt idx="0">
                  <c:v>SYNOP </c:v>
                </c:pt>
                <c:pt idx="1">
                  <c:v>SHIP-BUOY </c:v>
                </c:pt>
                <c:pt idx="2">
                  <c:v>TEMP-T </c:v>
                </c:pt>
                <c:pt idx="3">
                  <c:v>TEMP wind</c:v>
                </c:pt>
                <c:pt idx="4">
                  <c:v>TEMP-q </c:v>
                </c:pt>
                <c:pt idx="5">
                  <c:v>Aircraft T </c:v>
                </c:pt>
                <c:pt idx="6">
                  <c:v>Aircraft wind</c:v>
                </c:pt>
                <c:pt idx="7">
                  <c:v>AMV </c:v>
                </c:pt>
                <c:pt idx="8">
                  <c:v>SCAT SFC WIND </c:v>
                </c:pt>
                <c:pt idx="9">
                  <c:v>AMSU-A </c:v>
                </c:pt>
                <c:pt idx="10">
                  <c:v>MHS </c:v>
                </c:pt>
                <c:pt idx="11">
                  <c:v>SSMIS </c:v>
                </c:pt>
                <c:pt idx="12">
                  <c:v>SSMIS-TPW </c:v>
                </c:pt>
                <c:pt idx="13">
                  <c:v>SSMIS SFC WIND </c:v>
                </c:pt>
                <c:pt idx="14">
                  <c:v>WINDSAT-TPW </c:v>
                </c:pt>
                <c:pt idx="15">
                  <c:v>WINDSAT SFC WIND </c:v>
                </c:pt>
                <c:pt idx="16">
                  <c:v>IASI </c:v>
                </c:pt>
                <c:pt idx="17">
                  <c:v>AQUA </c:v>
                </c:pt>
                <c:pt idx="18">
                  <c:v>GPS </c:v>
                </c:pt>
                <c:pt idx="19">
                  <c:v>TC Synth </c:v>
                </c:pt>
              </c:strCache>
            </c:strRef>
          </c:cat>
          <c:val>
            <c:numRef>
              <c:f>obsens_control_summer!$D$29:$D$48</c:f>
              <c:numCache>
                <c:formatCode>General</c:formatCode>
                <c:ptCount val="20"/>
                <c:pt idx="0">
                  <c:v>-7.2124362587999267</c:v>
                </c:pt>
                <c:pt idx="1">
                  <c:v>-3.8856019943999978</c:v>
                </c:pt>
                <c:pt idx="2">
                  <c:v>-2.7818730248999999</c:v>
                </c:pt>
                <c:pt idx="3">
                  <c:v>-6.3926400000000001</c:v>
                </c:pt>
                <c:pt idx="4">
                  <c:v>-2.6287650885000002</c:v>
                </c:pt>
                <c:pt idx="5">
                  <c:v>-6.4418760347999999</c:v>
                </c:pt>
                <c:pt idx="6">
                  <c:v>-4.9928299999999997</c:v>
                </c:pt>
                <c:pt idx="7">
                  <c:v>-23.791697726999999</c:v>
                </c:pt>
                <c:pt idx="8">
                  <c:v>-1.52804844420001</c:v>
                </c:pt>
                <c:pt idx="9">
                  <c:v>-7.9447009041000003</c:v>
                </c:pt>
                <c:pt idx="10">
                  <c:v>-2.6208158969999999</c:v>
                </c:pt>
                <c:pt idx="11">
                  <c:v>-10.029462375000024</c:v>
                </c:pt>
                <c:pt idx="12">
                  <c:v>-4.5469003487999755</c:v>
                </c:pt>
                <c:pt idx="13">
                  <c:v>-1.179752991600012</c:v>
                </c:pt>
                <c:pt idx="14">
                  <c:v>-0.67054916790000063</c:v>
                </c:pt>
                <c:pt idx="15">
                  <c:v>-0.43785634350000313</c:v>
                </c:pt>
                <c:pt idx="16">
                  <c:v>-5.8407405086999855</c:v>
                </c:pt>
                <c:pt idx="17">
                  <c:v>-4.5355855346999645</c:v>
                </c:pt>
                <c:pt idx="18">
                  <c:v>-2.4809566130999987</c:v>
                </c:pt>
                <c:pt idx="19">
                  <c:v>-5.6546178599999622E-2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964800"/>
        <c:axId val="97966336"/>
      </c:barChart>
      <c:catAx>
        <c:axId val="97964800"/>
        <c:scaling>
          <c:orientation val="maxMin"/>
        </c:scaling>
        <c:delete val="0"/>
        <c:axPos val="l"/>
        <c:majorTickMark val="cross"/>
        <c:minorTickMark val="in"/>
        <c:tickLblPos val="high"/>
        <c:crossAx val="97966336"/>
        <c:crosses val="autoZero"/>
        <c:auto val="0"/>
        <c:lblAlgn val="ctr"/>
        <c:lblOffset val="100"/>
        <c:noMultiLvlLbl val="0"/>
      </c:catAx>
      <c:valAx>
        <c:axId val="97966336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97964800"/>
        <c:crosses val="autoZero"/>
        <c:crossBetween val="between"/>
      </c:valAx>
      <c:spPr>
        <a:solidFill>
          <a:schemeClr val="bg1"/>
        </a:solidFill>
        <a:ln w="0">
          <a:prstDash val="solid"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0B2FA-6136-4C01-9E59-5146B9570CB7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D8435-064B-46F2-B64A-164C12E9B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60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E4CE3-FD9D-439F-B499-507A5255A56E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25499-94A0-4623-AA06-4A6D1955CA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3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25499-94A0-4623-AA06-4A6D1955CA3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WRF-CHEM Simulated</a:t>
            </a:r>
            <a:r>
              <a:rPr lang="en-US" baseline="0" dirty="0" smtClean="0"/>
              <a:t> ABI Imagery routinely produced every hour by the GOES-R ABI proxy team.</a:t>
            </a:r>
          </a:p>
          <a:p>
            <a:endParaRPr lang="en-US" baseline="0" dirty="0" smtClean="0"/>
          </a:p>
          <a:p>
            <a:r>
              <a:rPr lang="en-US" sz="1700" dirty="0" smtClean="0">
                <a:solidFill>
                  <a:srgbClr val="000099"/>
                </a:solidFill>
              </a:rPr>
              <a:t>Initial Capability/Demonstration by AWG proxy team at CIMSS</a:t>
            </a:r>
          </a:p>
          <a:p>
            <a:pPr lvl="1"/>
            <a:r>
              <a:rPr lang="en-US" sz="1300" dirty="0" smtClean="0">
                <a:solidFill>
                  <a:srgbClr val="0000FF"/>
                </a:solidFill>
              </a:rPr>
              <a:t>WRF-</a:t>
            </a:r>
            <a:r>
              <a:rPr lang="en-US" sz="1300" dirty="0" err="1" smtClean="0">
                <a:solidFill>
                  <a:srgbClr val="0000FF"/>
                </a:solidFill>
              </a:rPr>
              <a:t>Chem</a:t>
            </a:r>
            <a:r>
              <a:rPr lang="en-US" sz="1300" dirty="0" smtClean="0">
                <a:solidFill>
                  <a:srgbClr val="0000FF"/>
                </a:solidFill>
              </a:rPr>
              <a:t> model met/aerosol forecasts (8km) over CONUS using the Community </a:t>
            </a:r>
            <a:r>
              <a:rPr lang="en-US" sz="1300" dirty="0" err="1" smtClean="0">
                <a:solidFill>
                  <a:srgbClr val="0000FF"/>
                </a:solidFill>
              </a:rPr>
              <a:t>Radiative</a:t>
            </a:r>
            <a:r>
              <a:rPr lang="en-US" sz="1300" dirty="0" smtClean="0">
                <a:solidFill>
                  <a:srgbClr val="0000FF"/>
                </a:solidFill>
              </a:rPr>
              <a:t> Transfer Model (CRTM) to simulated all 16 ABI bands.</a:t>
            </a:r>
          </a:p>
          <a:p>
            <a:pPr lvl="1"/>
            <a:r>
              <a:rPr lang="en-US" sz="1300" dirty="0" smtClean="0">
                <a:solidFill>
                  <a:srgbClr val="0000FF"/>
                </a:solidFill>
              </a:rPr>
              <a:t>NCEP/GFS model 3 hr forecast (T574L64, an effective grid point spacing of ~27 km) outputs used, together with CRTM (v2.1), to produce ABI simulated radiances (all bands) at 3hr intervals over FD</a:t>
            </a:r>
          </a:p>
          <a:p>
            <a:pPr lvl="1"/>
            <a:r>
              <a:rPr lang="en-US" sz="1300" dirty="0" smtClean="0">
                <a:solidFill>
                  <a:srgbClr val="0000FF"/>
                </a:solidFill>
              </a:rPr>
              <a:t>Generate simulated ABI radiances at 1hr intervals via interpolation of 3hr GFS forecast output and running CRTM every hour</a:t>
            </a:r>
          </a:p>
          <a:p>
            <a:pPr lvl="1"/>
            <a:r>
              <a:rPr lang="en-US" sz="1300" dirty="0" smtClean="0">
                <a:solidFill>
                  <a:srgbClr val="0000FF"/>
                </a:solidFill>
              </a:rPr>
              <a:t>Simulated data (all bands) are remapped from WRF-</a:t>
            </a:r>
            <a:r>
              <a:rPr lang="en-US" sz="1300" dirty="0" err="1" smtClean="0">
                <a:solidFill>
                  <a:srgbClr val="0000FF"/>
                </a:solidFill>
              </a:rPr>
              <a:t>chem</a:t>
            </a:r>
            <a:r>
              <a:rPr lang="en-US" sz="1300" dirty="0" smtClean="0">
                <a:solidFill>
                  <a:srgbClr val="0000FF"/>
                </a:solidFill>
              </a:rPr>
              <a:t> &amp; GFS grids to the GOES-R ABI fixed grid at their expected resolutions and converted to GRB format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A7F0B-A25A-47D3-B0A5-3DF6028A5D0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A7F0B-A25A-47D3-B0A5-3DF6028A5D0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Himawari-8 Advanced </a:t>
            </a:r>
            <a:r>
              <a:rPr lang="en-US" b="1" dirty="0" err="1"/>
              <a:t>Himawari</a:t>
            </a:r>
            <a:r>
              <a:rPr lang="en-US" b="1" dirty="0"/>
              <a:t> Imager (AHI) is in the relatively early stages of in-orbit checkout</a:t>
            </a:r>
          </a:p>
          <a:p>
            <a:endParaRPr lang="en-US" b="1" dirty="0"/>
          </a:p>
          <a:p>
            <a:r>
              <a:rPr lang="en-US" b="1" dirty="0"/>
              <a:t>Over 50,000 AMVS were generated over the FD (~ 4x increase from current GOES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r>
              <a:rPr lang="en-US" b="1" dirty="0" smtClean="0"/>
              <a:t>These</a:t>
            </a:r>
            <a:r>
              <a:rPr lang="en-US" b="1" baseline="0" dirty="0" smtClean="0"/>
              <a:t> winds were generated using 3 FD images separated by 10 minutes.   Image registration for these three images was quite good.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CE8-16D7-41AF-A83D-BA33AF266FA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Satellite-derived winds and these reference</a:t>
            </a:r>
            <a:r>
              <a:rPr lang="en-US" sz="1200" baseline="0" dirty="0" smtClean="0"/>
              <a:t> wind </a:t>
            </a:r>
            <a:r>
              <a:rPr lang="en-US" sz="1200" dirty="0" smtClean="0"/>
              <a:t>observations are collocated in space and time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25499-94A0-4623-AA06-4A6D1955CA3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Satellite-derived winds and these reference</a:t>
            </a:r>
            <a:r>
              <a:rPr lang="en-US" sz="1200" baseline="0" dirty="0" smtClean="0"/>
              <a:t> wind </a:t>
            </a:r>
            <a:r>
              <a:rPr lang="en-US" sz="1200" dirty="0" smtClean="0"/>
              <a:t>observations (</a:t>
            </a:r>
            <a:r>
              <a:rPr lang="en-US" sz="1200" dirty="0" err="1" smtClean="0"/>
              <a:t>radiosondes</a:t>
            </a:r>
            <a:r>
              <a:rPr lang="en-US" sz="1200" baseline="0" dirty="0" smtClean="0"/>
              <a:t> in this case) </a:t>
            </a:r>
            <a:r>
              <a:rPr lang="en-US" sz="1200" dirty="0" smtClean="0"/>
              <a:t>are collocated in space and time.</a:t>
            </a:r>
          </a:p>
          <a:p>
            <a:endParaRPr lang="en-US" sz="1200" dirty="0" smtClean="0"/>
          </a:p>
          <a:p>
            <a:r>
              <a:rPr lang="en-US" sz="1200" dirty="0" smtClean="0"/>
              <a:t>We can do the same comparison</a:t>
            </a:r>
            <a:r>
              <a:rPr lang="en-US" sz="1200" baseline="0" dirty="0" smtClean="0"/>
              <a:t> </a:t>
            </a:r>
            <a:r>
              <a:rPr lang="en-US" sz="1200" dirty="0" smtClean="0"/>
              <a:t>for aircraft wind observations…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25499-94A0-4623-AA06-4A6D1955CA3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IWWG study done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25499-94A0-4623-AA06-4A6D1955CA3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25499-94A0-4623-AA06-4A6D1955CA3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C83CE-02B2-4B1B-A1CD-A01456DBE98F}" type="slidenum">
              <a:rPr lang="en-GB"/>
              <a:pPr/>
              <a:t>9</a:t>
            </a:fld>
            <a:endParaRPr lang="en-GB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/>
              <a:t>Errors</a:t>
            </a:r>
            <a:r>
              <a:rPr lang="en-GB" sz="1200" baseline="0" dirty="0" smtClean="0"/>
              <a:t> in heights assigned to winds are m</a:t>
            </a:r>
            <a:r>
              <a:rPr lang="en-GB" sz="1200" dirty="0" smtClean="0"/>
              <a:t>ore problematic if large vertical wind shear exists</a:t>
            </a:r>
          </a:p>
          <a:p>
            <a:endParaRPr lang="en-GB" sz="1200" dirty="0" smtClean="0"/>
          </a:p>
          <a:p>
            <a:r>
              <a:rPr lang="en-GB" sz="1200" dirty="0" smtClean="0"/>
              <a:t>1 m/s = ~ 2.2 miles/hour</a:t>
            </a:r>
          </a:p>
          <a:p>
            <a:endParaRPr lang="en-GB" sz="1200" dirty="0" smtClean="0"/>
          </a:p>
          <a:p>
            <a:r>
              <a:rPr lang="en-GB" sz="1200" dirty="0" smtClean="0"/>
              <a:t>700mb:</a:t>
            </a:r>
            <a:r>
              <a:rPr lang="en-GB" sz="1200" baseline="0" dirty="0" smtClean="0"/>
              <a:t> ~ 3km</a:t>
            </a:r>
          </a:p>
          <a:p>
            <a:r>
              <a:rPr lang="en-GB" sz="1200" baseline="0" dirty="0" smtClean="0"/>
              <a:t>400mb: ~ 7km</a:t>
            </a:r>
          </a:p>
          <a:p>
            <a:r>
              <a:rPr lang="en-GB" sz="1200" baseline="0" dirty="0" smtClean="0"/>
              <a:t>100mb: ~ 15km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261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28746" indent="-280288" defTabSz="906261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21148" indent="-224231" defTabSz="906261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69607" indent="-224231" defTabSz="906261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18066" indent="-224231" defTabSz="906261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466523" indent="-224231" defTabSz="90626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14983" indent="-224231" defTabSz="90626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63443" indent="-224231" defTabSz="90626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11901" indent="-224231" defTabSz="90626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30587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686272" y="4343823"/>
            <a:ext cx="5485457" cy="41135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428">
              <a:spcBef>
                <a:spcPct val="0"/>
              </a:spcBef>
              <a:defRPr/>
            </a:pPr>
            <a:r>
              <a:rPr lang="en-US" b="1" i="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The Winds Team has been routinely generating experimental winds from GOES-13, GOES-15, Meteosat-9/10/SEVIRI , and NPP/VIIRS using the GOES-R winds algorithm.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Meteosat-10/SEVIRI FD Winds derived </a:t>
            </a:r>
            <a:r>
              <a:rPr lang="en-US" dirty="0" err="1" smtClean="0"/>
              <a:t>rom</a:t>
            </a:r>
            <a:r>
              <a:rPr lang="en-US" dirty="0" smtClean="0"/>
              <a:t> 0.60um, 3.9um,  6.2um (WVCT &amp; CSWV), 7.3um (CSWV) and 10.8um bands the winds team is routinely generating</a:t>
            </a:r>
            <a:endParaRPr lang="en-US" b="0" dirty="0" smtClean="0">
              <a:effectLst/>
            </a:endParaRPr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884158" y="8685547"/>
            <a:ext cx="2972665" cy="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90" tIns="44846" rIns="89690" bIns="44846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896918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896918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A7F0B-A25A-47D3-B0A5-3DF6028A5D0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A7F0B-A25A-47D3-B0A5-3DF6028A5D0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 UTC April 24 – 08 UTC April 25, 2012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A7F0B-A25A-47D3-B0A5-3DF6028A5D0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A7F0B-A25A-47D3-B0A5-3DF6028A5D0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63" y="6485469"/>
            <a:ext cx="905933" cy="303741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5BA0CD8C-480D-4EFE-B840-7F15D9DDF4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50525C-C56F-4E23-AE2B-5FA912662846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47663"/>
            <a:ext cx="69342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52600" y="1773238"/>
            <a:ext cx="6934200" cy="47513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385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15AE1-6D86-4EED-BA3E-CC75BC00EF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8153463" y="6485469"/>
            <a:ext cx="905933" cy="30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 defTabSz="457200">
              <a:defRPr/>
            </a:pPr>
            <a:r>
              <a:rPr lang="en-US" sz="140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z="1400" smtClean="0">
                <a:solidFill>
                  <a:srgbClr val="000000"/>
                </a:solidFill>
              </a:rPr>
              <a:pPr algn="r" defTabSz="457200"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February 20 – 24,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IWW11 Auckland, New Zealand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B3290-B46F-4E26-9F3B-C1F53C3616E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NOAA-CMA Bilateral on Satellite Matters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50868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A8543D-4C55-4AE1-B5D9-61BC120EB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89340"/>
            <a:ext cx="9144000" cy="36866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60748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OES-R_logo_v2_Presentation Siz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71093" cy="98072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936683" y="6510122"/>
            <a:ext cx="3879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C000"/>
                </a:solidFill>
              </a:rPr>
              <a:t>OCONUS</a:t>
            </a:r>
            <a:r>
              <a:rPr lang="en-US" sz="1200" b="1" baseline="0" dirty="0" smtClean="0">
                <a:solidFill>
                  <a:srgbClr val="FFC000"/>
                </a:solidFill>
              </a:rPr>
              <a:t> Technical Interchange Meeting   May 2015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</p:spPr>
        <p:txBody>
          <a:bodyPr/>
          <a:lstStyle/>
          <a:p>
            <a:fld id="{5BA0CD8C-480D-4EFE-B840-7F15D9DDF48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10" descr="noaa_sea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07338" y="58738"/>
            <a:ext cx="10668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NOAA-CMA Bilateral on Satellite Matters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89340"/>
            <a:ext cx="9144000" cy="36866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60748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GOES-R_logo_v2_Presentation Siz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71093" cy="980728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</p:spPr>
        <p:txBody>
          <a:bodyPr/>
          <a:lstStyle/>
          <a:p>
            <a:fld id="{5BA0CD8C-480D-4EFE-B840-7F15D9DDF48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10" descr="noaa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7338" y="58738"/>
            <a:ext cx="10668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2936683" y="6510122"/>
            <a:ext cx="3879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C000"/>
                </a:solidFill>
              </a:rPr>
              <a:t>OCONUS</a:t>
            </a:r>
            <a:r>
              <a:rPr lang="en-US" sz="1200" b="1" baseline="0" dirty="0" smtClean="0">
                <a:solidFill>
                  <a:srgbClr val="FFC000"/>
                </a:solidFill>
              </a:rPr>
              <a:t> Technical Interchange Meeting   May 2015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0">
                <a:solidFill>
                  <a:srgbClr val="0000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0000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785713-E79F-4FC0-995A-4773099BD2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GOES-R_logo_v2_Presentation Siz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252" cy="853501"/>
          </a:xfrm>
          <a:prstGeom prst="rect">
            <a:avLst/>
          </a:prstGeom>
        </p:spPr>
      </p:pic>
      <p:pic>
        <p:nvPicPr>
          <p:cNvPr id="10" name="Picture 9" descr="nasa_logo.jpe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11" name="Picture 10" descr="noaalogo.jpe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0">
                <a:solidFill>
                  <a:srgbClr val="0000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June 16 – 20, 2014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0000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IWW12  Copenhagen, Denmark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785713-E79F-4FC0-995A-4773099BD273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127" name="Picture 7" descr="new_GOESR_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6813" y="0"/>
            <a:ext cx="1627187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0" descr="noaa_seal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7788"/>
            <a:ext cx="9906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7663"/>
            <a:ext cx="69723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6413"/>
            <a:ext cx="6972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30" name="Picture 6" descr="logoc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9550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0828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Deriving Atmospheric Winds from GOES-R ABI Measurements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548" y="3789040"/>
            <a:ext cx="7376864" cy="1752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</a:rPr>
              <a:t>Jaime Daniels  (Presented by Jeff Key)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</a:rPr>
              <a:t>Center for Satellite Applications and Research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National Environmental Satellite Data and Information Surface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National Oceanic and Atmospheric Administration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263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Brief overview of the GOES-R nested</a:t>
            </a:r>
            <a:b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tracking winds algorithm</a:t>
            </a:r>
          </a:p>
        </p:txBody>
      </p:sp>
      <p:sp>
        <p:nvSpPr>
          <p:cNvPr id="3" name="Rectangle 2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10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3907169" y="1220896"/>
            <a:ext cx="5068665" cy="2384152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061" y="1292904"/>
            <a:ext cx="345445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i="0" dirty="0" smtClean="0">
                <a:solidFill>
                  <a:srgbClr val="0033CC"/>
                </a:solidFill>
                <a:latin typeface="Calibri"/>
              </a:rPr>
              <a:t>Designed to </a:t>
            </a:r>
            <a:r>
              <a:rPr lang="en-US" i="0" dirty="0">
                <a:solidFill>
                  <a:srgbClr val="0033CC"/>
                </a:solidFill>
                <a:latin typeface="Calibri"/>
              </a:rPr>
              <a:t>minimize observed slow speed bias of </a:t>
            </a:r>
            <a:r>
              <a:rPr lang="en-US" i="0" dirty="0" smtClean="0">
                <a:solidFill>
                  <a:srgbClr val="0033CC"/>
                </a:solidFill>
                <a:latin typeface="Calibri"/>
              </a:rPr>
              <a:t>satellite winds; </a:t>
            </a:r>
            <a:r>
              <a:rPr lang="en-US" u="sng" dirty="0">
                <a:solidFill>
                  <a:srgbClr val="0033CC"/>
                </a:solidFill>
                <a:latin typeface="Calibri"/>
              </a:rPr>
              <a:t>a </a:t>
            </a:r>
            <a:r>
              <a:rPr lang="en-US" u="sng" dirty="0" smtClean="0">
                <a:solidFill>
                  <a:srgbClr val="0033CC"/>
                </a:solidFill>
                <a:latin typeface="Calibri"/>
              </a:rPr>
              <a:t>long standing </a:t>
            </a:r>
            <a:r>
              <a:rPr lang="en-US" u="sng" dirty="0">
                <a:solidFill>
                  <a:srgbClr val="0033CC"/>
                </a:solidFill>
                <a:latin typeface="Calibri"/>
              </a:rPr>
              <a:t>concern </a:t>
            </a:r>
            <a:r>
              <a:rPr lang="en-US" u="sng" dirty="0" smtClean="0">
                <a:solidFill>
                  <a:srgbClr val="0033CC"/>
                </a:solidFill>
                <a:latin typeface="Calibri"/>
              </a:rPr>
              <a:t>of the  NWP community</a:t>
            </a:r>
            <a:endParaRPr lang="en-US" u="sng" dirty="0">
              <a:solidFill>
                <a:srgbClr val="0033CC"/>
              </a:solidFill>
              <a:latin typeface="Calibri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i="0" dirty="0">
              <a:solidFill>
                <a:srgbClr val="0033CC"/>
              </a:solidFill>
              <a:latin typeface="Calibri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i="0" dirty="0">
                <a:solidFill>
                  <a:srgbClr val="0033CC"/>
                </a:solidFill>
                <a:latin typeface="Calibri"/>
              </a:rPr>
              <a:t>Computes local motions </a:t>
            </a:r>
            <a:r>
              <a:rPr lang="en-US" i="0" dirty="0" smtClean="0">
                <a:solidFill>
                  <a:srgbClr val="0033CC"/>
                </a:solidFill>
                <a:latin typeface="Calibri"/>
              </a:rPr>
              <a:t>(white arrows) </a:t>
            </a:r>
            <a:r>
              <a:rPr lang="en-US" i="0" dirty="0">
                <a:solidFill>
                  <a:srgbClr val="0033CC"/>
                </a:solidFill>
                <a:latin typeface="Calibri"/>
              </a:rPr>
              <a:t>within a larger target </a:t>
            </a:r>
            <a:r>
              <a:rPr lang="en-US" i="0" dirty="0" smtClean="0">
                <a:solidFill>
                  <a:srgbClr val="0033CC"/>
                </a:solidFill>
                <a:latin typeface="Calibri"/>
              </a:rPr>
              <a:t>scene</a:t>
            </a:r>
            <a:r>
              <a:rPr lang="en-US" dirty="0" smtClean="0">
                <a:solidFill>
                  <a:srgbClr val="0033CC"/>
                </a:solidFill>
                <a:latin typeface="Calibri"/>
              </a:rPr>
              <a:t>.</a:t>
            </a:r>
            <a:endParaRPr lang="en-US" i="0" dirty="0" smtClean="0">
              <a:solidFill>
                <a:srgbClr val="0033CC"/>
              </a:solidFill>
              <a:latin typeface="Calibri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dirty="0" smtClean="0">
              <a:solidFill>
                <a:srgbClr val="0033CC"/>
              </a:solidFill>
              <a:latin typeface="Calibri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i="0" dirty="0" smtClean="0">
                <a:solidFill>
                  <a:srgbClr val="0033CC"/>
                </a:solidFill>
                <a:latin typeface="Calibri"/>
              </a:rPr>
              <a:t>Clustering algorithm used to analyze local motion displacements. </a:t>
            </a:r>
            <a:r>
              <a:rPr lang="en-US" dirty="0" smtClean="0">
                <a:solidFill>
                  <a:srgbClr val="0033CC"/>
                </a:solidFill>
                <a:latin typeface="Calibri"/>
              </a:rPr>
              <a:t>The average of the local motions from largest cluster is the final motion solution (green arrow)</a:t>
            </a:r>
            <a:endParaRPr lang="en-US" dirty="0">
              <a:solidFill>
                <a:srgbClr val="0033CC"/>
              </a:solidFill>
              <a:latin typeface="Calibri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i="0" dirty="0">
              <a:solidFill>
                <a:srgbClr val="0033CC"/>
              </a:solidFill>
              <a:latin typeface="Calibri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i="0" dirty="0" smtClean="0">
                <a:solidFill>
                  <a:srgbClr val="0033CC"/>
                </a:solidFill>
                <a:latin typeface="Calibri"/>
              </a:rPr>
              <a:t>Cloud heights at pixels belonging to the largest cluster are used to assign a representative height to the derived motion wind</a:t>
            </a:r>
            <a:endParaRPr lang="en-US" i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4495800" y="1617003"/>
            <a:ext cx="2743200" cy="1906587"/>
            <a:chOff x="2928" y="671"/>
            <a:chExt cx="1728" cy="1201"/>
          </a:xfrm>
        </p:grpSpPr>
        <p:pic>
          <p:nvPicPr>
            <p:cNvPr id="9" name="Picture 7" descr="cdhn_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0" y="672"/>
              <a:ext cx="1536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 rot="-5400000">
              <a:off x="3039" y="704"/>
              <a:ext cx="20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800" b="1" i="0">
                  <a:solidFill>
                    <a:prstClr val="black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 rot="-5400000">
              <a:off x="3039" y="983"/>
              <a:ext cx="20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800" b="1" i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 rot="-5400000">
              <a:off x="3039" y="1271"/>
              <a:ext cx="20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800" b="1" i="0">
                  <a:solidFill>
                    <a:prstClr val="black"/>
                  </a:solidFill>
                  <a:latin typeface="Calibri"/>
                </a:rPr>
                <a:t>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 rot="-5400000">
              <a:off x="3039" y="1568"/>
              <a:ext cx="20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800" b="1" i="0">
                  <a:solidFill>
                    <a:prstClr val="black"/>
                  </a:solidFill>
                  <a:latin typeface="Calibri"/>
                </a:rPr>
                <a:t>-5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 rot="-5400000">
              <a:off x="2880" y="1248"/>
              <a:ext cx="24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900" b="1" i="0">
                  <a:solidFill>
                    <a:prstClr val="black"/>
                  </a:solidFill>
                  <a:latin typeface="Calibri"/>
                </a:rPr>
                <a:t>m/s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3744" y="1728"/>
              <a:ext cx="33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900" b="1" i="0">
                  <a:solidFill>
                    <a:prstClr val="black"/>
                  </a:solidFill>
                  <a:latin typeface="Calibri"/>
                </a:rPr>
                <a:t>Date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 rot="-5400000">
              <a:off x="3060" y="1188"/>
              <a:ext cx="16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i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696200" y="2744452"/>
            <a:ext cx="1447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0000FF"/>
                </a:solidFill>
                <a:latin typeface="Calibri"/>
              </a:rPr>
              <a:t>Speed Bias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7782910" y="186558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i="0" dirty="0">
                <a:solidFill>
                  <a:srgbClr val="00CC00"/>
                </a:solidFill>
                <a:latin typeface="Calibri"/>
              </a:rPr>
              <a:t>Mean Vector Difference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H="1">
            <a:off x="7162800" y="289822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 flipH="1">
            <a:off x="7239000" y="2115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40345" y="3710161"/>
            <a:ext cx="5567362" cy="2618413"/>
            <a:chOff x="3571875" y="3901526"/>
            <a:chExt cx="5567362" cy="27003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928402" y="3901526"/>
              <a:ext cx="5084948" cy="27003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3" name="Group 43"/>
            <p:cNvGrpSpPr/>
            <p:nvPr/>
          </p:nvGrpSpPr>
          <p:grpSpPr>
            <a:xfrm>
              <a:off x="3571875" y="4095496"/>
              <a:ext cx="5567362" cy="2475734"/>
              <a:chOff x="3571875" y="3800804"/>
              <a:chExt cx="5567362" cy="2475734"/>
            </a:xfrm>
          </p:grpSpPr>
          <p:sp>
            <p:nvSpPr>
              <p:cNvPr id="24" name="Text Box 29"/>
              <p:cNvSpPr txBox="1">
                <a:spLocks noChangeArrowheads="1"/>
              </p:cNvSpPr>
              <p:nvPr/>
            </p:nvSpPr>
            <p:spPr bwMode="auto">
              <a:xfrm>
                <a:off x="8001000" y="3800804"/>
                <a:ext cx="1138237" cy="2475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200" b="1" i="0" u="sng" dirty="0" smtClean="0">
                    <a:solidFill>
                      <a:srgbClr val="FF3300"/>
                    </a:solidFill>
                    <a:latin typeface="Calibri"/>
                  </a:rPr>
                  <a:t>Red arrow </a:t>
                </a:r>
                <a:r>
                  <a:rPr lang="en-US" sz="1200" b="1" i="0" dirty="0" smtClean="0">
                    <a:solidFill>
                      <a:srgbClr val="FF3300"/>
                    </a:solidFill>
                    <a:latin typeface="Calibri"/>
                  </a:rPr>
                  <a:t>denotes motion </a:t>
                </a:r>
                <a:r>
                  <a:rPr lang="en-US" sz="1200" b="1" i="0" dirty="0">
                    <a:solidFill>
                      <a:srgbClr val="FF3300"/>
                    </a:solidFill>
                    <a:latin typeface="Calibri"/>
                  </a:rPr>
                  <a:t>of </a:t>
                </a:r>
                <a:r>
                  <a:rPr lang="en-US" sz="1200" b="1" i="0" dirty="0" smtClean="0">
                    <a:solidFill>
                      <a:srgbClr val="FF3300"/>
                    </a:solidFill>
                    <a:latin typeface="Calibri"/>
                  </a:rPr>
                  <a:t>the entire </a:t>
                </a:r>
                <a:r>
                  <a:rPr lang="en-US" sz="1200" b="1" i="0" dirty="0" err="1" smtClean="0">
                    <a:solidFill>
                      <a:srgbClr val="FF3300"/>
                    </a:solidFill>
                    <a:latin typeface="Calibri"/>
                  </a:rPr>
                  <a:t>NxN</a:t>
                </a:r>
                <a:r>
                  <a:rPr lang="en-US" sz="1200" b="1" i="0" dirty="0" smtClean="0">
                    <a:solidFill>
                      <a:srgbClr val="FF3300"/>
                    </a:solidFill>
                    <a:latin typeface="Calibri"/>
                  </a:rPr>
                  <a:t> target scene</a:t>
                </a:r>
                <a:endParaRPr lang="en-US" sz="1200" b="1" i="0" dirty="0">
                  <a:solidFill>
                    <a:srgbClr val="FF3300"/>
                  </a:solidFill>
                  <a:latin typeface="Calibri"/>
                </a:endParaRPr>
              </a:p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200" b="1" i="0" dirty="0">
                    <a:solidFill>
                      <a:srgbClr val="FF3300"/>
                    </a:solidFill>
                    <a:latin typeface="Calibri"/>
                  </a:rPr>
                  <a:t>SPD: 22.3 m/s</a:t>
                </a:r>
                <a:r>
                  <a:rPr lang="en-US" sz="1200" i="0" dirty="0">
                    <a:solidFill>
                      <a:srgbClr val="FF3300"/>
                    </a:solidFill>
                    <a:latin typeface="Calibri"/>
                  </a:rPr>
                  <a:t> </a:t>
                </a:r>
                <a:endParaRPr lang="en-US" sz="1200" i="0" dirty="0" smtClean="0">
                  <a:solidFill>
                    <a:srgbClr val="FF3300"/>
                  </a:solidFill>
                  <a:latin typeface="Calibri"/>
                </a:endParaRPr>
              </a:p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200" b="1" i="0" u="sng" dirty="0" smtClean="0">
                    <a:solidFill>
                      <a:srgbClr val="00CC00"/>
                    </a:solidFill>
                    <a:latin typeface="Calibri"/>
                  </a:rPr>
                  <a:t>Green arrow </a:t>
                </a:r>
                <a:r>
                  <a:rPr lang="en-US" sz="1200" b="1" i="0" dirty="0" smtClean="0">
                    <a:solidFill>
                      <a:srgbClr val="00CC00"/>
                    </a:solidFill>
                    <a:latin typeface="Calibri"/>
                  </a:rPr>
                  <a:t>denotes average </a:t>
                </a:r>
                <a:r>
                  <a:rPr lang="en-US" sz="1200" b="1" i="0" dirty="0">
                    <a:solidFill>
                      <a:srgbClr val="00CC00"/>
                    </a:solidFill>
                    <a:latin typeface="Calibri"/>
                  </a:rPr>
                  <a:t>of </a:t>
                </a:r>
                <a:r>
                  <a:rPr lang="en-US" sz="1200" b="1" i="0" dirty="0" smtClean="0">
                    <a:solidFill>
                      <a:srgbClr val="00CC00"/>
                    </a:solidFill>
                    <a:latin typeface="Calibri"/>
                  </a:rPr>
                  <a:t>the largest </a:t>
                </a:r>
                <a:r>
                  <a:rPr lang="en-US" sz="1200" b="1" i="0" dirty="0">
                    <a:solidFill>
                      <a:srgbClr val="00CC00"/>
                    </a:solidFill>
                    <a:latin typeface="Calibri"/>
                  </a:rPr>
                  <a:t>cluster</a:t>
                </a:r>
              </a:p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200" b="1" i="0" dirty="0">
                    <a:solidFill>
                      <a:srgbClr val="00CC00"/>
                    </a:solidFill>
                    <a:latin typeface="Calibri"/>
                  </a:rPr>
                  <a:t>SPD: 27.6 m/s</a:t>
                </a:r>
              </a:p>
            </p:txBody>
          </p:sp>
          <p:grpSp>
            <p:nvGrpSpPr>
              <p:cNvPr id="25" name="Group 38"/>
              <p:cNvGrpSpPr>
                <a:grpSpLocks/>
              </p:cNvGrpSpPr>
              <p:nvPr/>
            </p:nvGrpSpPr>
            <p:grpSpPr bwMode="auto">
              <a:xfrm>
                <a:off x="5410200" y="3962400"/>
                <a:ext cx="3124200" cy="2133600"/>
                <a:chOff x="3408" y="2064"/>
                <a:chExt cx="1968" cy="1344"/>
              </a:xfrm>
            </p:grpSpPr>
            <p:pic>
              <p:nvPicPr>
                <p:cNvPr id="31" name="Picture 28" descr="8524adj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30000"/>
                </a:blip>
                <a:srcRect/>
                <a:stretch>
                  <a:fillRect/>
                </a:stretch>
              </p:blipFill>
              <p:spPr bwMode="auto">
                <a:xfrm>
                  <a:off x="3888" y="2064"/>
                  <a:ext cx="1152" cy="13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408" y="3216"/>
                  <a:ext cx="196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en-US" sz="1400" i="0" dirty="0">
                      <a:solidFill>
                        <a:prstClr val="white"/>
                      </a:solidFill>
                      <a:latin typeface="Comic Sans MS" pitchFamily="66" charset="0"/>
                    </a:rPr>
                    <a:t>After clustering</a:t>
                  </a:r>
                </a:p>
              </p:txBody>
            </p:sp>
          </p:grpSp>
          <p:grpSp>
            <p:nvGrpSpPr>
              <p:cNvPr id="26" name="Group 37"/>
              <p:cNvGrpSpPr>
                <a:grpSpLocks/>
              </p:cNvGrpSpPr>
              <p:nvPr/>
            </p:nvGrpSpPr>
            <p:grpSpPr bwMode="auto">
              <a:xfrm>
                <a:off x="3571875" y="3960813"/>
                <a:ext cx="3124200" cy="2135188"/>
                <a:chOff x="2112" y="2063"/>
                <a:chExt cx="1968" cy="1345"/>
              </a:xfrm>
            </p:grpSpPr>
            <p:pic>
              <p:nvPicPr>
                <p:cNvPr id="27" name="Picture 27" descr="8524p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40000"/>
                </a:blip>
                <a:srcRect/>
                <a:stretch>
                  <a:fillRect/>
                </a:stretch>
              </p:blipFill>
              <p:spPr bwMode="auto">
                <a:xfrm>
                  <a:off x="2544" y="2063"/>
                  <a:ext cx="1159" cy="1325"/>
                </a:xfrm>
                <a:prstGeom prst="rect">
                  <a:avLst/>
                </a:prstGeom>
                <a:noFill/>
                <a:ln w="12700">
                  <a:solidFill>
                    <a:srgbClr val="000099"/>
                  </a:solidFill>
                  <a:prstDash val="dash"/>
                  <a:miter lim="800000"/>
                  <a:headEnd/>
                  <a:tailEnd/>
                </a:ln>
              </p:spPr>
            </p:pic>
            <p:sp>
              <p:nvSpPr>
                <p:cNvPr id="2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112" y="3216"/>
                  <a:ext cx="196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en-US" sz="1400" i="0" dirty="0">
                      <a:solidFill>
                        <a:prstClr val="white"/>
                      </a:solidFill>
                      <a:latin typeface="Comic Sans MS" pitchFamily="66" charset="0"/>
                    </a:rPr>
                    <a:t>Before clustering</a:t>
                  </a:r>
                </a:p>
              </p:txBody>
            </p:sp>
            <p:sp>
              <p:nvSpPr>
                <p:cNvPr id="29" name="Rectangle 33"/>
                <p:cNvSpPr>
                  <a:spLocks noChangeArrowheads="1"/>
                </p:cNvSpPr>
                <p:nvPr/>
              </p:nvSpPr>
              <p:spPr bwMode="auto">
                <a:xfrm>
                  <a:off x="2544" y="2064"/>
                  <a:ext cx="384" cy="432"/>
                </a:xfrm>
                <a:prstGeom prst="rect">
                  <a:avLst/>
                </a:prstGeom>
                <a:noFill/>
                <a:ln w="9525">
                  <a:solidFill>
                    <a:srgbClr val="33CCC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i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" name="Rectangle 34"/>
                <p:cNvSpPr>
                  <a:spLocks noChangeArrowheads="1"/>
                </p:cNvSpPr>
                <p:nvPr/>
              </p:nvSpPr>
              <p:spPr bwMode="auto">
                <a:xfrm>
                  <a:off x="2592" y="2064"/>
                  <a:ext cx="384" cy="432"/>
                </a:xfrm>
                <a:prstGeom prst="rect">
                  <a:avLst/>
                </a:prstGeom>
                <a:noFill/>
                <a:ln w="9525">
                  <a:solidFill>
                    <a:srgbClr val="66FFCC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i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cxnSp>
        <p:nvCxnSpPr>
          <p:cNvPr id="33" name="Straight Arrow Connector 32"/>
          <p:cNvCxnSpPr/>
          <p:nvPr/>
        </p:nvCxnSpPr>
        <p:spPr>
          <a:xfrm>
            <a:off x="2984940" y="2102070"/>
            <a:ext cx="1386554" cy="319794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56400" y="2987349"/>
            <a:ext cx="937228" cy="1048623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4343400" y="1216570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i="0" dirty="0" smtClean="0">
                <a:solidFill>
                  <a:srgbClr val="000099"/>
                </a:solidFill>
                <a:latin typeface="Calibri"/>
              </a:rPr>
              <a:t>GOES-12 </a:t>
            </a:r>
            <a:r>
              <a:rPr lang="en-US" sz="1400" b="1" i="0" dirty="0" err="1" smtClean="0">
                <a:solidFill>
                  <a:srgbClr val="000099"/>
                </a:solidFill>
                <a:latin typeface="Calibri"/>
              </a:rPr>
              <a:t>Satwinds</a:t>
            </a:r>
            <a:r>
              <a:rPr lang="en-US" sz="1400" b="1" i="0" dirty="0" smtClean="0">
                <a:solidFill>
                  <a:srgbClr val="000099"/>
                </a:solidFill>
                <a:latin typeface="Calibri"/>
              </a:rPr>
              <a:t>  </a:t>
            </a:r>
            <a:r>
              <a:rPr lang="en-US" sz="1400" b="1" i="0" dirty="0">
                <a:solidFill>
                  <a:srgbClr val="000099"/>
                </a:solidFill>
                <a:latin typeface="Calibri"/>
              </a:rPr>
              <a:t>vs. </a:t>
            </a:r>
            <a:r>
              <a:rPr lang="en-US" sz="1400" b="1" i="0" dirty="0" err="1" smtClean="0">
                <a:solidFill>
                  <a:srgbClr val="000099"/>
                </a:solidFill>
                <a:latin typeface="Calibri"/>
              </a:rPr>
              <a:t>Rawinsonde</a:t>
            </a:r>
            <a:r>
              <a:rPr lang="en-US" sz="1400" b="1" i="0" dirty="0" smtClean="0">
                <a:solidFill>
                  <a:srgbClr val="000099"/>
                </a:solidFill>
                <a:latin typeface="Calibri"/>
              </a:rPr>
              <a:t>    (100-400 </a:t>
            </a:r>
            <a:r>
              <a:rPr lang="en-US" sz="1400" b="1" i="0" dirty="0" err="1" smtClean="0">
                <a:solidFill>
                  <a:srgbClr val="000099"/>
                </a:solidFill>
                <a:latin typeface="Calibri"/>
              </a:rPr>
              <a:t>hPa</a:t>
            </a:r>
            <a:r>
              <a:rPr lang="en-US" sz="1400" b="1" i="0" dirty="0" smtClean="0">
                <a:solidFill>
                  <a:srgbClr val="000099"/>
                </a:solidFill>
                <a:latin typeface="Calibri"/>
              </a:rPr>
              <a:t>)</a:t>
            </a:r>
            <a:endParaRPr lang="en-US" sz="1400" b="1" i="0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88840" y="4866253"/>
            <a:ext cx="80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N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45113" y="6038190"/>
            <a:ext cx="80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N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57200" y="-633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GOES-R Nested Tracking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Winds Algorithm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11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263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 Examples and Assessing </a:t>
            </a:r>
            <a:b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 Quality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12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169070"/>
            <a:ext cx="7086600" cy="76479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Meteosat-10/SEVIRI FD Winds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pic>
        <p:nvPicPr>
          <p:cNvPr id="24" name="Picture 23" descr="MSG10_LWIR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261" y="693704"/>
            <a:ext cx="2875147" cy="2868904"/>
          </a:xfrm>
          <a:prstGeom prst="rect">
            <a:avLst/>
          </a:prstGeom>
        </p:spPr>
      </p:pic>
      <p:pic>
        <p:nvPicPr>
          <p:cNvPr id="28" name="Picture 27" descr="MSG10_WVCT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2080" y="700449"/>
            <a:ext cx="2871216" cy="2836962"/>
          </a:xfrm>
          <a:prstGeom prst="rect">
            <a:avLst/>
          </a:prstGeom>
        </p:spPr>
      </p:pic>
      <p:pic>
        <p:nvPicPr>
          <p:cNvPr id="29" name="Picture 28" descr="MSG10_VIS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314" y="3873959"/>
            <a:ext cx="2871216" cy="2911394"/>
          </a:xfrm>
          <a:prstGeom prst="rect">
            <a:avLst/>
          </a:prstGeom>
        </p:spPr>
      </p:pic>
      <p:pic>
        <p:nvPicPr>
          <p:cNvPr id="30" name="Picture 29" descr="MSG10_SWIR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3027" y="3889348"/>
            <a:ext cx="2871216" cy="28525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16795" y="423730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WVCT (6.2um)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0743" y="3634074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SWIR (3.9um)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8568" y="3671248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VIS (0.60um)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1759909" y="3592560"/>
            <a:ext cx="4542198" cy="260576"/>
            <a:chOff x="222155" y="4228531"/>
            <a:chExt cx="5822517" cy="260576"/>
          </a:xfrm>
        </p:grpSpPr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4368272" y="4228531"/>
              <a:ext cx="1676400" cy="24622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 kern="0" dirty="0">
                  <a:solidFill>
                    <a:srgbClr val="FFFF00"/>
                  </a:solidFill>
                  <a:latin typeface="Comic Sans MS" pitchFamily="66" charset="0"/>
                  <a:ea typeface="ＭＳ Ｐゴシック" pitchFamily="34" charset="-128"/>
                </a:rPr>
                <a:t>Low-Level &gt;700 mb </a:t>
              </a: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2388052" y="4242886"/>
              <a:ext cx="1981199" cy="2308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 kern="0" dirty="0">
                  <a:solidFill>
                    <a:srgbClr val="33CCFF"/>
                  </a:solidFill>
                  <a:latin typeface="Comic Sans MS" pitchFamily="66" charset="0"/>
                  <a:ea typeface="ＭＳ Ｐゴシック" pitchFamily="34" charset="-128"/>
                </a:rPr>
                <a:t>Mid-Level 400-700 mb </a:t>
              </a: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222155" y="4242886"/>
              <a:ext cx="2208726" cy="24622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 kern="0" dirty="0">
                  <a:solidFill>
                    <a:srgbClr val="CC0099"/>
                  </a:solidFill>
                  <a:latin typeface="Comic Sans MS" pitchFamily="66" charset="0"/>
                  <a:ea typeface="ＭＳ Ｐゴシック" pitchFamily="34" charset="-128"/>
                </a:rPr>
                <a:t>High-Level 100-400 mb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60169" y="400415"/>
            <a:ext cx="1418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LWIR (10.8um)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5742" y="356295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January 6, 2013)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13</a:t>
            </a:fld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15AE1-6D86-4EED-BA3E-CC75BC00EF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4574" y="65088"/>
            <a:ext cx="7135091" cy="752475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Using SEVIRI as a Proxy for the Future GOES-R ABI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flipH="1">
            <a:off x="3868534" y="1979667"/>
            <a:ext cx="45719" cy="3666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pic>
        <p:nvPicPr>
          <p:cNvPr id="19" name="Picture 18" descr="MSG_LOOP_GIM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39452"/>
            <a:ext cx="9144000" cy="7749480"/>
          </a:xfrm>
          <a:prstGeom prst="rect">
            <a:avLst/>
          </a:prstGeom>
        </p:spPr>
      </p:pic>
      <p:grpSp>
        <p:nvGrpSpPr>
          <p:cNvPr id="2" name="Group 19"/>
          <p:cNvGrpSpPr/>
          <p:nvPr/>
        </p:nvGrpSpPr>
        <p:grpSpPr>
          <a:xfrm>
            <a:off x="3369498" y="6273316"/>
            <a:ext cx="5594990" cy="276225"/>
            <a:chOff x="293370" y="5817071"/>
            <a:chExt cx="5594990" cy="276225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211960" y="5817071"/>
              <a:ext cx="16764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FFFF00"/>
                  </a:solidFill>
                  <a:latin typeface="Comic Sans MS" pitchFamily="66" charset="0"/>
                  <a:ea typeface="ＭＳ Ｐゴシック" pitchFamily="34" charset="-128"/>
                </a:rPr>
                <a:t>Low-Level &gt;700 mb 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23174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33CCFF"/>
                  </a:solidFill>
                  <a:latin typeface="Comic Sans MS" pitchFamily="66" charset="0"/>
                  <a:ea typeface="ＭＳ Ｐゴシック" pitchFamily="34" charset="-128"/>
                </a:rPr>
                <a:t>Mid-Level 400-700 mb 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9337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CC0099"/>
                  </a:solidFill>
                  <a:latin typeface="Comic Sans MS" pitchFamily="66" charset="0"/>
                  <a:ea typeface="ＭＳ Ｐゴシック" pitchFamily="34" charset="-128"/>
                </a:rPr>
                <a:t>High-Level 100-400 mb </a:t>
              </a: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88832" y="755499"/>
            <a:ext cx="7150807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Loop of winds </a:t>
            </a:r>
            <a:r>
              <a:rPr lang="en-US" sz="1600" dirty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derived from </a:t>
            </a:r>
            <a:r>
              <a:rPr lang="en-US" sz="1600" dirty="0" smtClean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hourly Full </a:t>
            </a:r>
            <a:r>
              <a:rPr lang="en-US" sz="1600" dirty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Disk </a:t>
            </a:r>
            <a:r>
              <a:rPr lang="en-US" sz="1600" dirty="0" smtClean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Meteosat-9 </a:t>
            </a:r>
            <a:r>
              <a:rPr lang="en-US" sz="1600" dirty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SEVERI 10.8 µm </a:t>
            </a:r>
            <a:r>
              <a:rPr lang="en-US" sz="1600" dirty="0" smtClean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imagery   (22 UTC  Apr 24 – 08 UTC  Apr 25, 2012</a:t>
            </a:r>
            <a:endParaRPr lang="en-US" sz="1600" dirty="0">
              <a:solidFill>
                <a:srgbClr val="000099"/>
              </a:solidFill>
              <a:latin typeface="Comic Sans MS" pitchFamily="66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323528" y="0"/>
            <a:ext cx="8820472" cy="75247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Application of GOES-R Winds Algorithm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 </a:t>
            </a:r>
            <a:r>
              <a:rPr lang="en-US" sz="2400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Meteosat</a:t>
            </a:r>
            <a:r>
              <a:rPr lang="en-US" sz="24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/SEVIRI</a:t>
            </a:r>
            <a:endParaRPr lang="en-US" sz="24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14</a:t>
            </a:fld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1" descr="AIT_GWIRPA_LOO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7164"/>
            <a:ext cx="9067800" cy="62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15AE1-6D86-4EED-BA3E-CC75BC00EF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1560" y="755218"/>
            <a:ext cx="7740860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Cloud-drift winds derived from 15-min  GOES-15 imagery over the East Pacific</a:t>
            </a:r>
            <a:endParaRPr lang="en-US" sz="1600" dirty="0">
              <a:solidFill>
                <a:srgbClr val="000099"/>
              </a:solidFill>
              <a:latin typeface="Comic Sans MS" pitchFamily="66" charset="0"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3549010" y="6258272"/>
            <a:ext cx="5594990" cy="276225"/>
            <a:chOff x="293370" y="5817071"/>
            <a:chExt cx="5594990" cy="276225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211960" y="5817071"/>
              <a:ext cx="16764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FFFF00"/>
                  </a:solidFill>
                  <a:latin typeface="Comic Sans MS" pitchFamily="66" charset="0"/>
                  <a:ea typeface="ＭＳ Ｐゴシック" pitchFamily="34" charset="-128"/>
                </a:rPr>
                <a:t>Low-Level &gt;700 mb 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23174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33CCFF"/>
                  </a:solidFill>
                  <a:latin typeface="Comic Sans MS" pitchFamily="66" charset="0"/>
                  <a:ea typeface="ＭＳ Ｐゴシック" pitchFamily="34" charset="-128"/>
                </a:rPr>
                <a:t>Mid-Level 400-700 mb 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9337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FF0000"/>
                  </a:solidFill>
                  <a:latin typeface="Comic Sans MS" pitchFamily="66" charset="0"/>
                  <a:ea typeface="ＭＳ Ｐゴシック" pitchFamily="34" charset="-128"/>
                </a:rPr>
                <a:t>High-Level 100-400 mb </a:t>
              </a:r>
            </a:p>
          </p:txBody>
        </p:sp>
      </p:grpSp>
      <p:sp>
        <p:nvSpPr>
          <p:cNvPr id="15" name="Title 8"/>
          <p:cNvSpPr txBox="1">
            <a:spLocks/>
          </p:cNvSpPr>
          <p:nvPr/>
        </p:nvSpPr>
        <p:spPr>
          <a:xfrm>
            <a:off x="-508" y="0"/>
            <a:ext cx="9144508" cy="75247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Application of GOES-R Winds Algorithm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 Current GOES</a:t>
            </a:r>
            <a:endParaRPr lang="en-US" sz="24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15</a:t>
            </a:fld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flipH="1">
            <a:off x="3868534" y="1979667"/>
            <a:ext cx="45719" cy="3666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15AE1-6D86-4EED-BA3E-CC75BC00EF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Picture 20" descr="GECD-ABI-SANDY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86865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Title 8"/>
          <p:cNvSpPr txBox="1">
            <a:spLocks/>
          </p:cNvSpPr>
          <p:nvPr/>
        </p:nvSpPr>
        <p:spPr>
          <a:xfrm>
            <a:off x="-508" y="0"/>
            <a:ext cx="9144508" cy="75247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Application of GOES-R Winds Algorithm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 Current GOES</a:t>
            </a:r>
            <a:endParaRPr lang="en-US" sz="24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745452"/>
            <a:ext cx="9144000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Cloud-drift winds derived from 15-min  GOES-13 imagery over Hurricane Sandy  (4-day loop)</a:t>
            </a:r>
            <a:endParaRPr lang="en-US" sz="1600" dirty="0">
              <a:solidFill>
                <a:srgbClr val="000099"/>
              </a:solidFill>
              <a:latin typeface="Comic Sans MS" pitchFamily="66" charset="0"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3549010" y="5877272"/>
            <a:ext cx="5594990" cy="276225"/>
            <a:chOff x="293370" y="5817071"/>
            <a:chExt cx="5594990" cy="276225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211960" y="5817071"/>
              <a:ext cx="16764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FFFF00"/>
                  </a:solidFill>
                  <a:latin typeface="Comic Sans MS" pitchFamily="66" charset="0"/>
                  <a:ea typeface="ＭＳ Ｐゴシック" pitchFamily="34" charset="-128"/>
                </a:rPr>
                <a:t>Low-Level &gt;700 mb 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23174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33CCFF"/>
                  </a:solidFill>
                  <a:latin typeface="Comic Sans MS" pitchFamily="66" charset="0"/>
                  <a:ea typeface="ＭＳ Ｐゴシック" pitchFamily="34" charset="-128"/>
                </a:rPr>
                <a:t>Mid-Level 400-700 mb 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9337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CC0099"/>
                  </a:solidFill>
                  <a:latin typeface="Comic Sans MS" pitchFamily="66" charset="0"/>
                  <a:ea typeface="ＭＳ Ｐゴシック" pitchFamily="34" charset="-128"/>
                </a:rPr>
                <a:t>High-Level 100-400 mb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6242447"/>
            <a:ext cx="9144000" cy="6155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i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The GOES-R Winds Team continues to routinely generate and validate ABI proxy winds from </a:t>
            </a:r>
            <a:r>
              <a:rPr lang="en-US" sz="1700" b="1" i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GOES-13, GOES-15, Meteosat-10/SEVIRI, and NPP/VIIRS </a:t>
            </a:r>
            <a:r>
              <a:rPr lang="en-US" sz="1700" i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using the GOES-R winds algorithm.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16</a:t>
            </a:fld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64309" y="182780"/>
            <a:ext cx="7135091" cy="752475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NESDIS Operations Plans to Implement an Upgraded GOES Product Processing </a:t>
            </a:r>
            <a:b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System Framework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17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Content Placeholder 16"/>
          <p:cNvSpPr txBox="1">
            <a:spLocks/>
          </p:cNvSpPr>
          <p:nvPr/>
        </p:nvSpPr>
        <p:spPr>
          <a:xfrm>
            <a:off x="107504" y="1420683"/>
            <a:ext cx="3888432" cy="49204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Implements Level-2 cloud and derived motion wind algorithm software, developed for the GOES-R ABI, into NESDIS operations for use with the current GOES-N/O/P series</a:t>
            </a:r>
          </a:p>
          <a:p>
            <a:pPr marL="285750" indent="-285750">
              <a:spcBef>
                <a:spcPct val="20000"/>
              </a:spcBef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Planned operational date:   August 2015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Assures consistency between AMV products generated from GOES-N/O/P series and GOES-R, a likely operational scenario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run in parallel with current heritage GOES wind products for 9 months to give NWP users time for testing and switchover activities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2" descr="AIT_GEIRCO_LOO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04864"/>
            <a:ext cx="4683321" cy="309634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4427984" y="5430416"/>
            <a:ext cx="4098917" cy="230832"/>
            <a:chOff x="4283968" y="5430416"/>
            <a:chExt cx="4098917" cy="230832"/>
          </a:xfrm>
        </p:grpSpPr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164288" y="5430416"/>
              <a:ext cx="1218597" cy="2308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 u="none" kern="0" dirty="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rPr>
                <a:t>Low-Level &gt;700 mb 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5724128" y="5430416"/>
              <a:ext cx="1440160" cy="2308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 u="none" kern="0" dirty="0">
                  <a:solidFill>
                    <a:srgbClr val="33CCFF"/>
                  </a:solidFill>
                  <a:latin typeface="Comic Sans MS" pitchFamily="66" charset="0"/>
                  <a:cs typeface="Arial" pitchFamily="34" charset="0"/>
                </a:rPr>
                <a:t>Mid-Level 400-700 mb </a:t>
              </a: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4283968" y="5430416"/>
              <a:ext cx="1440160" cy="2308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 u="none" kern="0" dirty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High-Level 100-400 mb </a:t>
              </a:r>
            </a:p>
          </p:txBody>
        </p:sp>
      </p:grp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499992" y="1743199"/>
            <a:ext cx="4207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u="none" dirty="0" smtClean="0">
                <a:solidFill>
                  <a:srgbClr val="0070C0"/>
                </a:solidFill>
                <a:latin typeface="Comic Sans MS" pitchFamily="66" charset="0"/>
              </a:rPr>
              <a:t>GOES-13 </a:t>
            </a:r>
            <a:r>
              <a:rPr lang="en-US" sz="1200" b="1" u="none" dirty="0">
                <a:solidFill>
                  <a:srgbClr val="0070C0"/>
                </a:solidFill>
                <a:latin typeface="Comic Sans MS" pitchFamily="66" charset="0"/>
              </a:rPr>
              <a:t>LWIR Winds derived from 10.7µm </a:t>
            </a:r>
            <a:r>
              <a:rPr lang="en-US" sz="1200" b="1" dirty="0" smtClean="0">
                <a:solidFill>
                  <a:srgbClr val="0070C0"/>
                </a:solidFill>
                <a:latin typeface="Comic Sans MS" pitchFamily="66" charset="0"/>
              </a:rPr>
              <a:t>         </a:t>
            </a:r>
            <a:r>
              <a:rPr lang="en-US" sz="1200" b="1" u="none" dirty="0" smtClean="0">
                <a:solidFill>
                  <a:srgbClr val="0070C0"/>
                </a:solidFill>
                <a:latin typeface="Comic Sans MS" pitchFamily="66" charset="0"/>
              </a:rPr>
              <a:t>band over the CONUS sector</a:t>
            </a:r>
            <a:endParaRPr lang="en-US" sz="1200" b="1" u="none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494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 smtClean="0">
              <a:solidFill>
                <a:prstClr val="black"/>
              </a:solidFill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-3" y="658029"/>
            <a:ext cx="9144003" cy="6212793"/>
            <a:chOff x="153825" y="361589"/>
            <a:chExt cx="7847176" cy="6039211"/>
          </a:xfrm>
        </p:grpSpPr>
        <p:pic>
          <p:nvPicPr>
            <p:cNvPr id="2" name="Picture 1" descr="AMV_SIM_LOOP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825" y="361589"/>
              <a:ext cx="7847176" cy="6039211"/>
            </a:xfrm>
            <a:prstGeom prst="rect">
              <a:avLst/>
            </a:prstGeom>
          </p:spPr>
        </p:pic>
        <p:grpSp>
          <p:nvGrpSpPr>
            <p:cNvPr id="9" name="Group 20"/>
            <p:cNvGrpSpPr/>
            <p:nvPr/>
          </p:nvGrpSpPr>
          <p:grpSpPr>
            <a:xfrm>
              <a:off x="1219200" y="6024062"/>
              <a:ext cx="6172200" cy="276225"/>
              <a:chOff x="304800" y="6276975"/>
              <a:chExt cx="6172200" cy="276225"/>
            </a:xfrm>
          </p:grpSpPr>
          <p:sp>
            <p:nvSpPr>
              <p:cNvPr id="5" name="Text Box 6"/>
              <p:cNvSpPr txBox="1">
                <a:spLocks noChangeArrowheads="1"/>
              </p:cNvSpPr>
              <p:nvPr/>
            </p:nvSpPr>
            <p:spPr bwMode="auto">
              <a:xfrm>
                <a:off x="4800600" y="6276975"/>
                <a:ext cx="16764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i="1" kern="0" dirty="0">
                    <a:solidFill>
                      <a:srgbClr val="FFFF00"/>
                    </a:solidFill>
                    <a:latin typeface="Comic Sans MS" pitchFamily="66" charset="0"/>
                    <a:ea typeface="ＭＳ Ｐゴシック" pitchFamily="34" charset="-128"/>
                  </a:rPr>
                  <a:t>Low-Level &gt;700 mb </a:t>
                </a:r>
              </a:p>
            </p:txBody>
          </p:sp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2514600" y="6276975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i="1" kern="0" dirty="0">
                    <a:solidFill>
                      <a:srgbClr val="33CCFF"/>
                    </a:solidFill>
                    <a:latin typeface="Comic Sans MS" pitchFamily="66" charset="0"/>
                    <a:ea typeface="ＭＳ Ｐゴシック" pitchFamily="34" charset="-128"/>
                  </a:rPr>
                  <a:t>Mid-Level 400-700 mb </a:t>
                </a:r>
              </a:p>
            </p:txBody>
          </p:sp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304800" y="6276975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i="1" kern="0" dirty="0">
                    <a:solidFill>
                      <a:srgbClr val="FF00FF"/>
                    </a:solidFill>
                    <a:latin typeface="Comic Sans MS" pitchFamily="66" charset="0"/>
                    <a:ea typeface="ＭＳ Ｐゴシック" pitchFamily="34" charset="-128"/>
                  </a:rPr>
                  <a:t>High-Level 100-400 mb </a:t>
                </a:r>
              </a:p>
            </p:txBody>
          </p:sp>
        </p:grpSp>
      </p:grp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63" y="6485469"/>
            <a:ext cx="905933" cy="303741"/>
          </a:xfrm>
        </p:spPr>
        <p:txBody>
          <a:bodyPr/>
          <a:lstStyle/>
          <a:p>
            <a:fld id="{5ECD29A4-D30C-DA4D-92A6-7AF41291CBD8}" type="slidenum">
              <a:rPr lang="en-US" sz="1200" smtClean="0">
                <a:solidFill>
                  <a:prstClr val="black"/>
                </a:solidFill>
              </a:rPr>
              <a:pPr/>
              <a:t>18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16"/>
            <a:ext cx="9144000" cy="75247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Application of GOES-R Winds Algorithm to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Simulated GOES-R ABI Imagery</a:t>
            </a:r>
            <a:endParaRPr lang="en-US" sz="2400" kern="0" dirty="0">
              <a:solidFill>
                <a:srgbClr val="6967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18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64309" y="182780"/>
            <a:ext cx="7135091" cy="75247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Winds from VIIRS Derived from    the GOES-R Winds Algorithm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19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Content Placeholder 16"/>
          <p:cNvSpPr txBox="1">
            <a:spLocks/>
          </p:cNvSpPr>
          <p:nvPr/>
        </p:nvSpPr>
        <p:spPr>
          <a:xfrm>
            <a:off x="375658" y="1442593"/>
            <a:ext cx="3898168" cy="46805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VIIRS polar winds product achieved operational status on 8 May 2014.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VIIRS M15 (10.76um) band used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operational use of GOES-R algorithms (clouds, winds)at NESDIS.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distribution via NESDIS’ NDE distribution server &amp; EUMETCAST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4616" y="1272210"/>
            <a:ext cx="3666100" cy="354052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53982" y="4797152"/>
            <a:ext cx="4008274" cy="1584176"/>
            <a:chOff x="5153982" y="4797152"/>
            <a:chExt cx="4008274" cy="1584176"/>
          </a:xfrm>
        </p:grpSpPr>
        <p:pic>
          <p:nvPicPr>
            <p:cNvPr id="10" name="Picture 9" descr="VIIRS_Winds_Stats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3982" y="5085184"/>
              <a:ext cx="3882514" cy="1296144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804248" y="4797152"/>
              <a:ext cx="23580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kern="0" dirty="0" smtClean="0">
                  <a:solidFill>
                    <a:srgbClr val="002060"/>
                  </a:solidFill>
                </a:rPr>
                <a:t>September, 2013 – January, 2014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4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338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471284" cy="500455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66"/>
                </a:solidFill>
              </a:rPr>
              <a:t>Background</a:t>
            </a:r>
          </a:p>
          <a:p>
            <a:pPr lvl="1"/>
            <a:r>
              <a:rPr lang="en-US" sz="2600" dirty="0" smtClean="0">
                <a:solidFill>
                  <a:srgbClr val="000066"/>
                </a:solidFill>
              </a:rPr>
              <a:t>Importance of satellite wind observations</a:t>
            </a:r>
          </a:p>
          <a:p>
            <a:pPr lvl="1"/>
            <a:r>
              <a:rPr lang="en-US" sz="2600" dirty="0" smtClean="0">
                <a:solidFill>
                  <a:srgbClr val="000066"/>
                </a:solidFill>
              </a:rPr>
              <a:t>GOES-R capabilities expected impacts on derived winds</a:t>
            </a:r>
          </a:p>
          <a:p>
            <a:pPr lvl="1"/>
            <a:endParaRPr lang="en-US" sz="2600" dirty="0" smtClean="0">
              <a:solidFill>
                <a:srgbClr val="000066"/>
              </a:solidFill>
            </a:endParaRPr>
          </a:p>
          <a:p>
            <a:r>
              <a:rPr lang="en-US" sz="2600" dirty="0" smtClean="0">
                <a:solidFill>
                  <a:srgbClr val="000066"/>
                </a:solidFill>
              </a:rPr>
              <a:t>Brief overview of the GOES-R nested tracking winds algorithm</a:t>
            </a:r>
          </a:p>
          <a:p>
            <a:endParaRPr lang="en-US" sz="2600" dirty="0" smtClean="0">
              <a:solidFill>
                <a:srgbClr val="000066"/>
              </a:solidFill>
            </a:endParaRPr>
          </a:p>
          <a:p>
            <a:r>
              <a:rPr lang="en-US" sz="2600" dirty="0" smtClean="0">
                <a:solidFill>
                  <a:srgbClr val="000066"/>
                </a:solidFill>
              </a:rPr>
              <a:t>Product examples and assessing product quality</a:t>
            </a:r>
          </a:p>
          <a:p>
            <a:endParaRPr lang="en-US" sz="2600" dirty="0" smtClean="0">
              <a:solidFill>
                <a:srgbClr val="000066"/>
              </a:solidFill>
            </a:endParaRPr>
          </a:p>
          <a:p>
            <a:r>
              <a:rPr lang="en-US" sz="2600" dirty="0" smtClean="0">
                <a:solidFill>
                  <a:srgbClr val="000066"/>
                </a:solidFill>
              </a:rPr>
              <a:t>User Readiness Activities for GOES-R Winds </a:t>
            </a:r>
          </a:p>
          <a:p>
            <a:endParaRPr lang="en-US" sz="2600" dirty="0" smtClean="0">
              <a:solidFill>
                <a:srgbClr val="000066"/>
              </a:solidFill>
            </a:endParaRPr>
          </a:p>
          <a:p>
            <a:endParaRPr lang="en-US" sz="2400" dirty="0" smtClean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2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228600" y="-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457200"/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H-8/AHI Winds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6800" y="749300"/>
            <a:ext cx="4127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FFF00"/>
                </a:solidFill>
              </a:rPr>
              <a:t>HIMAWARI-8 AHI   1/24/2015  2120 UTC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3486" y="1219200"/>
            <a:ext cx="5747390" cy="5257800"/>
            <a:chOff x="1796410" y="1219200"/>
            <a:chExt cx="5747390" cy="5257800"/>
          </a:xfrm>
        </p:grpSpPr>
        <p:pic>
          <p:nvPicPr>
            <p:cNvPr id="7" name="Picture 6" descr="AHI_MCX8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800" y="1219200"/>
              <a:ext cx="5715000" cy="5257800"/>
            </a:xfrm>
            <a:prstGeom prst="rect">
              <a:avLst/>
            </a:prstGeom>
          </p:spPr>
        </p:pic>
        <p:grpSp>
          <p:nvGrpSpPr>
            <p:cNvPr id="2" name="Group 19"/>
            <p:cNvGrpSpPr/>
            <p:nvPr/>
          </p:nvGrpSpPr>
          <p:grpSpPr>
            <a:xfrm>
              <a:off x="1796410" y="6096000"/>
              <a:ext cx="5594990" cy="276225"/>
              <a:chOff x="293370" y="5817071"/>
              <a:chExt cx="5594990" cy="276225"/>
            </a:xfrm>
          </p:grpSpPr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211960" y="5817071"/>
                <a:ext cx="16764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i="0" kern="0" dirty="0">
                    <a:solidFill>
                      <a:srgbClr val="FFFF00"/>
                    </a:solidFill>
                    <a:latin typeface="Comic Sans MS" pitchFamily="66" charset="0"/>
                    <a:ea typeface="ＭＳ Ｐゴシック" pitchFamily="34" charset="-128"/>
                  </a:rPr>
                  <a:t>Low-Level &gt;700 mb </a:t>
                </a: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2231740" y="5817071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i="0" kern="0" dirty="0">
                    <a:solidFill>
                      <a:srgbClr val="33CCFF"/>
                    </a:solidFill>
                    <a:latin typeface="Comic Sans MS" pitchFamily="66" charset="0"/>
                    <a:ea typeface="ＭＳ Ｐゴシック" pitchFamily="34" charset="-128"/>
                  </a:rPr>
                  <a:t>Mid-Level 400-700 mb </a:t>
                </a: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293370" y="5817071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i="0" kern="0" dirty="0">
                    <a:solidFill>
                      <a:srgbClr val="CC0099"/>
                    </a:solidFill>
                    <a:latin typeface="Comic Sans MS" pitchFamily="66" charset="0"/>
                    <a:ea typeface="ＭＳ Ｐゴシック" pitchFamily="34" charset="-128"/>
                  </a:rPr>
                  <a:t>High-Level 100-400 mb 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20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8720" y="1219200"/>
            <a:ext cx="208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2060"/>
                </a:solidFill>
              </a:rPr>
              <a:t>Band 14 (11um) Winds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9459" y="1987828"/>
            <a:ext cx="23158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Over 50,000 AMVS were generated over the FD (~ 4x increase from current GOES)!!!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These winds were generated using 3 FD images separated by 10 minutes.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Image registration for these three images was quite good.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900" y="-6338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Assessing the Quality of Satellite </a:t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Winds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209860" y="1154245"/>
            <a:ext cx="3897170" cy="5351485"/>
          </a:xfrm>
          <a:prstGeom prst="rect">
            <a:avLst/>
          </a:prstGeom>
          <a:solidFill>
            <a:srgbClr val="66CCFF">
              <a:alpha val="50999"/>
            </a:srgbClr>
          </a:solidFill>
          <a:ln w="12700"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+mn-lt"/>
                <a:ea typeface="+mn-ea"/>
                <a:cs typeface="+mn-cs"/>
              </a:rPr>
              <a:t>Radiosonde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+mn-lt"/>
                <a:ea typeface="+mn-ea"/>
                <a:cs typeface="+mn-cs"/>
              </a:rPr>
              <a:t> Wind Observations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en-US" sz="2000" dirty="0" smtClean="0">
                <a:solidFill>
                  <a:srgbClr val="000099"/>
                </a:solidFill>
              </a:rPr>
              <a:t>Used by all operational satellite processing centers that generate satellite derived motion winds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+mn-lt"/>
                <a:ea typeface="+mn-ea"/>
                <a:cs typeface="+mn-cs"/>
              </a:rPr>
              <a:t>NCEP GFS Analyses Winds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000099"/>
                </a:solidFill>
              </a:rPr>
              <a:t>Useful over ocean</a:t>
            </a:r>
            <a:endParaRPr kumimoji="0" lang="en-US" sz="210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+mn-lt"/>
                <a:ea typeface="+mn-ea"/>
                <a:cs typeface="+mn-cs"/>
              </a:rPr>
              <a:t>Aircraft Communications and Addressing System (ACARS) Wind Observations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 descr="raobs_Ball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358" y="1223803"/>
            <a:ext cx="25288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75" t="33875" r="23531" b="17500"/>
          <a:stretch>
            <a:fillRect/>
          </a:stretch>
        </p:blipFill>
        <p:spPr bwMode="auto">
          <a:xfrm>
            <a:off x="3837506" y="4567290"/>
            <a:ext cx="2833117" cy="1790203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8" name="Picture 47" descr="300mb0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274" y="2836034"/>
            <a:ext cx="2786818" cy="215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aob_profil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5656" y="1169232"/>
            <a:ext cx="1933728" cy="1824904"/>
          </a:xfrm>
          <a:prstGeom prst="rect">
            <a:avLst/>
          </a:prstGeom>
        </p:spPr>
      </p:pic>
      <p:pic>
        <p:nvPicPr>
          <p:cNvPr id="10" name="Picture 9" descr="ACARS_high_level_winds_coverage_CONU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69682" y="5036695"/>
            <a:ext cx="2374318" cy="15133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21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52" y="-6338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Assessing the Quality of Satellite 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Winds </a:t>
            </a:r>
            <a:r>
              <a:rPr lang="en-US" sz="3200" i="1" dirty="0" smtClean="0">
                <a:solidFill>
                  <a:srgbClr val="FFFF00"/>
                </a:solidFill>
              </a:rPr>
              <a:t>(</a:t>
            </a:r>
            <a:r>
              <a:rPr lang="en-US" sz="3200" i="1" dirty="0" err="1" smtClean="0">
                <a:solidFill>
                  <a:srgbClr val="FFFF00"/>
                </a:solidFill>
              </a:rPr>
              <a:t>vs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</a:rPr>
              <a:t>radiosondes</a:t>
            </a:r>
            <a:r>
              <a:rPr lang="en-US" sz="3200" i="1" dirty="0" smtClean="0">
                <a:solidFill>
                  <a:srgbClr val="FFFF00"/>
                </a:solidFill>
              </a:rPr>
              <a:t>)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31913" y="1799103"/>
            <a:ext cx="730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9600" y="168639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989" y="1186327"/>
            <a:ext cx="8475931" cy="5114925"/>
            <a:chOff x="164521" y="871537"/>
            <a:chExt cx="8475931" cy="5114925"/>
          </a:xfrm>
        </p:grpSpPr>
        <p:pic>
          <p:nvPicPr>
            <p:cNvPr id="12" name="Picture 11" descr="IR2014HIGH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925" y="871537"/>
              <a:ext cx="7296150" cy="51149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940152" y="1052736"/>
              <a:ext cx="27003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Bef>
                  <a:spcPct val="30000"/>
                </a:spcBef>
                <a:defRPr/>
              </a:pPr>
              <a:r>
                <a:rPr lang="en-US" sz="1600" b="1" i="0" dirty="0" smtClean="0">
                  <a:solidFill>
                    <a:srgbClr val="FF0000"/>
                  </a:solidFill>
                </a:rPr>
                <a:t>100-400 </a:t>
              </a:r>
              <a:r>
                <a:rPr lang="en-US" sz="1600" b="1" i="0" dirty="0" err="1" smtClean="0">
                  <a:solidFill>
                    <a:srgbClr val="FF0000"/>
                  </a:solidFill>
                </a:rPr>
                <a:t>mb</a:t>
              </a:r>
              <a:r>
                <a:rPr lang="en-US" sz="1600" b="1" i="0" dirty="0" smtClean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4521" y="1686052"/>
              <a:ext cx="12533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0" dirty="0" smtClean="0">
                  <a:solidFill>
                    <a:srgbClr val="009900"/>
                  </a:solidFill>
                </a:rPr>
                <a:t>Mean Vector Difference </a:t>
              </a:r>
              <a:endParaRPr lang="en-US" i="0" dirty="0">
                <a:solidFill>
                  <a:srgbClr val="0099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5516" y="3969060"/>
              <a:ext cx="972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0" dirty="0" smtClean="0">
                  <a:solidFill>
                    <a:srgbClr val="0033CC"/>
                  </a:solidFill>
                </a:rPr>
                <a:t>Speed Bias</a:t>
              </a:r>
              <a:endParaRPr lang="en-US" i="0" dirty="0">
                <a:solidFill>
                  <a:srgbClr val="0033CC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109582" y="3552019"/>
            <a:ext cx="2004601" cy="1785104"/>
          </a:xfrm>
          <a:prstGeom prst="rect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Overall  Metrics for the Period: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rgbClr val="FFFF00"/>
                </a:solidFill>
              </a:rPr>
              <a:t>MVD =  4.84 m/s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NRMS = 0.37</a:t>
            </a:r>
          </a:p>
          <a:p>
            <a:r>
              <a:rPr lang="en-US" sz="1400" b="1" dirty="0" smtClean="0">
                <a:solidFill>
                  <a:srgbClr val="FFFF00"/>
                </a:solidFill>
              </a:rPr>
              <a:t>Speed Bias = -0.72 m/s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Avg</a:t>
            </a:r>
            <a:r>
              <a:rPr lang="en-US" sz="1400" dirty="0" smtClean="0">
                <a:solidFill>
                  <a:schemeClr val="bg1"/>
                </a:solidFill>
              </a:rPr>
              <a:t> Speed = 16.12 m/s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N = 23,400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22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4617" y="1789043"/>
            <a:ext cx="3369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Meteosat-10/SEVIRI Winds (10.8um)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2638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User Readiness Activities for GOES-R Winds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23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75720" y="-63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User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Readine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Activities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GOES-R Winds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91478"/>
            <a:ext cx="8229600" cy="4949687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>
                <a:solidFill>
                  <a:srgbClr val="000066"/>
                </a:solidFill>
              </a:rPr>
              <a:t>Coordination with GOES-R PG Liaisons to acquire GOES-13/15 winds (generated via GOES-R Winds Algorithm) from STAR and bring them into OPC, AWC, and NHC</a:t>
            </a:r>
          </a:p>
          <a:p>
            <a:endParaRPr lang="en-US" sz="2000" dirty="0" smtClean="0">
              <a:solidFill>
                <a:srgbClr val="000066"/>
              </a:solidFill>
            </a:endParaRPr>
          </a:p>
          <a:p>
            <a:r>
              <a:rPr lang="en-US" sz="2000" dirty="0" smtClean="0">
                <a:solidFill>
                  <a:srgbClr val="000066"/>
                </a:solidFill>
              </a:rPr>
              <a:t>Nearing completion of the GOES-R3 Project aimed at readying NCEP for Assimilation of GOES-R AMVs in NCEP’s GFS/GSI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Project Title: “Development of Advanced Data Assimilation Techniques for Improved Use of Satellite-Derived Atmospheric Motion Vectors”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Participants: Sharon </a:t>
            </a:r>
            <a:r>
              <a:rPr lang="en-US" sz="1800" dirty="0" err="1" smtClean="0">
                <a:solidFill>
                  <a:srgbClr val="000066"/>
                </a:solidFill>
              </a:rPr>
              <a:t>Nebuda</a:t>
            </a:r>
            <a:r>
              <a:rPr lang="en-US" sz="1800" dirty="0" smtClean="0">
                <a:solidFill>
                  <a:srgbClr val="000066"/>
                </a:solidFill>
              </a:rPr>
              <a:t> (CIMSS), Jim Jung (CIMSS), Jaime Daniels (NESDIS/STAR), and Wayne </a:t>
            </a:r>
            <a:r>
              <a:rPr lang="en-US" sz="1800" dirty="0" err="1" smtClean="0">
                <a:solidFill>
                  <a:srgbClr val="000066"/>
                </a:solidFill>
              </a:rPr>
              <a:t>Bresky</a:t>
            </a:r>
            <a:r>
              <a:rPr lang="en-US" sz="1800" dirty="0" smtClean="0">
                <a:solidFill>
                  <a:srgbClr val="000066"/>
                </a:solidFill>
              </a:rPr>
              <a:t> (IMSG)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Work being done in close collaboration with NCEP personnel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Successful development and testing of GOES-R AMV quality control procedures that are being adopted at NCEP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Prepare NCEP for ingest of GOES-R wind products </a:t>
            </a:r>
          </a:p>
          <a:p>
            <a:pPr>
              <a:buNone/>
            </a:pPr>
            <a:endParaRPr lang="en-US" sz="2000" dirty="0" smtClean="0">
              <a:solidFill>
                <a:srgbClr val="000066"/>
              </a:solidFill>
            </a:endParaRPr>
          </a:p>
          <a:p>
            <a:r>
              <a:rPr lang="en-US" sz="2000" dirty="0" smtClean="0">
                <a:solidFill>
                  <a:srgbClr val="000066"/>
                </a:solidFill>
              </a:rPr>
              <a:t>Application of GOES-R wind algorithm to </a:t>
            </a:r>
            <a:r>
              <a:rPr lang="en-US" sz="2000" dirty="0" err="1" smtClean="0">
                <a:solidFill>
                  <a:srgbClr val="000066"/>
                </a:solidFill>
              </a:rPr>
              <a:t>Himawari</a:t>
            </a:r>
            <a:r>
              <a:rPr lang="en-US" sz="2000" dirty="0" smtClean="0">
                <a:solidFill>
                  <a:srgbClr val="000066"/>
                </a:solidFill>
              </a:rPr>
              <a:t>-8/AHI 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Completed modifications to winds software for H-8/AHI; successfully generated H-8 winds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Working to establish routine H-8 winds processing at STAR</a:t>
            </a:r>
          </a:p>
          <a:p>
            <a:pPr lvl="1"/>
            <a:r>
              <a:rPr lang="en-US" sz="1800" dirty="0" smtClean="0">
                <a:solidFill>
                  <a:srgbClr val="000066"/>
                </a:solidFill>
              </a:rPr>
              <a:t>Will provide NWS with H-8 AMV datasets for NWS testing of AWIPS-2 plug-in</a:t>
            </a:r>
          </a:p>
        </p:txBody>
      </p:sp>
      <p:sp>
        <p:nvSpPr>
          <p:cNvPr id="8" name="Rectangle 7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24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48" y="-63388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10048" y="1057066"/>
            <a:ext cx="9154048" cy="5800934"/>
            <a:chOff x="0" y="1057066"/>
            <a:chExt cx="9144000" cy="5800934"/>
          </a:xfrm>
        </p:grpSpPr>
        <p:pic>
          <p:nvPicPr>
            <p:cNvPr id="20" name="Picture 19" descr="Question_Mark_Cloud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066"/>
              <a:ext cx="9144000" cy="5800934"/>
            </a:xfrm>
            <a:prstGeom prst="rect">
              <a:avLst/>
            </a:prstGeom>
          </p:spPr>
        </p:pic>
        <p:grpSp>
          <p:nvGrpSpPr>
            <p:cNvPr id="21" name="Group 12"/>
            <p:cNvGrpSpPr/>
            <p:nvPr/>
          </p:nvGrpSpPr>
          <p:grpSpPr>
            <a:xfrm>
              <a:off x="6670645" y="2504990"/>
              <a:ext cx="1107347" cy="372433"/>
              <a:chOff x="6670645" y="2504990"/>
              <a:chExt cx="1107347" cy="372433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6670645" y="2843867"/>
                <a:ext cx="1107347" cy="3355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Isosceles Triangle 26"/>
              <p:cNvSpPr/>
              <p:nvPr/>
            </p:nvSpPr>
            <p:spPr bwMode="auto">
              <a:xfrm>
                <a:off x="6671233" y="2504990"/>
                <a:ext cx="260059" cy="343948"/>
              </a:xfrm>
              <a:prstGeom prst="triangle">
                <a:avLst/>
              </a:prstGeom>
              <a:solidFill>
                <a:srgbClr val="FFCC66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103530" y="2565400"/>
                <a:ext cx="111697" cy="2784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213597" y="2531533"/>
                <a:ext cx="128863" cy="3137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H="1" flipV="1">
                <a:off x="6959596" y="2540000"/>
                <a:ext cx="114182" cy="29687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" name="Group 13"/>
            <p:cNvGrpSpPr/>
            <p:nvPr/>
          </p:nvGrpSpPr>
          <p:grpSpPr>
            <a:xfrm>
              <a:off x="3481098" y="5172427"/>
              <a:ext cx="1107347" cy="372433"/>
              <a:chOff x="3481098" y="5066206"/>
              <a:chExt cx="1107347" cy="372433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>
                <a:off x="3481098" y="5405083"/>
                <a:ext cx="1107347" cy="3355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Isosceles Triangle 23"/>
              <p:cNvSpPr/>
              <p:nvPr/>
            </p:nvSpPr>
            <p:spPr bwMode="auto">
              <a:xfrm>
                <a:off x="3488561" y="5066206"/>
                <a:ext cx="260059" cy="343948"/>
              </a:xfrm>
              <a:prstGeom prst="triangle">
                <a:avLst/>
              </a:prstGeom>
              <a:solidFill>
                <a:srgbClr val="FFCC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3765808" y="5084283"/>
                <a:ext cx="124628" cy="32219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2" name="Rectangle 31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25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6837" y="2052638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Background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40561" y="3419086"/>
            <a:ext cx="65859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0099"/>
                </a:solidFill>
              </a:rPr>
              <a:t> 	</a:t>
            </a:r>
            <a:r>
              <a:rPr lang="en-US" sz="2400" dirty="0" smtClean="0">
                <a:solidFill>
                  <a:srgbClr val="000099"/>
                </a:solidFill>
              </a:rPr>
              <a:t>Importance of satellite wind observations</a:t>
            </a:r>
          </a:p>
          <a:p>
            <a:pPr lvl="1"/>
            <a:endParaRPr lang="en-US" sz="2400" dirty="0" smtClean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99"/>
                </a:solidFill>
              </a:rPr>
              <a:t>   GOES-R capabilities expected impacts 	on derived winds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3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of Satellite Wind </a:t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3" descr="GlobalRadiosondeNetwor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43908" y="1445233"/>
            <a:ext cx="5008423" cy="2523827"/>
          </a:xfrm>
        </p:spPr>
      </p:pic>
      <p:pic>
        <p:nvPicPr>
          <p:cNvPr id="10" name="Picture 23" descr="Aircraft_Subtype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908" y="4113076"/>
            <a:ext cx="37433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680012" y="112474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33"/>
                </a:solidFill>
              </a:rPr>
              <a:t>Global </a:t>
            </a:r>
            <a:r>
              <a:rPr lang="en-US" b="1" dirty="0" err="1" smtClean="0">
                <a:solidFill>
                  <a:srgbClr val="660033"/>
                </a:solidFill>
              </a:rPr>
              <a:t>Radiosonde</a:t>
            </a:r>
            <a:r>
              <a:rPr lang="en-US" b="1" dirty="0" smtClean="0">
                <a:solidFill>
                  <a:srgbClr val="660033"/>
                </a:solidFill>
              </a:rPr>
              <a:t> Network</a:t>
            </a:r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9804" y="41130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33"/>
                </a:solidFill>
              </a:rPr>
              <a:t>Aircraft Winds</a:t>
            </a:r>
            <a:endParaRPr lang="en-US" b="1" dirty="0">
              <a:solidFill>
                <a:srgbClr val="660033"/>
              </a:solidFill>
            </a:endParaRPr>
          </a:p>
        </p:txBody>
      </p:sp>
      <p:pic>
        <p:nvPicPr>
          <p:cNvPr id="15" name="Picture 6" descr="raobs_Ballo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908" y="3080184"/>
            <a:ext cx="1017226" cy="88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4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sz="half" idx="1"/>
          </p:nvPr>
        </p:nvSpPr>
        <p:spPr>
          <a:xfrm>
            <a:off x="35495" y="1337325"/>
            <a:ext cx="3542591" cy="524466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1700" dirty="0" smtClean="0"/>
              <a:t>	</a:t>
            </a:r>
            <a:r>
              <a:rPr lang="en-US" sz="1900" dirty="0" smtClean="0">
                <a:solidFill>
                  <a:srgbClr val="FF0000"/>
                </a:solidFill>
              </a:rPr>
              <a:t>Satellite Derived Winds are a Key Component of the Global Observing System (GOS)</a:t>
            </a:r>
          </a:p>
          <a:p>
            <a:pPr algn="ctr">
              <a:buNone/>
            </a:pPr>
            <a:endParaRPr lang="en-US" sz="2000" dirty="0" smtClean="0"/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Provide vital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</a:rPr>
              <a:t>tropospheric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wind information over expansive regions of the earth that are devoid of  in-situ wind observations that include oceans, polar regions, and Southern Hemisphere  land masses. </a:t>
            </a:r>
          </a:p>
          <a:p>
            <a:pPr>
              <a:buNone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Provide key wind observations to operational NWP data assimilation systems where their use has been demonstrated to improved numerical weather prediction forecasts including tropical cyclones </a:t>
            </a: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Provide key wind observations to  NWS field forecasters at NWS WFOs and National Centers</a:t>
            </a:r>
          </a:p>
          <a:p>
            <a:pPr lvl="1">
              <a:buFont typeface="Courier New" pitchFamily="49" charset="0"/>
              <a:buChar char="o"/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</a:rPr>
              <a:t>Situational awareness of wind field</a:t>
            </a:r>
          </a:p>
          <a:p>
            <a:pPr lvl="1">
              <a:buFont typeface="Courier New" pitchFamily="49" charset="0"/>
              <a:buChar char="o"/>
            </a:pP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</a:rPr>
              <a:t>Verification of model output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5865995"/>
            <a:ext cx="9144000" cy="966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1813" y="1231258"/>
            <a:ext cx="8893175" cy="23852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2" tIns="45715" rIns="91432" bIns="45715">
            <a:spAutoFit/>
          </a:bodyPr>
          <a:lstStyle/>
          <a:p>
            <a:pPr marL="360363" indent="-360363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00B050"/>
                </a:solidFill>
              </a:rPr>
              <a:t>Forecast </a:t>
            </a:r>
            <a:r>
              <a:rPr lang="en-GB" sz="2000" b="1" dirty="0" smtClean="0">
                <a:solidFill>
                  <a:srgbClr val="00B050"/>
                </a:solidFill>
              </a:rPr>
              <a:t>Sensitivity </a:t>
            </a:r>
            <a:r>
              <a:rPr lang="en-GB" sz="2000" b="1" dirty="0">
                <a:solidFill>
                  <a:srgbClr val="00B050"/>
                </a:solidFill>
              </a:rPr>
              <a:t>to Observations (FSO)</a:t>
            </a:r>
          </a:p>
          <a:p>
            <a:pPr marL="360363" indent="-360363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000" dirty="0" err="1">
                <a:solidFill>
                  <a:srgbClr val="000000"/>
                </a:solidFill>
              </a:rPr>
              <a:t>Adjoint</a:t>
            </a:r>
            <a:r>
              <a:rPr lang="en-GB" sz="2000" dirty="0">
                <a:solidFill>
                  <a:srgbClr val="000000"/>
                </a:solidFill>
              </a:rPr>
              <a:t>-based FSO method </a:t>
            </a:r>
            <a:r>
              <a:rPr lang="en-GB" sz="2000" dirty="0"/>
              <a:t>gives estimate of the contribution of each observation towards reducing the 24-hour forecast error</a:t>
            </a:r>
          </a:p>
          <a:p>
            <a:pPr marL="360363" indent="-360363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Satellite winds </a:t>
            </a:r>
            <a:r>
              <a:rPr lang="en-GB" sz="2000" u="sng" dirty="0" smtClean="0">
                <a:solidFill>
                  <a:srgbClr val="000000"/>
                </a:solidFill>
              </a:rPr>
              <a:t>reduce 24 hour forecast error </a:t>
            </a:r>
            <a:r>
              <a:rPr lang="en-GB" sz="2000" dirty="0" smtClean="0">
                <a:solidFill>
                  <a:srgbClr val="000000"/>
                </a:solidFill>
              </a:rPr>
              <a:t>on the order of 7-11%</a:t>
            </a:r>
            <a:r>
              <a:rPr lang="en-GB" sz="2000" b="1" dirty="0" smtClean="0">
                <a:solidFill>
                  <a:srgbClr val="000000"/>
                </a:solidFill>
              </a:rPr>
              <a:t>  </a:t>
            </a:r>
            <a:r>
              <a:rPr lang="en-GB" sz="2000" i="1" dirty="0" smtClean="0">
                <a:solidFill>
                  <a:srgbClr val="000000"/>
                </a:solidFill>
              </a:rPr>
              <a:t>(NRL was exception)</a:t>
            </a:r>
            <a:endParaRPr lang="en-GB" sz="2000" i="1" dirty="0">
              <a:solidFill>
                <a:srgbClr val="000000"/>
              </a:solidFill>
            </a:endParaRPr>
          </a:p>
          <a:p>
            <a:pPr marL="360363" indent="-360363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Places  satellite winds among the top global observing system observations that contribute in a positive way to NWP global forecast impact</a:t>
            </a:r>
            <a:endParaRPr lang="el-GR" sz="2000" dirty="0">
              <a:solidFill>
                <a:srgbClr val="FF0000"/>
              </a:solidFill>
            </a:endParaRPr>
          </a:p>
        </p:txBody>
      </p:sp>
      <p:grpSp>
        <p:nvGrpSpPr>
          <p:cNvPr id="5" name="Group 15"/>
          <p:cNvGrpSpPr/>
          <p:nvPr/>
        </p:nvGrpSpPr>
        <p:grpSpPr>
          <a:xfrm>
            <a:off x="343529" y="3717032"/>
            <a:ext cx="8569325" cy="3038812"/>
            <a:chOff x="395288" y="3427076"/>
            <a:chExt cx="8569325" cy="3038812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971550" y="6165850"/>
              <a:ext cx="1439863" cy="3000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000000"/>
                  </a:solidFill>
                </a:rPr>
                <a:t>ECMWF</a:t>
              </a:r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3779838" y="6165850"/>
              <a:ext cx="1439862" cy="3000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000000"/>
                  </a:solidFill>
                </a:rPr>
                <a:t>Met Office</a:t>
              </a:r>
            </a:p>
          </p:txBody>
        </p:sp>
        <p:pic>
          <p:nvPicPr>
            <p:cNvPr id="8" name="Picture 18" descr="ECMWF_Period1_FSObar_AllObs"/>
            <p:cNvPicPr>
              <a:picLocks noChangeAspect="1" noChangeArrowheads="1"/>
            </p:cNvPicPr>
            <p:nvPr/>
          </p:nvPicPr>
          <p:blipFill>
            <a:blip r:embed="rId3" cstate="print"/>
            <a:srcRect t="4900"/>
            <a:stretch>
              <a:fillRect/>
            </a:stretch>
          </p:blipFill>
          <p:spPr bwMode="auto">
            <a:xfrm>
              <a:off x="395288" y="3471863"/>
              <a:ext cx="2879725" cy="269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0" descr="obstype_bars_total_pc"/>
            <p:cNvPicPr>
              <a:picLocks noChangeAspect="1" noChangeArrowheads="1"/>
            </p:cNvPicPr>
            <p:nvPr/>
          </p:nvPicPr>
          <p:blipFill>
            <a:blip r:embed="rId4" cstate="print"/>
            <a:srcRect t="4163"/>
            <a:stretch>
              <a:fillRect/>
            </a:stretch>
          </p:blipFill>
          <p:spPr bwMode="auto">
            <a:xfrm>
              <a:off x="3203575" y="3471863"/>
              <a:ext cx="2716213" cy="269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" name="Chart 9"/>
            <p:cNvGraphicFramePr>
              <a:graphicFrameLocks/>
            </p:cNvGraphicFramePr>
            <p:nvPr/>
          </p:nvGraphicFramePr>
          <p:xfrm>
            <a:off x="6084888" y="3427076"/>
            <a:ext cx="2878743" cy="27387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7019925" y="6165850"/>
              <a:ext cx="1439863" cy="3000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000000"/>
                  </a:solidFill>
                </a:rPr>
                <a:t>NRL</a:t>
              </a:r>
            </a:p>
          </p:txBody>
        </p:sp>
        <p:sp>
          <p:nvSpPr>
            <p:cNvPr id="12" name="Oval 23"/>
            <p:cNvSpPr>
              <a:spLocks noChangeArrowheads="1"/>
            </p:cNvSpPr>
            <p:nvPr/>
          </p:nvSpPr>
          <p:spPr bwMode="auto">
            <a:xfrm>
              <a:off x="1692275" y="4624388"/>
              <a:ext cx="1441450" cy="358775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24"/>
            <p:cNvSpPr>
              <a:spLocks noChangeArrowheads="1"/>
            </p:cNvSpPr>
            <p:nvPr/>
          </p:nvSpPr>
          <p:spPr bwMode="auto">
            <a:xfrm>
              <a:off x="4643438" y="4695825"/>
              <a:ext cx="1441450" cy="358775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25"/>
            <p:cNvSpPr>
              <a:spLocks noChangeArrowheads="1"/>
            </p:cNvSpPr>
            <p:nvPr/>
          </p:nvSpPr>
          <p:spPr bwMode="auto">
            <a:xfrm>
              <a:off x="5940425" y="4365625"/>
              <a:ext cx="3024188" cy="423863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5" name="Line 26"/>
          <p:cNvSpPr>
            <a:spLocks noChangeShapeType="1"/>
          </p:cNvSpPr>
          <p:nvPr/>
        </p:nvSpPr>
        <p:spPr bwMode="auto">
          <a:xfrm flipV="1">
            <a:off x="5841218" y="6293302"/>
            <a:ext cx="2282825" cy="1587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61091" y="208719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Study of AMV Impact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chemeClr val="bg1"/>
                </a:solidFill>
                <a:latin typeface="Book Antiqua" pitchFamily="18" charset="0"/>
              </a:rPr>
              <a:t>Highlights from IWWG Study...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Picture 6" descr="logoc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7733" y="1207697"/>
            <a:ext cx="1191761" cy="79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5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6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09820" y="1282391"/>
            <a:ext cx="4182938" cy="5052148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33CC"/>
                </a:solidFill>
              </a:rPr>
              <a:t>Higher Spectral Resolution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Improved cloud detection and cloud retrievals</a:t>
            </a:r>
          </a:p>
          <a:p>
            <a:endParaRPr lang="en-US" sz="1100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FF33CC"/>
                </a:solidFill>
              </a:rPr>
              <a:t>Higher Spatial Resolution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Able to retrieve motion at smaller scales</a:t>
            </a:r>
          </a:p>
          <a:p>
            <a:endParaRPr lang="en-US" sz="1100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FF33CC"/>
                </a:solidFill>
              </a:rPr>
              <a:t>Higher Temporal Resolution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Improved feature tracking </a:t>
            </a:r>
          </a:p>
          <a:p>
            <a:endParaRPr lang="en-US" sz="1100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FF33CC"/>
                </a:solidFill>
              </a:rPr>
              <a:t>Improved </a:t>
            </a:r>
            <a:r>
              <a:rPr lang="en-US" b="1" dirty="0" err="1" smtClean="0">
                <a:solidFill>
                  <a:srgbClr val="FF33CC"/>
                </a:solidFill>
              </a:rPr>
              <a:t>Radiometrics</a:t>
            </a:r>
            <a:endParaRPr lang="en-US" b="1" dirty="0" smtClean="0">
              <a:solidFill>
                <a:srgbClr val="FF33CC"/>
              </a:solidFill>
            </a:endParaRP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Improved tracking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Improved AMV height assignments</a:t>
            </a:r>
          </a:p>
          <a:p>
            <a:endParaRPr lang="en-US" sz="1100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FF33CC"/>
                </a:solidFill>
              </a:rPr>
              <a:t>Improved Navigation and Registration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Improved tracking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7453" y="1169660"/>
            <a:ext cx="4314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All of these things contribute to one being able to observe and retrieve phenomenon not previously observed  before 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04" y="2032181"/>
            <a:ext cx="3709116" cy="3709116"/>
          </a:xfrm>
          <a:prstGeom prst="rect">
            <a:avLst/>
          </a:prstGeom>
          <a:effectLst>
            <a:outerShdw blurRad="3175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479235" y="5840448"/>
            <a:ext cx="4412974" cy="461665"/>
          </a:xfrm>
          <a:prstGeom prst="rect">
            <a:avLst/>
          </a:prstGeom>
          <a:solidFill>
            <a:srgbClr val="BBE0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0099"/>
                </a:solidFill>
              </a:rPr>
              <a:t>GOES-14 provided very unique information and offers a glimpse into the possibilities that will be provided by the ABI on GOES-R. 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575720" y="-635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the GOES-R ABI improve our 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retrieve better wind products?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487023" y="-73439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 Bands Used to Derive Winds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7</a:t>
            </a:fld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9694" y="1262274"/>
          <a:ext cx="9024734" cy="5090160"/>
        </p:xfrm>
        <a:graphic>
          <a:graphicData uri="http://schemas.openxmlformats.org/drawingml/2006/table">
            <a:tbl>
              <a:tblPr firstRow="1" bandRow="1">
                <a:effectLst>
                  <a:outerShdw blurRad="3175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18863"/>
                <a:gridCol w="1470991"/>
                <a:gridCol w="1550504"/>
                <a:gridCol w="1331845"/>
                <a:gridCol w="1441173"/>
                <a:gridCol w="141135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ABI Band</a:t>
                      </a:r>
                      <a:endParaRPr lang="en-US" sz="1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Center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Frequency </a:t>
                      </a:r>
                      <a:r>
                        <a:rPr lang="en-US" sz="1400" b="0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(um)</a:t>
                      </a:r>
                      <a:endParaRPr lang="en-US" sz="1400" b="0" i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Target Scene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Size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0" i="1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(Lines x Elements)</a:t>
                      </a:r>
                      <a:endParaRPr lang="en-US" sz="1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Horiz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Res </a:t>
                      </a:r>
                      <a:r>
                        <a:rPr lang="en-US" sz="1400" b="0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(km)</a:t>
                      </a:r>
                      <a:endParaRPr lang="en-US" sz="1400" b="0" i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Image Time   Interval </a:t>
                      </a:r>
                      <a:r>
                        <a:rPr lang="en-US" sz="1400" b="0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sz="1400" b="0" i="1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mins</a:t>
                      </a:r>
                      <a:r>
                        <a:rPr lang="en-US" sz="1400" b="0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0" i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Refresh 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Rate </a:t>
                      </a:r>
                      <a:r>
                        <a:rPr lang="en-US" sz="1400" b="0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sz="1400" b="0" i="1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mins</a:t>
                      </a:r>
                      <a:r>
                        <a:rPr lang="en-US" sz="1400" b="0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15x15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5 or 15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60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15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 5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3.90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15x15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5 or 15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60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15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 5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8  </a:t>
                      </a:r>
                      <a:r>
                        <a:rPr lang="en-US" sz="1400" b="0" i="1" dirty="0" smtClean="0"/>
                        <a:t>(Cloudy targets)</a:t>
                      </a:r>
                    </a:p>
                    <a:p>
                      <a:pPr algn="l"/>
                      <a:r>
                        <a:rPr lang="en-US" sz="1400" b="1" i="1" dirty="0" smtClean="0"/>
                        <a:t>   </a:t>
                      </a:r>
                      <a:r>
                        <a:rPr lang="en-US" sz="1400" b="0" i="1" dirty="0" smtClean="0"/>
                        <a:t>------------------------</a:t>
                      </a:r>
                    </a:p>
                    <a:p>
                      <a:pPr algn="l"/>
                      <a:r>
                        <a:rPr lang="en-US" sz="1400" b="1" i="1" dirty="0" smtClean="0"/>
                        <a:t>    8</a:t>
                      </a:r>
                      <a:r>
                        <a:rPr lang="en-US" sz="1400" b="1" i="1" baseline="0" dirty="0" smtClean="0"/>
                        <a:t>  </a:t>
                      </a:r>
                      <a:r>
                        <a:rPr lang="en-US" sz="1400" b="0" i="1" baseline="0" dirty="0" smtClean="0"/>
                        <a:t>(Clear-air targets)</a:t>
                      </a:r>
                    </a:p>
                    <a:p>
                      <a:pPr algn="l"/>
                      <a:endParaRPr lang="en-US" sz="14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6.15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15x15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5 or 15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5</a:t>
                      </a:r>
                    </a:p>
                    <a:p>
                      <a:pPr algn="l"/>
                      <a:r>
                        <a:rPr lang="en-US" sz="1200" baseline="0" dirty="0" smtClean="0"/>
                        <a:t>-----------------------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Disk, CONUS, </a:t>
                      </a:r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30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60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15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 5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15x15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Disk, CONUS, </a:t>
                      </a:r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30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60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15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 5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15x15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Disk, CONUS, </a:t>
                      </a:r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30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60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15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 5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14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19x19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5 or 15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Full</a:t>
                      </a:r>
                      <a:r>
                        <a:rPr lang="en-US" sz="1200" baseline="0" dirty="0" smtClean="0"/>
                        <a:t> Disk:  60</a:t>
                      </a:r>
                    </a:p>
                    <a:p>
                      <a:pPr algn="l"/>
                      <a:r>
                        <a:rPr lang="en-US" sz="1200" baseline="0" dirty="0" smtClean="0"/>
                        <a:t>CONUS:    15</a:t>
                      </a:r>
                    </a:p>
                    <a:p>
                      <a:pPr algn="l"/>
                      <a:r>
                        <a:rPr lang="en-US" sz="1200" baseline="0" dirty="0" err="1" smtClean="0"/>
                        <a:t>Meso</a:t>
                      </a:r>
                      <a:r>
                        <a:rPr lang="en-US" sz="1200" baseline="0" dirty="0" smtClean="0"/>
                        <a:t>:        5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295182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Improved Navigation 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and Registration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>
              <a:buNone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Will lead to a more 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accurate wind product</a:t>
            </a:r>
          </a:p>
          <a:p>
            <a:pPr>
              <a:buNone/>
            </a:pP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GOES-15 provides a hint</a:t>
            </a:r>
          </a:p>
          <a:p>
            <a:pPr>
              <a:buNone/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 of ABI’s INR quality…</a:t>
            </a:r>
          </a:p>
          <a:p>
            <a:endParaRPr lang="en-US" sz="2000" dirty="0"/>
          </a:p>
        </p:txBody>
      </p:sp>
      <p:pic>
        <p:nvPicPr>
          <p:cNvPr id="4" name="Picture 3" descr="111127_g11_g15_vis_baja_ani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1820" y="1149446"/>
            <a:ext cx="6408712" cy="55424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596352" y="-635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the GOES-R ABI improve our 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retrieve better wind products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8</a:t>
            </a:fld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8" name="Line 4"/>
          <p:cNvSpPr>
            <a:spLocks noChangeShapeType="1"/>
          </p:cNvSpPr>
          <p:nvPr/>
        </p:nvSpPr>
        <p:spPr bwMode="auto">
          <a:xfrm>
            <a:off x="863588" y="1549486"/>
            <a:ext cx="4033838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89" name="Line 5"/>
          <p:cNvSpPr>
            <a:spLocks noChangeShapeType="1"/>
          </p:cNvSpPr>
          <p:nvPr/>
        </p:nvSpPr>
        <p:spPr bwMode="auto">
          <a:xfrm>
            <a:off x="863588" y="2033674"/>
            <a:ext cx="4033838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0" name="Line 6"/>
          <p:cNvSpPr>
            <a:spLocks noChangeShapeType="1"/>
          </p:cNvSpPr>
          <p:nvPr/>
        </p:nvSpPr>
        <p:spPr bwMode="auto">
          <a:xfrm>
            <a:off x="863588" y="2516274"/>
            <a:ext cx="4033838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1" name="Line 7"/>
          <p:cNvSpPr>
            <a:spLocks noChangeShapeType="1"/>
          </p:cNvSpPr>
          <p:nvPr/>
        </p:nvSpPr>
        <p:spPr bwMode="auto">
          <a:xfrm>
            <a:off x="863588" y="5389649"/>
            <a:ext cx="4033838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2" name="Line 8"/>
          <p:cNvSpPr>
            <a:spLocks noChangeShapeType="1"/>
          </p:cNvSpPr>
          <p:nvPr/>
        </p:nvSpPr>
        <p:spPr bwMode="auto">
          <a:xfrm>
            <a:off x="863588" y="5873836"/>
            <a:ext cx="4033838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3" name="Rectangle 9"/>
          <p:cNvSpPr>
            <a:spLocks noChangeArrowheads="1"/>
          </p:cNvSpPr>
          <p:nvPr/>
        </p:nvSpPr>
        <p:spPr bwMode="auto">
          <a:xfrm>
            <a:off x="863588" y="1549486"/>
            <a:ext cx="4033838" cy="4394200"/>
          </a:xfrm>
          <a:prstGeom prst="rect">
            <a:avLst/>
          </a:prstGeom>
          <a:noFill/>
          <a:ln w="1428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4" name="Line 10"/>
          <p:cNvSpPr>
            <a:spLocks noChangeShapeType="1"/>
          </p:cNvSpPr>
          <p:nvPr/>
        </p:nvSpPr>
        <p:spPr bwMode="auto">
          <a:xfrm>
            <a:off x="5329226" y="1549486"/>
            <a:ext cx="1587" cy="4394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5" name="Line 11"/>
          <p:cNvSpPr>
            <a:spLocks noChangeShapeType="1"/>
          </p:cNvSpPr>
          <p:nvPr/>
        </p:nvSpPr>
        <p:spPr bwMode="auto">
          <a:xfrm>
            <a:off x="5273663" y="1549486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6" name="Line 12"/>
          <p:cNvSpPr>
            <a:spLocks noChangeShapeType="1"/>
          </p:cNvSpPr>
          <p:nvPr/>
        </p:nvSpPr>
        <p:spPr bwMode="auto">
          <a:xfrm>
            <a:off x="5273663" y="2033674"/>
            <a:ext cx="555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7" name="Line 13"/>
          <p:cNvSpPr>
            <a:spLocks noChangeShapeType="1"/>
          </p:cNvSpPr>
          <p:nvPr/>
        </p:nvSpPr>
        <p:spPr bwMode="auto">
          <a:xfrm>
            <a:off x="5273663" y="2516274"/>
            <a:ext cx="555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8" name="Line 14"/>
          <p:cNvSpPr>
            <a:spLocks noChangeShapeType="1"/>
          </p:cNvSpPr>
          <p:nvPr/>
        </p:nvSpPr>
        <p:spPr bwMode="auto">
          <a:xfrm>
            <a:off x="5273663" y="2986174"/>
            <a:ext cx="555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99" name="Line 15"/>
          <p:cNvSpPr>
            <a:spLocks noChangeShapeType="1"/>
          </p:cNvSpPr>
          <p:nvPr/>
        </p:nvSpPr>
        <p:spPr bwMode="auto">
          <a:xfrm>
            <a:off x="5273663" y="3470361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0" name="Line 16"/>
          <p:cNvSpPr>
            <a:spLocks noChangeShapeType="1"/>
          </p:cNvSpPr>
          <p:nvPr/>
        </p:nvSpPr>
        <p:spPr bwMode="auto">
          <a:xfrm>
            <a:off x="5273663" y="3952961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1" name="Line 17"/>
          <p:cNvSpPr>
            <a:spLocks noChangeShapeType="1"/>
          </p:cNvSpPr>
          <p:nvPr/>
        </p:nvSpPr>
        <p:spPr bwMode="auto">
          <a:xfrm>
            <a:off x="5273663" y="4437149"/>
            <a:ext cx="555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2" name="Line 18"/>
          <p:cNvSpPr>
            <a:spLocks noChangeShapeType="1"/>
          </p:cNvSpPr>
          <p:nvPr/>
        </p:nvSpPr>
        <p:spPr bwMode="auto">
          <a:xfrm>
            <a:off x="5273663" y="4907049"/>
            <a:ext cx="555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3" name="Line 19"/>
          <p:cNvSpPr>
            <a:spLocks noChangeShapeType="1"/>
          </p:cNvSpPr>
          <p:nvPr/>
        </p:nvSpPr>
        <p:spPr bwMode="auto">
          <a:xfrm>
            <a:off x="5273663" y="5389649"/>
            <a:ext cx="555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4" name="Line 20"/>
          <p:cNvSpPr>
            <a:spLocks noChangeShapeType="1"/>
          </p:cNvSpPr>
          <p:nvPr/>
        </p:nvSpPr>
        <p:spPr bwMode="auto">
          <a:xfrm>
            <a:off x="5273663" y="5873836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5" name="Line 21"/>
          <p:cNvSpPr>
            <a:spLocks noChangeShapeType="1"/>
          </p:cNvSpPr>
          <p:nvPr/>
        </p:nvSpPr>
        <p:spPr bwMode="auto">
          <a:xfrm>
            <a:off x="4711688" y="5943686"/>
            <a:ext cx="40338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6" name="Line 22"/>
          <p:cNvSpPr>
            <a:spLocks noChangeShapeType="1"/>
          </p:cNvSpPr>
          <p:nvPr/>
        </p:nvSpPr>
        <p:spPr bwMode="auto">
          <a:xfrm flipV="1">
            <a:off x="5329226" y="5888124"/>
            <a:ext cx="1587" cy="55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7" name="Line 23"/>
          <p:cNvSpPr>
            <a:spLocks noChangeShapeType="1"/>
          </p:cNvSpPr>
          <p:nvPr/>
        </p:nvSpPr>
        <p:spPr bwMode="auto">
          <a:xfrm flipV="1">
            <a:off x="6129326" y="5888124"/>
            <a:ext cx="1587" cy="55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8" name="Line 24"/>
          <p:cNvSpPr>
            <a:spLocks noChangeShapeType="1"/>
          </p:cNvSpPr>
          <p:nvPr/>
        </p:nvSpPr>
        <p:spPr bwMode="auto">
          <a:xfrm flipV="1">
            <a:off x="6945301" y="5888124"/>
            <a:ext cx="1587" cy="55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09" name="Line 25"/>
          <p:cNvSpPr>
            <a:spLocks noChangeShapeType="1"/>
          </p:cNvSpPr>
          <p:nvPr/>
        </p:nvSpPr>
        <p:spPr bwMode="auto">
          <a:xfrm flipV="1">
            <a:off x="7746988" y="5888124"/>
            <a:ext cx="1588" cy="55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0" name="Line 26"/>
          <p:cNvSpPr>
            <a:spLocks noChangeShapeType="1"/>
          </p:cNvSpPr>
          <p:nvPr/>
        </p:nvSpPr>
        <p:spPr bwMode="auto">
          <a:xfrm flipV="1">
            <a:off x="8561376" y="5888124"/>
            <a:ext cx="1587" cy="55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1" name="Line 27"/>
          <p:cNvSpPr>
            <a:spLocks noChangeShapeType="1"/>
          </p:cNvSpPr>
          <p:nvPr/>
        </p:nvSpPr>
        <p:spPr bwMode="auto">
          <a:xfrm flipV="1">
            <a:off x="4897426" y="5888124"/>
            <a:ext cx="1587" cy="55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2" name="Line 28"/>
          <p:cNvSpPr>
            <a:spLocks noChangeShapeType="1"/>
          </p:cNvSpPr>
          <p:nvPr/>
        </p:nvSpPr>
        <p:spPr bwMode="auto">
          <a:xfrm flipH="1" flipV="1">
            <a:off x="5949938" y="5915111"/>
            <a:ext cx="28575" cy="28575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3" name="Line 29"/>
          <p:cNvSpPr>
            <a:spLocks noChangeShapeType="1"/>
          </p:cNvSpPr>
          <p:nvPr/>
        </p:nvSpPr>
        <p:spPr bwMode="auto">
          <a:xfrm flipH="1" flipV="1">
            <a:off x="5937238" y="5873836"/>
            <a:ext cx="12700" cy="41275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4" name="Freeform 30"/>
          <p:cNvSpPr>
            <a:spLocks/>
          </p:cNvSpPr>
          <p:nvPr/>
        </p:nvSpPr>
        <p:spPr bwMode="auto">
          <a:xfrm>
            <a:off x="5937238" y="5805574"/>
            <a:ext cx="1588" cy="68262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0" y="26"/>
              </a:cxn>
              <a:cxn ang="0">
                <a:pos x="0" y="0"/>
              </a:cxn>
            </a:cxnLst>
            <a:rect l="0" t="0" r="r" b="b"/>
            <a:pathLst>
              <a:path h="43">
                <a:moveTo>
                  <a:pt x="0" y="43"/>
                </a:moveTo>
                <a:lnTo>
                  <a:pt x="0" y="26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5" name="Line 31"/>
          <p:cNvSpPr>
            <a:spLocks noChangeShapeType="1"/>
          </p:cNvSpPr>
          <p:nvPr/>
        </p:nvSpPr>
        <p:spPr bwMode="auto">
          <a:xfrm flipV="1">
            <a:off x="5937238" y="5721436"/>
            <a:ext cx="1588" cy="84138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6" name="Freeform 32"/>
          <p:cNvSpPr>
            <a:spLocks/>
          </p:cNvSpPr>
          <p:nvPr/>
        </p:nvSpPr>
        <p:spPr bwMode="auto">
          <a:xfrm>
            <a:off x="5937238" y="5611899"/>
            <a:ext cx="12700" cy="109537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0" y="35"/>
              </a:cxn>
              <a:cxn ang="0">
                <a:pos x="8" y="0"/>
              </a:cxn>
            </a:cxnLst>
            <a:rect l="0" t="0" r="r" b="b"/>
            <a:pathLst>
              <a:path w="8" h="69">
                <a:moveTo>
                  <a:pt x="0" y="69"/>
                </a:moveTo>
                <a:lnTo>
                  <a:pt x="0" y="35"/>
                </a:lnTo>
                <a:lnTo>
                  <a:pt x="8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7" name="Line 33"/>
          <p:cNvSpPr>
            <a:spLocks noChangeShapeType="1"/>
          </p:cNvSpPr>
          <p:nvPr/>
        </p:nvSpPr>
        <p:spPr bwMode="auto">
          <a:xfrm flipV="1">
            <a:off x="5949938" y="5486486"/>
            <a:ext cx="1588" cy="125413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8" name="Freeform 34"/>
          <p:cNvSpPr>
            <a:spLocks/>
          </p:cNvSpPr>
          <p:nvPr/>
        </p:nvSpPr>
        <p:spPr bwMode="auto">
          <a:xfrm>
            <a:off x="5922951" y="5348374"/>
            <a:ext cx="26987" cy="138112"/>
          </a:xfrm>
          <a:custGeom>
            <a:avLst/>
            <a:gdLst/>
            <a:ahLst/>
            <a:cxnLst>
              <a:cxn ang="0">
                <a:pos x="17" y="87"/>
              </a:cxn>
              <a:cxn ang="0">
                <a:pos x="9" y="70"/>
              </a:cxn>
              <a:cxn ang="0">
                <a:pos x="9" y="44"/>
              </a:cxn>
              <a:cxn ang="0">
                <a:pos x="0" y="18"/>
              </a:cxn>
              <a:cxn ang="0">
                <a:pos x="17" y="0"/>
              </a:cxn>
            </a:cxnLst>
            <a:rect l="0" t="0" r="r" b="b"/>
            <a:pathLst>
              <a:path w="17" h="87">
                <a:moveTo>
                  <a:pt x="17" y="87"/>
                </a:moveTo>
                <a:lnTo>
                  <a:pt x="9" y="70"/>
                </a:lnTo>
                <a:lnTo>
                  <a:pt x="9" y="44"/>
                </a:lnTo>
                <a:lnTo>
                  <a:pt x="0" y="18"/>
                </a:lnTo>
                <a:lnTo>
                  <a:pt x="17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19" name="Freeform 35"/>
          <p:cNvSpPr>
            <a:spLocks/>
          </p:cNvSpPr>
          <p:nvPr/>
        </p:nvSpPr>
        <p:spPr bwMode="auto">
          <a:xfrm>
            <a:off x="5949938" y="5183274"/>
            <a:ext cx="401638" cy="165100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18" y="96"/>
              </a:cxn>
              <a:cxn ang="0">
                <a:pos x="52" y="78"/>
              </a:cxn>
              <a:cxn ang="0">
                <a:pos x="131" y="52"/>
              </a:cxn>
              <a:cxn ang="0">
                <a:pos x="174" y="43"/>
              </a:cxn>
              <a:cxn ang="0">
                <a:pos x="209" y="26"/>
              </a:cxn>
              <a:cxn ang="0">
                <a:pos x="235" y="17"/>
              </a:cxn>
              <a:cxn ang="0">
                <a:pos x="253" y="0"/>
              </a:cxn>
            </a:cxnLst>
            <a:rect l="0" t="0" r="r" b="b"/>
            <a:pathLst>
              <a:path w="253" h="104">
                <a:moveTo>
                  <a:pt x="0" y="104"/>
                </a:moveTo>
                <a:lnTo>
                  <a:pt x="18" y="96"/>
                </a:lnTo>
                <a:lnTo>
                  <a:pt x="52" y="78"/>
                </a:lnTo>
                <a:lnTo>
                  <a:pt x="131" y="52"/>
                </a:lnTo>
                <a:lnTo>
                  <a:pt x="174" y="43"/>
                </a:lnTo>
                <a:lnTo>
                  <a:pt x="209" y="26"/>
                </a:lnTo>
                <a:lnTo>
                  <a:pt x="235" y="17"/>
                </a:lnTo>
                <a:lnTo>
                  <a:pt x="253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0" name="Freeform 36"/>
          <p:cNvSpPr>
            <a:spLocks/>
          </p:cNvSpPr>
          <p:nvPr/>
        </p:nvSpPr>
        <p:spPr bwMode="auto">
          <a:xfrm>
            <a:off x="6254738" y="5018174"/>
            <a:ext cx="109538" cy="165100"/>
          </a:xfrm>
          <a:custGeom>
            <a:avLst/>
            <a:gdLst/>
            <a:ahLst/>
            <a:cxnLst>
              <a:cxn ang="0">
                <a:pos x="61" y="104"/>
              </a:cxn>
              <a:cxn ang="0">
                <a:pos x="69" y="95"/>
              </a:cxn>
              <a:cxn ang="0">
                <a:pos x="61" y="78"/>
              </a:cxn>
              <a:cxn ang="0">
                <a:pos x="52" y="69"/>
              </a:cxn>
              <a:cxn ang="0">
                <a:pos x="43" y="52"/>
              </a:cxn>
              <a:cxn ang="0">
                <a:pos x="17" y="26"/>
              </a:cxn>
              <a:cxn ang="0">
                <a:pos x="0" y="17"/>
              </a:cxn>
              <a:cxn ang="0">
                <a:pos x="0" y="0"/>
              </a:cxn>
            </a:cxnLst>
            <a:rect l="0" t="0" r="r" b="b"/>
            <a:pathLst>
              <a:path w="69" h="104">
                <a:moveTo>
                  <a:pt x="61" y="104"/>
                </a:moveTo>
                <a:lnTo>
                  <a:pt x="69" y="95"/>
                </a:lnTo>
                <a:lnTo>
                  <a:pt x="61" y="78"/>
                </a:lnTo>
                <a:lnTo>
                  <a:pt x="52" y="69"/>
                </a:lnTo>
                <a:lnTo>
                  <a:pt x="43" y="52"/>
                </a:lnTo>
                <a:lnTo>
                  <a:pt x="17" y="26"/>
                </a:lnTo>
                <a:lnTo>
                  <a:pt x="0" y="17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1" name="Freeform 37"/>
          <p:cNvSpPr>
            <a:spLocks/>
          </p:cNvSpPr>
          <p:nvPr/>
        </p:nvSpPr>
        <p:spPr bwMode="auto">
          <a:xfrm>
            <a:off x="6254738" y="4837199"/>
            <a:ext cx="96838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8" y="87"/>
              </a:cxn>
              <a:cxn ang="0">
                <a:pos x="26" y="61"/>
              </a:cxn>
              <a:cxn ang="0">
                <a:pos x="43" y="26"/>
              </a:cxn>
              <a:cxn ang="0">
                <a:pos x="61" y="0"/>
              </a:cxn>
            </a:cxnLst>
            <a:rect l="0" t="0" r="r" b="b"/>
            <a:pathLst>
              <a:path w="61" h="114">
                <a:moveTo>
                  <a:pt x="0" y="114"/>
                </a:moveTo>
                <a:lnTo>
                  <a:pt x="8" y="87"/>
                </a:lnTo>
                <a:lnTo>
                  <a:pt x="26" y="61"/>
                </a:lnTo>
                <a:lnTo>
                  <a:pt x="43" y="26"/>
                </a:lnTo>
                <a:lnTo>
                  <a:pt x="61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2" name="Freeform 38"/>
          <p:cNvSpPr>
            <a:spLocks/>
          </p:cNvSpPr>
          <p:nvPr/>
        </p:nvSpPr>
        <p:spPr bwMode="auto">
          <a:xfrm>
            <a:off x="6351576" y="4645111"/>
            <a:ext cx="41275" cy="192088"/>
          </a:xfrm>
          <a:custGeom>
            <a:avLst/>
            <a:gdLst/>
            <a:ahLst/>
            <a:cxnLst>
              <a:cxn ang="0">
                <a:pos x="0" y="121"/>
              </a:cxn>
              <a:cxn ang="0">
                <a:pos x="17" y="60"/>
              </a:cxn>
              <a:cxn ang="0">
                <a:pos x="26" y="0"/>
              </a:cxn>
            </a:cxnLst>
            <a:rect l="0" t="0" r="r" b="b"/>
            <a:pathLst>
              <a:path w="26" h="121">
                <a:moveTo>
                  <a:pt x="0" y="121"/>
                </a:moveTo>
                <a:lnTo>
                  <a:pt x="17" y="60"/>
                </a:lnTo>
                <a:lnTo>
                  <a:pt x="26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3" name="Freeform 39"/>
          <p:cNvSpPr>
            <a:spLocks/>
          </p:cNvSpPr>
          <p:nvPr/>
        </p:nvSpPr>
        <p:spPr bwMode="auto">
          <a:xfrm>
            <a:off x="6392851" y="4437149"/>
            <a:ext cx="12700" cy="207962"/>
          </a:xfrm>
          <a:custGeom>
            <a:avLst/>
            <a:gdLst/>
            <a:ahLst/>
            <a:cxnLst>
              <a:cxn ang="0">
                <a:pos x="0" y="131"/>
              </a:cxn>
              <a:cxn ang="0">
                <a:pos x="8" y="70"/>
              </a:cxn>
              <a:cxn ang="0">
                <a:pos x="8" y="0"/>
              </a:cxn>
            </a:cxnLst>
            <a:rect l="0" t="0" r="r" b="b"/>
            <a:pathLst>
              <a:path w="8" h="131">
                <a:moveTo>
                  <a:pt x="0" y="131"/>
                </a:moveTo>
                <a:lnTo>
                  <a:pt x="8" y="70"/>
                </a:lnTo>
                <a:lnTo>
                  <a:pt x="8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4" name="Freeform 40"/>
          <p:cNvSpPr>
            <a:spLocks/>
          </p:cNvSpPr>
          <p:nvPr/>
        </p:nvSpPr>
        <p:spPr bwMode="auto">
          <a:xfrm>
            <a:off x="6405551" y="4229186"/>
            <a:ext cx="14287" cy="207963"/>
          </a:xfrm>
          <a:custGeom>
            <a:avLst/>
            <a:gdLst/>
            <a:ahLst/>
            <a:cxnLst>
              <a:cxn ang="0">
                <a:pos x="0" y="131"/>
              </a:cxn>
              <a:cxn ang="0">
                <a:pos x="9" y="61"/>
              </a:cxn>
              <a:cxn ang="0">
                <a:pos x="9" y="0"/>
              </a:cxn>
            </a:cxnLst>
            <a:rect l="0" t="0" r="r" b="b"/>
            <a:pathLst>
              <a:path w="9" h="131">
                <a:moveTo>
                  <a:pt x="0" y="131"/>
                </a:moveTo>
                <a:lnTo>
                  <a:pt x="9" y="61"/>
                </a:lnTo>
                <a:lnTo>
                  <a:pt x="9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5" name="Freeform 41"/>
          <p:cNvSpPr>
            <a:spLocks/>
          </p:cNvSpPr>
          <p:nvPr/>
        </p:nvSpPr>
        <p:spPr bwMode="auto">
          <a:xfrm>
            <a:off x="6405551" y="4022811"/>
            <a:ext cx="14287" cy="206375"/>
          </a:xfrm>
          <a:custGeom>
            <a:avLst/>
            <a:gdLst/>
            <a:ahLst/>
            <a:cxnLst>
              <a:cxn ang="0">
                <a:pos x="9" y="130"/>
              </a:cxn>
              <a:cxn ang="0">
                <a:pos x="9" y="70"/>
              </a:cxn>
              <a:cxn ang="0">
                <a:pos x="0" y="0"/>
              </a:cxn>
            </a:cxnLst>
            <a:rect l="0" t="0" r="r" b="b"/>
            <a:pathLst>
              <a:path w="9" h="130">
                <a:moveTo>
                  <a:pt x="9" y="130"/>
                </a:moveTo>
                <a:lnTo>
                  <a:pt x="9" y="7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6" name="Freeform 42"/>
          <p:cNvSpPr>
            <a:spLocks/>
          </p:cNvSpPr>
          <p:nvPr/>
        </p:nvSpPr>
        <p:spPr bwMode="auto">
          <a:xfrm>
            <a:off x="6351576" y="3802149"/>
            <a:ext cx="53975" cy="220662"/>
          </a:xfrm>
          <a:custGeom>
            <a:avLst/>
            <a:gdLst/>
            <a:ahLst/>
            <a:cxnLst>
              <a:cxn ang="0">
                <a:pos x="34" y="139"/>
              </a:cxn>
              <a:cxn ang="0">
                <a:pos x="17" y="69"/>
              </a:cxn>
              <a:cxn ang="0">
                <a:pos x="0" y="0"/>
              </a:cxn>
            </a:cxnLst>
            <a:rect l="0" t="0" r="r" b="b"/>
            <a:pathLst>
              <a:path w="34" h="139">
                <a:moveTo>
                  <a:pt x="34" y="139"/>
                </a:moveTo>
                <a:lnTo>
                  <a:pt x="17" y="69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7" name="Freeform 43"/>
          <p:cNvSpPr>
            <a:spLocks/>
          </p:cNvSpPr>
          <p:nvPr/>
        </p:nvSpPr>
        <p:spPr bwMode="auto">
          <a:xfrm>
            <a:off x="6337288" y="3594186"/>
            <a:ext cx="14288" cy="207963"/>
          </a:xfrm>
          <a:custGeom>
            <a:avLst/>
            <a:gdLst/>
            <a:ahLst/>
            <a:cxnLst>
              <a:cxn ang="0">
                <a:pos x="9" y="131"/>
              </a:cxn>
              <a:cxn ang="0">
                <a:pos x="0" y="61"/>
              </a:cxn>
              <a:cxn ang="0">
                <a:pos x="0" y="35"/>
              </a:cxn>
              <a:cxn ang="0">
                <a:pos x="9" y="0"/>
              </a:cxn>
            </a:cxnLst>
            <a:rect l="0" t="0" r="r" b="b"/>
            <a:pathLst>
              <a:path w="9" h="131">
                <a:moveTo>
                  <a:pt x="9" y="131"/>
                </a:moveTo>
                <a:lnTo>
                  <a:pt x="0" y="61"/>
                </a:lnTo>
                <a:lnTo>
                  <a:pt x="0" y="35"/>
                </a:lnTo>
                <a:lnTo>
                  <a:pt x="9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8" name="Freeform 44"/>
          <p:cNvSpPr>
            <a:spLocks/>
          </p:cNvSpPr>
          <p:nvPr/>
        </p:nvSpPr>
        <p:spPr bwMode="auto">
          <a:xfrm>
            <a:off x="6351576" y="3373524"/>
            <a:ext cx="206375" cy="220662"/>
          </a:xfrm>
          <a:custGeom>
            <a:avLst/>
            <a:gdLst/>
            <a:ahLst/>
            <a:cxnLst>
              <a:cxn ang="0">
                <a:pos x="0" y="139"/>
              </a:cxn>
              <a:cxn ang="0">
                <a:pos x="26" y="104"/>
              </a:cxn>
              <a:cxn ang="0">
                <a:pos x="52" y="70"/>
              </a:cxn>
              <a:cxn ang="0">
                <a:pos x="130" y="0"/>
              </a:cxn>
            </a:cxnLst>
            <a:rect l="0" t="0" r="r" b="b"/>
            <a:pathLst>
              <a:path w="130" h="139">
                <a:moveTo>
                  <a:pt x="0" y="139"/>
                </a:moveTo>
                <a:lnTo>
                  <a:pt x="26" y="104"/>
                </a:lnTo>
                <a:lnTo>
                  <a:pt x="52" y="70"/>
                </a:lnTo>
                <a:lnTo>
                  <a:pt x="13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29" name="Freeform 45"/>
          <p:cNvSpPr>
            <a:spLocks/>
          </p:cNvSpPr>
          <p:nvPr/>
        </p:nvSpPr>
        <p:spPr bwMode="auto">
          <a:xfrm>
            <a:off x="6557951" y="3165561"/>
            <a:ext cx="290512" cy="207963"/>
          </a:xfrm>
          <a:custGeom>
            <a:avLst/>
            <a:gdLst/>
            <a:ahLst/>
            <a:cxnLst>
              <a:cxn ang="0">
                <a:pos x="0" y="131"/>
              </a:cxn>
              <a:cxn ang="0">
                <a:pos x="44" y="96"/>
              </a:cxn>
              <a:cxn ang="0">
                <a:pos x="87" y="61"/>
              </a:cxn>
              <a:cxn ang="0">
                <a:pos x="183" y="0"/>
              </a:cxn>
            </a:cxnLst>
            <a:rect l="0" t="0" r="r" b="b"/>
            <a:pathLst>
              <a:path w="183" h="131">
                <a:moveTo>
                  <a:pt x="0" y="131"/>
                </a:moveTo>
                <a:lnTo>
                  <a:pt x="44" y="96"/>
                </a:lnTo>
                <a:lnTo>
                  <a:pt x="87" y="61"/>
                </a:lnTo>
                <a:lnTo>
                  <a:pt x="183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0" name="Freeform 46"/>
          <p:cNvSpPr>
            <a:spLocks/>
          </p:cNvSpPr>
          <p:nvPr/>
        </p:nvSpPr>
        <p:spPr bwMode="auto">
          <a:xfrm>
            <a:off x="6848463" y="2959186"/>
            <a:ext cx="249238" cy="20637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35" y="96"/>
              </a:cxn>
              <a:cxn ang="0">
                <a:pos x="70" y="61"/>
              </a:cxn>
              <a:cxn ang="0">
                <a:pos x="113" y="35"/>
              </a:cxn>
              <a:cxn ang="0">
                <a:pos x="157" y="0"/>
              </a:cxn>
            </a:cxnLst>
            <a:rect l="0" t="0" r="r" b="b"/>
            <a:pathLst>
              <a:path w="157" h="130">
                <a:moveTo>
                  <a:pt x="0" y="130"/>
                </a:moveTo>
                <a:lnTo>
                  <a:pt x="35" y="96"/>
                </a:lnTo>
                <a:lnTo>
                  <a:pt x="70" y="61"/>
                </a:lnTo>
                <a:lnTo>
                  <a:pt x="113" y="35"/>
                </a:lnTo>
                <a:lnTo>
                  <a:pt x="157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1" name="Freeform 47"/>
          <p:cNvSpPr>
            <a:spLocks/>
          </p:cNvSpPr>
          <p:nvPr/>
        </p:nvSpPr>
        <p:spPr bwMode="auto">
          <a:xfrm>
            <a:off x="7097701" y="2765511"/>
            <a:ext cx="441325" cy="193675"/>
          </a:xfrm>
          <a:custGeom>
            <a:avLst/>
            <a:gdLst/>
            <a:ahLst/>
            <a:cxnLst>
              <a:cxn ang="0">
                <a:pos x="0" y="122"/>
              </a:cxn>
              <a:cxn ang="0">
                <a:pos x="61" y="87"/>
              </a:cxn>
              <a:cxn ang="0">
                <a:pos x="130" y="61"/>
              </a:cxn>
              <a:cxn ang="0">
                <a:pos x="209" y="26"/>
              </a:cxn>
              <a:cxn ang="0">
                <a:pos x="278" y="0"/>
              </a:cxn>
            </a:cxnLst>
            <a:rect l="0" t="0" r="r" b="b"/>
            <a:pathLst>
              <a:path w="278" h="122">
                <a:moveTo>
                  <a:pt x="0" y="122"/>
                </a:moveTo>
                <a:lnTo>
                  <a:pt x="61" y="87"/>
                </a:lnTo>
                <a:lnTo>
                  <a:pt x="130" y="61"/>
                </a:lnTo>
                <a:lnTo>
                  <a:pt x="209" y="26"/>
                </a:lnTo>
                <a:lnTo>
                  <a:pt x="278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2" name="Freeform 48"/>
          <p:cNvSpPr>
            <a:spLocks/>
          </p:cNvSpPr>
          <p:nvPr/>
        </p:nvSpPr>
        <p:spPr bwMode="auto">
          <a:xfrm>
            <a:off x="7539026" y="2571836"/>
            <a:ext cx="442912" cy="193675"/>
          </a:xfrm>
          <a:custGeom>
            <a:avLst/>
            <a:gdLst/>
            <a:ahLst/>
            <a:cxnLst>
              <a:cxn ang="0">
                <a:pos x="0" y="122"/>
              </a:cxn>
              <a:cxn ang="0">
                <a:pos x="79" y="87"/>
              </a:cxn>
              <a:cxn ang="0">
                <a:pos x="157" y="61"/>
              </a:cxn>
              <a:cxn ang="0">
                <a:pos x="226" y="26"/>
              </a:cxn>
              <a:cxn ang="0">
                <a:pos x="253" y="18"/>
              </a:cxn>
              <a:cxn ang="0">
                <a:pos x="279" y="0"/>
              </a:cxn>
            </a:cxnLst>
            <a:rect l="0" t="0" r="r" b="b"/>
            <a:pathLst>
              <a:path w="279" h="122">
                <a:moveTo>
                  <a:pt x="0" y="122"/>
                </a:moveTo>
                <a:lnTo>
                  <a:pt x="79" y="87"/>
                </a:lnTo>
                <a:lnTo>
                  <a:pt x="157" y="61"/>
                </a:lnTo>
                <a:lnTo>
                  <a:pt x="226" y="26"/>
                </a:lnTo>
                <a:lnTo>
                  <a:pt x="253" y="18"/>
                </a:lnTo>
                <a:lnTo>
                  <a:pt x="279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3" name="Freeform 49"/>
          <p:cNvSpPr>
            <a:spLocks/>
          </p:cNvSpPr>
          <p:nvPr/>
        </p:nvSpPr>
        <p:spPr bwMode="auto">
          <a:xfrm>
            <a:off x="7981938" y="2406736"/>
            <a:ext cx="41275" cy="165100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8" y="95"/>
              </a:cxn>
              <a:cxn ang="0">
                <a:pos x="17" y="78"/>
              </a:cxn>
              <a:cxn ang="0">
                <a:pos x="26" y="52"/>
              </a:cxn>
              <a:cxn ang="0">
                <a:pos x="17" y="26"/>
              </a:cxn>
              <a:cxn ang="0">
                <a:pos x="17" y="0"/>
              </a:cxn>
            </a:cxnLst>
            <a:rect l="0" t="0" r="r" b="b"/>
            <a:pathLst>
              <a:path w="26" h="104">
                <a:moveTo>
                  <a:pt x="0" y="104"/>
                </a:moveTo>
                <a:lnTo>
                  <a:pt x="8" y="95"/>
                </a:lnTo>
                <a:lnTo>
                  <a:pt x="17" y="78"/>
                </a:lnTo>
                <a:lnTo>
                  <a:pt x="26" y="52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4" name="Freeform 50"/>
          <p:cNvSpPr>
            <a:spLocks/>
          </p:cNvSpPr>
          <p:nvPr/>
        </p:nvSpPr>
        <p:spPr bwMode="auto">
          <a:xfrm>
            <a:off x="8008926" y="2227349"/>
            <a:ext cx="41275" cy="179387"/>
          </a:xfrm>
          <a:custGeom>
            <a:avLst/>
            <a:gdLst/>
            <a:ahLst/>
            <a:cxnLst>
              <a:cxn ang="0">
                <a:pos x="0" y="113"/>
              </a:cxn>
              <a:cxn ang="0">
                <a:pos x="9" y="87"/>
              </a:cxn>
              <a:cxn ang="0">
                <a:pos x="18" y="52"/>
              </a:cxn>
              <a:cxn ang="0">
                <a:pos x="26" y="26"/>
              </a:cxn>
              <a:cxn ang="0">
                <a:pos x="26" y="0"/>
              </a:cxn>
            </a:cxnLst>
            <a:rect l="0" t="0" r="r" b="b"/>
            <a:pathLst>
              <a:path w="26" h="113">
                <a:moveTo>
                  <a:pt x="0" y="113"/>
                </a:moveTo>
                <a:lnTo>
                  <a:pt x="9" y="87"/>
                </a:lnTo>
                <a:lnTo>
                  <a:pt x="18" y="52"/>
                </a:lnTo>
                <a:lnTo>
                  <a:pt x="26" y="26"/>
                </a:lnTo>
                <a:lnTo>
                  <a:pt x="26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5" name="Freeform 51"/>
          <p:cNvSpPr>
            <a:spLocks/>
          </p:cNvSpPr>
          <p:nvPr/>
        </p:nvSpPr>
        <p:spPr bwMode="auto">
          <a:xfrm>
            <a:off x="7912088" y="2074949"/>
            <a:ext cx="138113" cy="152400"/>
          </a:xfrm>
          <a:custGeom>
            <a:avLst/>
            <a:gdLst/>
            <a:ahLst/>
            <a:cxnLst>
              <a:cxn ang="0">
                <a:pos x="87" y="96"/>
              </a:cxn>
              <a:cxn ang="0">
                <a:pos x="79" y="69"/>
              </a:cxn>
              <a:cxn ang="0">
                <a:pos x="61" y="43"/>
              </a:cxn>
              <a:cxn ang="0">
                <a:pos x="35" y="26"/>
              </a:cxn>
              <a:cxn ang="0">
                <a:pos x="0" y="0"/>
              </a:cxn>
            </a:cxnLst>
            <a:rect l="0" t="0" r="r" b="b"/>
            <a:pathLst>
              <a:path w="87" h="96">
                <a:moveTo>
                  <a:pt x="87" y="96"/>
                </a:moveTo>
                <a:lnTo>
                  <a:pt x="79" y="69"/>
                </a:lnTo>
                <a:lnTo>
                  <a:pt x="61" y="43"/>
                </a:lnTo>
                <a:lnTo>
                  <a:pt x="35" y="26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6" name="Freeform 52"/>
          <p:cNvSpPr>
            <a:spLocks/>
          </p:cNvSpPr>
          <p:nvPr/>
        </p:nvSpPr>
        <p:spPr bwMode="auto">
          <a:xfrm>
            <a:off x="7497751" y="1922549"/>
            <a:ext cx="414337" cy="152400"/>
          </a:xfrm>
          <a:custGeom>
            <a:avLst/>
            <a:gdLst/>
            <a:ahLst/>
            <a:cxnLst>
              <a:cxn ang="0">
                <a:pos x="261" y="96"/>
              </a:cxn>
              <a:cxn ang="0">
                <a:pos x="209" y="70"/>
              </a:cxn>
              <a:cxn ang="0">
                <a:pos x="139" y="44"/>
              </a:cxn>
              <a:cxn ang="0">
                <a:pos x="70" y="26"/>
              </a:cxn>
              <a:cxn ang="0">
                <a:pos x="0" y="0"/>
              </a:cxn>
            </a:cxnLst>
            <a:rect l="0" t="0" r="r" b="b"/>
            <a:pathLst>
              <a:path w="261" h="96">
                <a:moveTo>
                  <a:pt x="261" y="96"/>
                </a:moveTo>
                <a:lnTo>
                  <a:pt x="209" y="70"/>
                </a:lnTo>
                <a:lnTo>
                  <a:pt x="139" y="44"/>
                </a:lnTo>
                <a:lnTo>
                  <a:pt x="70" y="26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7" name="Freeform 53"/>
          <p:cNvSpPr>
            <a:spLocks/>
          </p:cNvSpPr>
          <p:nvPr/>
        </p:nvSpPr>
        <p:spPr bwMode="auto">
          <a:xfrm>
            <a:off x="7138976" y="1798724"/>
            <a:ext cx="358775" cy="123825"/>
          </a:xfrm>
          <a:custGeom>
            <a:avLst/>
            <a:gdLst/>
            <a:ahLst/>
            <a:cxnLst>
              <a:cxn ang="0">
                <a:pos x="226" y="78"/>
              </a:cxn>
              <a:cxn ang="0">
                <a:pos x="104" y="35"/>
              </a:cxn>
              <a:cxn ang="0">
                <a:pos x="43" y="17"/>
              </a:cxn>
              <a:cxn ang="0">
                <a:pos x="0" y="0"/>
              </a:cxn>
            </a:cxnLst>
            <a:rect l="0" t="0" r="r" b="b"/>
            <a:pathLst>
              <a:path w="226" h="78">
                <a:moveTo>
                  <a:pt x="226" y="78"/>
                </a:moveTo>
                <a:lnTo>
                  <a:pt x="104" y="35"/>
                </a:lnTo>
                <a:lnTo>
                  <a:pt x="43" y="17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8" name="Freeform 54"/>
          <p:cNvSpPr>
            <a:spLocks/>
          </p:cNvSpPr>
          <p:nvPr/>
        </p:nvSpPr>
        <p:spPr bwMode="auto">
          <a:xfrm>
            <a:off x="6986576" y="1673311"/>
            <a:ext cx="152400" cy="125413"/>
          </a:xfrm>
          <a:custGeom>
            <a:avLst/>
            <a:gdLst/>
            <a:ahLst/>
            <a:cxnLst>
              <a:cxn ang="0">
                <a:pos x="96" y="79"/>
              </a:cxn>
              <a:cxn ang="0">
                <a:pos x="61" y="61"/>
              </a:cxn>
              <a:cxn ang="0">
                <a:pos x="44" y="35"/>
              </a:cxn>
              <a:cxn ang="0">
                <a:pos x="26" y="18"/>
              </a:cxn>
              <a:cxn ang="0">
                <a:pos x="0" y="0"/>
              </a:cxn>
            </a:cxnLst>
            <a:rect l="0" t="0" r="r" b="b"/>
            <a:pathLst>
              <a:path w="96" h="79">
                <a:moveTo>
                  <a:pt x="96" y="79"/>
                </a:moveTo>
                <a:lnTo>
                  <a:pt x="61" y="61"/>
                </a:lnTo>
                <a:lnTo>
                  <a:pt x="44" y="35"/>
                </a:lnTo>
                <a:lnTo>
                  <a:pt x="26" y="18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39" name="Freeform 55"/>
          <p:cNvSpPr>
            <a:spLocks/>
          </p:cNvSpPr>
          <p:nvPr/>
        </p:nvSpPr>
        <p:spPr bwMode="auto">
          <a:xfrm>
            <a:off x="6807188" y="1563774"/>
            <a:ext cx="179388" cy="109537"/>
          </a:xfrm>
          <a:custGeom>
            <a:avLst/>
            <a:gdLst/>
            <a:ahLst/>
            <a:cxnLst>
              <a:cxn ang="0">
                <a:pos x="113" y="69"/>
              </a:cxn>
              <a:cxn ang="0">
                <a:pos x="61" y="35"/>
              </a:cxn>
              <a:cxn ang="0">
                <a:pos x="0" y="0"/>
              </a:cxn>
            </a:cxnLst>
            <a:rect l="0" t="0" r="r" b="b"/>
            <a:pathLst>
              <a:path w="113" h="69">
                <a:moveTo>
                  <a:pt x="113" y="69"/>
                </a:moveTo>
                <a:lnTo>
                  <a:pt x="61" y="35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0" name="Freeform 56"/>
          <p:cNvSpPr>
            <a:spLocks/>
          </p:cNvSpPr>
          <p:nvPr/>
        </p:nvSpPr>
        <p:spPr bwMode="auto">
          <a:xfrm>
            <a:off x="5894376" y="5915111"/>
            <a:ext cx="42862" cy="28575"/>
          </a:xfrm>
          <a:custGeom>
            <a:avLst/>
            <a:gdLst/>
            <a:ahLst/>
            <a:cxnLst>
              <a:cxn ang="0">
                <a:pos x="27" y="18"/>
              </a:cxn>
              <a:cxn ang="0">
                <a:pos x="9" y="9"/>
              </a:cxn>
              <a:cxn ang="0">
                <a:pos x="0" y="0"/>
              </a:cxn>
            </a:cxnLst>
            <a:rect l="0" t="0" r="r" b="b"/>
            <a:pathLst>
              <a:path w="27" h="18">
                <a:moveTo>
                  <a:pt x="27" y="18"/>
                </a:moveTo>
                <a:lnTo>
                  <a:pt x="9" y="9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1" name="Freeform 57"/>
          <p:cNvSpPr>
            <a:spLocks/>
          </p:cNvSpPr>
          <p:nvPr/>
        </p:nvSpPr>
        <p:spPr bwMode="auto">
          <a:xfrm>
            <a:off x="5937238" y="5900824"/>
            <a:ext cx="82550" cy="84137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7"/>
              </a:cxn>
              <a:cxn ang="0">
                <a:pos x="26" y="53"/>
              </a:cxn>
              <a:cxn ang="0">
                <a:pos x="0" y="27"/>
              </a:cxn>
              <a:cxn ang="0">
                <a:pos x="26" y="0"/>
              </a:cxn>
            </a:cxnLst>
            <a:rect l="0" t="0" r="r" b="b"/>
            <a:pathLst>
              <a:path w="52" h="53">
                <a:moveTo>
                  <a:pt x="26" y="0"/>
                </a:moveTo>
                <a:lnTo>
                  <a:pt x="52" y="27"/>
                </a:lnTo>
                <a:lnTo>
                  <a:pt x="26" y="53"/>
                </a:lnTo>
                <a:lnTo>
                  <a:pt x="0" y="27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2" name="Freeform 58"/>
          <p:cNvSpPr>
            <a:spLocks/>
          </p:cNvSpPr>
          <p:nvPr/>
        </p:nvSpPr>
        <p:spPr bwMode="auto">
          <a:xfrm>
            <a:off x="5908663" y="5873836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3" name="Freeform 59"/>
          <p:cNvSpPr>
            <a:spLocks/>
          </p:cNvSpPr>
          <p:nvPr/>
        </p:nvSpPr>
        <p:spPr bwMode="auto">
          <a:xfrm>
            <a:off x="5894376" y="5832561"/>
            <a:ext cx="84137" cy="82550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53" y="26"/>
              </a:cxn>
              <a:cxn ang="0">
                <a:pos x="27" y="52"/>
              </a:cxn>
              <a:cxn ang="0">
                <a:pos x="0" y="26"/>
              </a:cxn>
              <a:cxn ang="0">
                <a:pos x="27" y="0"/>
              </a:cxn>
            </a:cxnLst>
            <a:rect l="0" t="0" r="r" b="b"/>
            <a:pathLst>
              <a:path w="53" h="52">
                <a:moveTo>
                  <a:pt x="27" y="0"/>
                </a:moveTo>
                <a:lnTo>
                  <a:pt x="53" y="26"/>
                </a:lnTo>
                <a:lnTo>
                  <a:pt x="27" y="52"/>
                </a:lnTo>
                <a:lnTo>
                  <a:pt x="0" y="26"/>
                </a:lnTo>
                <a:lnTo>
                  <a:pt x="27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4" name="Freeform 60"/>
          <p:cNvSpPr>
            <a:spLocks/>
          </p:cNvSpPr>
          <p:nvPr/>
        </p:nvSpPr>
        <p:spPr bwMode="auto">
          <a:xfrm>
            <a:off x="5894376" y="5762711"/>
            <a:ext cx="84137" cy="84138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53" y="27"/>
              </a:cxn>
              <a:cxn ang="0">
                <a:pos x="27" y="53"/>
              </a:cxn>
              <a:cxn ang="0">
                <a:pos x="0" y="27"/>
              </a:cxn>
              <a:cxn ang="0">
                <a:pos x="27" y="0"/>
              </a:cxn>
            </a:cxnLst>
            <a:rect l="0" t="0" r="r" b="b"/>
            <a:pathLst>
              <a:path w="53" h="53">
                <a:moveTo>
                  <a:pt x="27" y="0"/>
                </a:moveTo>
                <a:lnTo>
                  <a:pt x="53" y="27"/>
                </a:lnTo>
                <a:lnTo>
                  <a:pt x="27" y="53"/>
                </a:lnTo>
                <a:lnTo>
                  <a:pt x="0" y="27"/>
                </a:lnTo>
                <a:lnTo>
                  <a:pt x="27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5" name="Freeform 61"/>
          <p:cNvSpPr>
            <a:spLocks/>
          </p:cNvSpPr>
          <p:nvPr/>
        </p:nvSpPr>
        <p:spPr bwMode="auto">
          <a:xfrm>
            <a:off x="5894376" y="5680161"/>
            <a:ext cx="84137" cy="82550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53" y="26"/>
              </a:cxn>
              <a:cxn ang="0">
                <a:pos x="27" y="52"/>
              </a:cxn>
              <a:cxn ang="0">
                <a:pos x="0" y="26"/>
              </a:cxn>
              <a:cxn ang="0">
                <a:pos x="27" y="0"/>
              </a:cxn>
            </a:cxnLst>
            <a:rect l="0" t="0" r="r" b="b"/>
            <a:pathLst>
              <a:path w="53" h="52">
                <a:moveTo>
                  <a:pt x="27" y="0"/>
                </a:moveTo>
                <a:lnTo>
                  <a:pt x="53" y="26"/>
                </a:lnTo>
                <a:lnTo>
                  <a:pt x="27" y="52"/>
                </a:lnTo>
                <a:lnTo>
                  <a:pt x="0" y="26"/>
                </a:lnTo>
                <a:lnTo>
                  <a:pt x="27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6" name="Freeform 62"/>
          <p:cNvSpPr>
            <a:spLocks/>
          </p:cNvSpPr>
          <p:nvPr/>
        </p:nvSpPr>
        <p:spPr bwMode="auto">
          <a:xfrm>
            <a:off x="5908663" y="5570624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7" name="Freeform 63"/>
          <p:cNvSpPr>
            <a:spLocks/>
          </p:cNvSpPr>
          <p:nvPr/>
        </p:nvSpPr>
        <p:spPr bwMode="auto">
          <a:xfrm>
            <a:off x="5908663" y="5445211"/>
            <a:ext cx="82550" cy="8413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3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3">
                <a:moveTo>
                  <a:pt x="26" y="0"/>
                </a:moveTo>
                <a:lnTo>
                  <a:pt x="52" y="26"/>
                </a:lnTo>
                <a:lnTo>
                  <a:pt x="26" y="53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8" name="Freeform 64"/>
          <p:cNvSpPr>
            <a:spLocks/>
          </p:cNvSpPr>
          <p:nvPr/>
        </p:nvSpPr>
        <p:spPr bwMode="auto">
          <a:xfrm>
            <a:off x="5908663" y="5307099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49" name="Freeform 65"/>
          <p:cNvSpPr>
            <a:spLocks/>
          </p:cNvSpPr>
          <p:nvPr/>
        </p:nvSpPr>
        <p:spPr bwMode="auto">
          <a:xfrm>
            <a:off x="6310301" y="5141999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0" name="Freeform 66"/>
          <p:cNvSpPr>
            <a:spLocks/>
          </p:cNvSpPr>
          <p:nvPr/>
        </p:nvSpPr>
        <p:spPr bwMode="auto">
          <a:xfrm>
            <a:off x="6213463" y="4975311"/>
            <a:ext cx="82550" cy="8413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7"/>
              </a:cxn>
              <a:cxn ang="0">
                <a:pos x="26" y="53"/>
              </a:cxn>
              <a:cxn ang="0">
                <a:pos x="0" y="27"/>
              </a:cxn>
              <a:cxn ang="0">
                <a:pos x="26" y="0"/>
              </a:cxn>
            </a:cxnLst>
            <a:rect l="0" t="0" r="r" b="b"/>
            <a:pathLst>
              <a:path w="52" h="53">
                <a:moveTo>
                  <a:pt x="26" y="0"/>
                </a:moveTo>
                <a:lnTo>
                  <a:pt x="52" y="27"/>
                </a:lnTo>
                <a:lnTo>
                  <a:pt x="26" y="53"/>
                </a:lnTo>
                <a:lnTo>
                  <a:pt x="0" y="27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1" name="Freeform 67"/>
          <p:cNvSpPr>
            <a:spLocks/>
          </p:cNvSpPr>
          <p:nvPr/>
        </p:nvSpPr>
        <p:spPr bwMode="auto">
          <a:xfrm>
            <a:off x="6310301" y="4795924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2" name="Freeform 68"/>
          <p:cNvSpPr>
            <a:spLocks/>
          </p:cNvSpPr>
          <p:nvPr/>
        </p:nvSpPr>
        <p:spPr bwMode="auto">
          <a:xfrm>
            <a:off x="6351576" y="4602249"/>
            <a:ext cx="82550" cy="84137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7"/>
              </a:cxn>
              <a:cxn ang="0">
                <a:pos x="26" y="53"/>
              </a:cxn>
              <a:cxn ang="0">
                <a:pos x="0" y="27"/>
              </a:cxn>
              <a:cxn ang="0">
                <a:pos x="26" y="0"/>
              </a:cxn>
            </a:cxnLst>
            <a:rect l="0" t="0" r="r" b="b"/>
            <a:pathLst>
              <a:path w="52" h="53">
                <a:moveTo>
                  <a:pt x="26" y="0"/>
                </a:moveTo>
                <a:lnTo>
                  <a:pt x="52" y="27"/>
                </a:lnTo>
                <a:lnTo>
                  <a:pt x="26" y="53"/>
                </a:lnTo>
                <a:lnTo>
                  <a:pt x="0" y="27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3" name="Freeform 69"/>
          <p:cNvSpPr>
            <a:spLocks/>
          </p:cNvSpPr>
          <p:nvPr/>
        </p:nvSpPr>
        <p:spPr bwMode="auto">
          <a:xfrm>
            <a:off x="6364276" y="4395874"/>
            <a:ext cx="84137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3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3" h="52">
                <a:moveTo>
                  <a:pt x="26" y="0"/>
                </a:moveTo>
                <a:lnTo>
                  <a:pt x="53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4" name="Freeform 70"/>
          <p:cNvSpPr>
            <a:spLocks/>
          </p:cNvSpPr>
          <p:nvPr/>
        </p:nvSpPr>
        <p:spPr bwMode="auto">
          <a:xfrm>
            <a:off x="6378563" y="4187911"/>
            <a:ext cx="82550" cy="8413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3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3">
                <a:moveTo>
                  <a:pt x="26" y="0"/>
                </a:moveTo>
                <a:lnTo>
                  <a:pt x="52" y="26"/>
                </a:lnTo>
                <a:lnTo>
                  <a:pt x="26" y="53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5" name="Freeform 71"/>
          <p:cNvSpPr>
            <a:spLocks/>
          </p:cNvSpPr>
          <p:nvPr/>
        </p:nvSpPr>
        <p:spPr bwMode="auto">
          <a:xfrm>
            <a:off x="6364276" y="3981536"/>
            <a:ext cx="84137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3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3" h="52">
                <a:moveTo>
                  <a:pt x="26" y="0"/>
                </a:moveTo>
                <a:lnTo>
                  <a:pt x="53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6" name="Freeform 72"/>
          <p:cNvSpPr>
            <a:spLocks/>
          </p:cNvSpPr>
          <p:nvPr/>
        </p:nvSpPr>
        <p:spPr bwMode="auto">
          <a:xfrm>
            <a:off x="6310301" y="3760874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7" name="Freeform 73"/>
          <p:cNvSpPr>
            <a:spLocks/>
          </p:cNvSpPr>
          <p:nvPr/>
        </p:nvSpPr>
        <p:spPr bwMode="auto">
          <a:xfrm>
            <a:off x="6310301" y="3552911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8" name="Freeform 74"/>
          <p:cNvSpPr>
            <a:spLocks/>
          </p:cNvSpPr>
          <p:nvPr/>
        </p:nvSpPr>
        <p:spPr bwMode="auto">
          <a:xfrm>
            <a:off x="6516676" y="3332249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59" name="Freeform 75"/>
          <p:cNvSpPr>
            <a:spLocks/>
          </p:cNvSpPr>
          <p:nvPr/>
        </p:nvSpPr>
        <p:spPr bwMode="auto">
          <a:xfrm>
            <a:off x="6807188" y="3124286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0" name="Freeform 76"/>
          <p:cNvSpPr>
            <a:spLocks/>
          </p:cNvSpPr>
          <p:nvPr/>
        </p:nvSpPr>
        <p:spPr bwMode="auto">
          <a:xfrm>
            <a:off x="7056426" y="2917911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1" name="Freeform 77"/>
          <p:cNvSpPr>
            <a:spLocks/>
          </p:cNvSpPr>
          <p:nvPr/>
        </p:nvSpPr>
        <p:spPr bwMode="auto">
          <a:xfrm>
            <a:off x="7497751" y="2724236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2" name="Freeform 78"/>
          <p:cNvSpPr>
            <a:spLocks/>
          </p:cNvSpPr>
          <p:nvPr/>
        </p:nvSpPr>
        <p:spPr bwMode="auto">
          <a:xfrm>
            <a:off x="7940663" y="2530561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3" name="Freeform 79"/>
          <p:cNvSpPr>
            <a:spLocks/>
          </p:cNvSpPr>
          <p:nvPr/>
        </p:nvSpPr>
        <p:spPr bwMode="auto">
          <a:xfrm>
            <a:off x="7967651" y="2365461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4" name="Freeform 80"/>
          <p:cNvSpPr>
            <a:spLocks/>
          </p:cNvSpPr>
          <p:nvPr/>
        </p:nvSpPr>
        <p:spPr bwMode="auto">
          <a:xfrm>
            <a:off x="8008926" y="2184486"/>
            <a:ext cx="82550" cy="8413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7"/>
              </a:cxn>
              <a:cxn ang="0">
                <a:pos x="26" y="53"/>
              </a:cxn>
              <a:cxn ang="0">
                <a:pos x="0" y="27"/>
              </a:cxn>
              <a:cxn ang="0">
                <a:pos x="26" y="0"/>
              </a:cxn>
            </a:cxnLst>
            <a:rect l="0" t="0" r="r" b="b"/>
            <a:pathLst>
              <a:path w="52" h="53">
                <a:moveTo>
                  <a:pt x="26" y="0"/>
                </a:moveTo>
                <a:lnTo>
                  <a:pt x="52" y="27"/>
                </a:lnTo>
                <a:lnTo>
                  <a:pt x="26" y="53"/>
                </a:lnTo>
                <a:lnTo>
                  <a:pt x="0" y="27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5" name="Freeform 81"/>
          <p:cNvSpPr>
            <a:spLocks/>
          </p:cNvSpPr>
          <p:nvPr/>
        </p:nvSpPr>
        <p:spPr bwMode="auto">
          <a:xfrm>
            <a:off x="7870813" y="2033674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6" name="Freeform 82"/>
          <p:cNvSpPr>
            <a:spLocks/>
          </p:cNvSpPr>
          <p:nvPr/>
        </p:nvSpPr>
        <p:spPr bwMode="auto">
          <a:xfrm>
            <a:off x="7456476" y="1881274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7" name="Freeform 83"/>
          <p:cNvSpPr>
            <a:spLocks/>
          </p:cNvSpPr>
          <p:nvPr/>
        </p:nvSpPr>
        <p:spPr bwMode="auto">
          <a:xfrm>
            <a:off x="7097701" y="1757449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8" name="Freeform 84"/>
          <p:cNvSpPr>
            <a:spLocks/>
          </p:cNvSpPr>
          <p:nvPr/>
        </p:nvSpPr>
        <p:spPr bwMode="auto">
          <a:xfrm>
            <a:off x="6945301" y="1632036"/>
            <a:ext cx="82550" cy="8413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3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3">
                <a:moveTo>
                  <a:pt x="26" y="0"/>
                </a:moveTo>
                <a:lnTo>
                  <a:pt x="52" y="26"/>
                </a:lnTo>
                <a:lnTo>
                  <a:pt x="26" y="53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69" name="Freeform 85"/>
          <p:cNvSpPr>
            <a:spLocks/>
          </p:cNvSpPr>
          <p:nvPr/>
        </p:nvSpPr>
        <p:spPr bwMode="auto">
          <a:xfrm>
            <a:off x="6765913" y="1522499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70" name="Rectangle 86"/>
          <p:cNvSpPr>
            <a:spLocks noChangeArrowheads="1"/>
          </p:cNvSpPr>
          <p:nvPr/>
        </p:nvSpPr>
        <p:spPr bwMode="auto">
          <a:xfrm>
            <a:off x="4900601" y="1439949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100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1" name="Rectangle 87"/>
          <p:cNvSpPr>
            <a:spLocks noChangeArrowheads="1"/>
          </p:cNvSpPr>
          <p:nvPr/>
        </p:nvSpPr>
        <p:spPr bwMode="auto">
          <a:xfrm>
            <a:off x="4900601" y="1922549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200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2" name="Rectangle 88"/>
          <p:cNvSpPr>
            <a:spLocks noChangeArrowheads="1"/>
          </p:cNvSpPr>
          <p:nvPr/>
        </p:nvSpPr>
        <p:spPr bwMode="auto">
          <a:xfrm>
            <a:off x="4900601" y="2406736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300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3" name="Rectangle 89"/>
          <p:cNvSpPr>
            <a:spLocks noChangeArrowheads="1"/>
          </p:cNvSpPr>
          <p:nvPr/>
        </p:nvSpPr>
        <p:spPr bwMode="auto">
          <a:xfrm>
            <a:off x="4900601" y="2876636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400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4" name="Rectangle 90"/>
          <p:cNvSpPr>
            <a:spLocks noChangeArrowheads="1"/>
          </p:cNvSpPr>
          <p:nvPr/>
        </p:nvSpPr>
        <p:spPr bwMode="auto">
          <a:xfrm>
            <a:off x="4900601" y="3359236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500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5" name="Rectangle 91"/>
          <p:cNvSpPr>
            <a:spLocks noChangeArrowheads="1"/>
          </p:cNvSpPr>
          <p:nvPr/>
        </p:nvSpPr>
        <p:spPr bwMode="auto">
          <a:xfrm>
            <a:off x="4900601" y="3843424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600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6" name="Rectangle 92"/>
          <p:cNvSpPr>
            <a:spLocks noChangeArrowheads="1"/>
          </p:cNvSpPr>
          <p:nvPr/>
        </p:nvSpPr>
        <p:spPr bwMode="auto">
          <a:xfrm>
            <a:off x="4900601" y="4326024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700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7" name="Rectangle 93"/>
          <p:cNvSpPr>
            <a:spLocks noChangeArrowheads="1"/>
          </p:cNvSpPr>
          <p:nvPr/>
        </p:nvSpPr>
        <p:spPr bwMode="auto">
          <a:xfrm>
            <a:off x="4900601" y="4795924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800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8" name="Rectangle 94"/>
          <p:cNvSpPr>
            <a:spLocks noChangeArrowheads="1"/>
          </p:cNvSpPr>
          <p:nvPr/>
        </p:nvSpPr>
        <p:spPr bwMode="auto">
          <a:xfrm>
            <a:off x="4900601" y="5280111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900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79" name="Rectangle 95"/>
          <p:cNvSpPr>
            <a:spLocks noChangeArrowheads="1"/>
          </p:cNvSpPr>
          <p:nvPr/>
        </p:nvSpPr>
        <p:spPr bwMode="auto">
          <a:xfrm>
            <a:off x="4803763" y="5762711"/>
            <a:ext cx="393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1000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81" name="Rectangle 97"/>
          <p:cNvSpPr>
            <a:spLocks noChangeArrowheads="1"/>
          </p:cNvSpPr>
          <p:nvPr/>
        </p:nvSpPr>
        <p:spPr bwMode="auto">
          <a:xfrm>
            <a:off x="6088051" y="5994486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82" name="Rectangle 98"/>
          <p:cNvSpPr>
            <a:spLocks noChangeArrowheads="1"/>
          </p:cNvSpPr>
          <p:nvPr/>
        </p:nvSpPr>
        <p:spPr bwMode="auto">
          <a:xfrm>
            <a:off x="6848463" y="5994486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20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83" name="Rectangle 99"/>
          <p:cNvSpPr>
            <a:spLocks noChangeArrowheads="1"/>
          </p:cNvSpPr>
          <p:nvPr/>
        </p:nvSpPr>
        <p:spPr bwMode="auto">
          <a:xfrm>
            <a:off x="7650151" y="5994486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40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84" name="Rectangle 100"/>
          <p:cNvSpPr>
            <a:spLocks noChangeArrowheads="1"/>
          </p:cNvSpPr>
          <p:nvPr/>
        </p:nvSpPr>
        <p:spPr bwMode="auto">
          <a:xfrm>
            <a:off x="8464538" y="5994486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60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86" name="Rectangle 102"/>
          <p:cNvSpPr>
            <a:spLocks noChangeArrowheads="1"/>
          </p:cNvSpPr>
          <p:nvPr/>
        </p:nvSpPr>
        <p:spPr bwMode="auto">
          <a:xfrm>
            <a:off x="7194538" y="6132599"/>
            <a:ext cx="3063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 b="1">
                <a:solidFill>
                  <a:srgbClr val="000000"/>
                </a:solidFill>
              </a:rPr>
              <a:t>m/s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87" name="Rectangle 103"/>
          <p:cNvSpPr>
            <a:spLocks noChangeArrowheads="1"/>
          </p:cNvSpPr>
          <p:nvPr/>
        </p:nvSpPr>
        <p:spPr bwMode="auto">
          <a:xfrm rot="16200000">
            <a:off x="4125107" y="3647367"/>
            <a:ext cx="12525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 b="1">
                <a:solidFill>
                  <a:srgbClr val="000000"/>
                </a:solidFill>
              </a:rPr>
              <a:t>Pressure (hPa)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26088" name="Line 104"/>
          <p:cNvSpPr>
            <a:spLocks noChangeShapeType="1"/>
          </p:cNvSpPr>
          <p:nvPr/>
        </p:nvSpPr>
        <p:spPr bwMode="auto">
          <a:xfrm>
            <a:off x="6962575" y="5445192"/>
            <a:ext cx="373063" cy="1587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89" name="Freeform 105"/>
          <p:cNvSpPr>
            <a:spLocks/>
          </p:cNvSpPr>
          <p:nvPr/>
        </p:nvSpPr>
        <p:spPr bwMode="auto">
          <a:xfrm>
            <a:off x="7119542" y="5413344"/>
            <a:ext cx="82550" cy="825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90" name="Rectangle 106"/>
          <p:cNvSpPr>
            <a:spLocks noChangeArrowheads="1"/>
          </p:cNvSpPr>
          <p:nvPr/>
        </p:nvSpPr>
        <p:spPr bwMode="auto">
          <a:xfrm>
            <a:off x="7414904" y="5338633"/>
            <a:ext cx="14956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 dirty="0">
                <a:solidFill>
                  <a:srgbClr val="000000"/>
                </a:solidFill>
              </a:rPr>
              <a:t>u </a:t>
            </a:r>
            <a:r>
              <a:rPr lang="en-GB" sz="1400" dirty="0" smtClean="0">
                <a:solidFill>
                  <a:srgbClr val="000000"/>
                </a:solidFill>
              </a:rPr>
              <a:t>component (truth)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26091" name="Oval 107"/>
          <p:cNvSpPr>
            <a:spLocks noChangeArrowheads="1"/>
          </p:cNvSpPr>
          <p:nvPr/>
        </p:nvSpPr>
        <p:spPr bwMode="auto">
          <a:xfrm>
            <a:off x="7450126" y="2733761"/>
            <a:ext cx="144462" cy="142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6092" name="Line 108"/>
          <p:cNvSpPr>
            <a:spLocks noChangeShapeType="1"/>
          </p:cNvSpPr>
          <p:nvPr/>
        </p:nvSpPr>
        <p:spPr bwMode="auto">
          <a:xfrm>
            <a:off x="6873863" y="3165561"/>
            <a:ext cx="649288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6093" name="Text Box 109"/>
          <p:cNvSpPr txBox="1">
            <a:spLocks noChangeArrowheads="1"/>
          </p:cNvSpPr>
          <p:nvPr/>
        </p:nvSpPr>
        <p:spPr bwMode="auto">
          <a:xfrm>
            <a:off x="6802426" y="3310024"/>
            <a:ext cx="1079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GB" sz="1200" b="1" dirty="0" smtClean="0">
                <a:solidFill>
                  <a:srgbClr val="009900"/>
                </a:solidFill>
              </a:rPr>
              <a:t>16 </a:t>
            </a:r>
            <a:r>
              <a:rPr lang="en-GB" sz="1200" b="1" dirty="0">
                <a:solidFill>
                  <a:srgbClr val="009900"/>
                </a:solidFill>
              </a:rPr>
              <a:t>m/s error</a:t>
            </a:r>
          </a:p>
        </p:txBody>
      </p:sp>
      <p:sp>
        <p:nvSpPr>
          <p:cNvPr id="426094" name="Rectangle 110"/>
          <p:cNvSpPr>
            <a:spLocks noChangeArrowheads="1"/>
          </p:cNvSpPr>
          <p:nvPr/>
        </p:nvSpPr>
        <p:spPr bwMode="auto">
          <a:xfrm>
            <a:off x="4424351" y="5697624"/>
            <a:ext cx="865187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6080" name="Rectangle 96"/>
          <p:cNvSpPr>
            <a:spLocks noChangeArrowheads="1"/>
          </p:cNvSpPr>
          <p:nvPr/>
        </p:nvSpPr>
        <p:spPr bwMode="auto">
          <a:xfrm>
            <a:off x="5203813" y="5994486"/>
            <a:ext cx="255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-20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12" name="Content Placeholder 5"/>
          <p:cNvSpPr txBox="1">
            <a:spLocks/>
          </p:cNvSpPr>
          <p:nvPr/>
        </p:nvSpPr>
        <p:spPr>
          <a:xfrm>
            <a:off x="431540" y="1495325"/>
            <a:ext cx="29518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Improved Radiometric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 together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Improved Spectral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Spatial Resolution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lead to improved wind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height assignments and 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accurate wind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</a:t>
            </a:r>
          </a:p>
        </p:txBody>
      </p:sp>
      <p:sp>
        <p:nvSpPr>
          <p:cNvPr id="113" name="Title 1"/>
          <p:cNvSpPr>
            <a:spLocks noGrp="1"/>
          </p:cNvSpPr>
          <p:nvPr>
            <p:ph type="title" idx="4294967295"/>
          </p:nvPr>
        </p:nvSpPr>
        <p:spPr>
          <a:xfrm>
            <a:off x="521208" y="-635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the GOES-R ABI improve our 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retrieve better wind products?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 smtClean="0">
                <a:solidFill>
                  <a:srgbClr val="FFC000"/>
                </a:solidFill>
              </a:rPr>
              <a:pPr/>
              <a:t>9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891272" y="2862072"/>
            <a:ext cx="125272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009900"/>
                </a:solidFill>
              </a:rPr>
              <a:t>Poor heights assigned to winds can produce large wind errors, especially in regions of large vertical wind shear</a:t>
            </a:r>
            <a:endParaRPr lang="en-US" sz="1050" dirty="0">
              <a:solidFill>
                <a:srgbClr val="009900"/>
              </a:solidFill>
            </a:endParaRPr>
          </a:p>
        </p:txBody>
      </p:sp>
      <p:sp>
        <p:nvSpPr>
          <p:cNvPr id="115" name="Oval 107"/>
          <p:cNvSpPr>
            <a:spLocks noChangeArrowheads="1"/>
          </p:cNvSpPr>
          <p:nvPr/>
        </p:nvSpPr>
        <p:spPr bwMode="auto">
          <a:xfrm>
            <a:off x="7093380" y="5607960"/>
            <a:ext cx="144462" cy="142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Rectangle 106"/>
          <p:cNvSpPr>
            <a:spLocks noChangeArrowheads="1"/>
          </p:cNvSpPr>
          <p:nvPr/>
        </p:nvSpPr>
        <p:spPr bwMode="auto">
          <a:xfrm>
            <a:off x="7383009" y="5583605"/>
            <a:ext cx="17952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400" dirty="0" smtClean="0">
                <a:solidFill>
                  <a:srgbClr val="000000"/>
                </a:solidFill>
              </a:rPr>
              <a:t>AMV height assignment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49653E-6 L 0.00017 0.05247 " pathEditMode="relative" ptsTypes="AA">
                                      <p:cBhvr>
                                        <p:cTn id="204" dur="2000" fill="hold"/>
                                        <p:tgtEl>
                                          <p:spTgt spid="426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4" grpId="0" animBg="1"/>
      <p:bldP spid="425995" grpId="0" animBg="1"/>
      <p:bldP spid="425996" grpId="0" animBg="1"/>
      <p:bldP spid="425997" grpId="0" animBg="1"/>
      <p:bldP spid="425998" grpId="0" animBg="1"/>
      <p:bldP spid="425999" grpId="0" animBg="1"/>
      <p:bldP spid="426000" grpId="0" animBg="1"/>
      <p:bldP spid="426001" grpId="0" animBg="1"/>
      <p:bldP spid="426002" grpId="0" animBg="1"/>
      <p:bldP spid="426003" grpId="0" animBg="1"/>
      <p:bldP spid="426004" grpId="0" animBg="1"/>
      <p:bldP spid="426005" grpId="0" animBg="1"/>
      <p:bldP spid="426006" grpId="0" animBg="1"/>
      <p:bldP spid="426007" grpId="0" animBg="1"/>
      <p:bldP spid="426008" grpId="0" animBg="1"/>
      <p:bldP spid="426009" grpId="0" animBg="1"/>
      <p:bldP spid="426010" grpId="0" animBg="1"/>
      <p:bldP spid="426011" grpId="0" animBg="1"/>
      <p:bldP spid="426012" grpId="0" animBg="1"/>
      <p:bldP spid="426013" grpId="0" animBg="1"/>
      <p:bldP spid="426014" grpId="0" animBg="1"/>
      <p:bldP spid="426015" grpId="0" animBg="1"/>
      <p:bldP spid="426016" grpId="0" animBg="1"/>
      <p:bldP spid="426017" grpId="0" animBg="1"/>
      <p:bldP spid="426018" grpId="0" animBg="1"/>
      <p:bldP spid="426019" grpId="0" animBg="1"/>
      <p:bldP spid="426020" grpId="0" animBg="1"/>
      <p:bldP spid="426021" grpId="0" animBg="1"/>
      <p:bldP spid="426022" grpId="0" animBg="1"/>
      <p:bldP spid="426023" grpId="0" animBg="1"/>
      <p:bldP spid="426024" grpId="0" animBg="1"/>
      <p:bldP spid="426025" grpId="0" animBg="1"/>
      <p:bldP spid="426026" grpId="0" animBg="1"/>
      <p:bldP spid="426027" grpId="0" animBg="1"/>
      <p:bldP spid="426028" grpId="0" animBg="1"/>
      <p:bldP spid="426029" grpId="0" animBg="1"/>
      <p:bldP spid="426030" grpId="0" animBg="1"/>
      <p:bldP spid="426031" grpId="0" animBg="1"/>
      <p:bldP spid="426032" grpId="0" animBg="1"/>
      <p:bldP spid="426033" grpId="0" animBg="1"/>
      <p:bldP spid="426034" grpId="0" animBg="1"/>
      <p:bldP spid="426035" grpId="0" animBg="1"/>
      <p:bldP spid="426036" grpId="0" animBg="1"/>
      <p:bldP spid="426037" grpId="0" animBg="1"/>
      <p:bldP spid="426038" grpId="0" animBg="1"/>
      <p:bldP spid="426039" grpId="0" animBg="1"/>
      <p:bldP spid="426040" grpId="0" animBg="1"/>
      <p:bldP spid="426041" grpId="0" animBg="1"/>
      <p:bldP spid="426042" grpId="0" animBg="1"/>
      <p:bldP spid="426043" grpId="0" animBg="1"/>
      <p:bldP spid="426044" grpId="0" animBg="1"/>
      <p:bldP spid="426045" grpId="0" animBg="1"/>
      <p:bldP spid="426046" grpId="0" animBg="1"/>
      <p:bldP spid="426047" grpId="0" animBg="1"/>
      <p:bldP spid="426048" grpId="0" animBg="1"/>
      <p:bldP spid="426049" grpId="0" animBg="1"/>
      <p:bldP spid="426050" grpId="0" animBg="1"/>
      <p:bldP spid="426051" grpId="0" animBg="1"/>
      <p:bldP spid="426052" grpId="0" animBg="1"/>
      <p:bldP spid="426053" grpId="0" animBg="1"/>
      <p:bldP spid="426054" grpId="0" animBg="1"/>
      <p:bldP spid="426055" grpId="0" animBg="1"/>
      <p:bldP spid="426056" grpId="0" animBg="1"/>
      <p:bldP spid="426057" grpId="0" animBg="1"/>
      <p:bldP spid="426058" grpId="0" animBg="1"/>
      <p:bldP spid="426059" grpId="0" animBg="1"/>
      <p:bldP spid="426060" grpId="0" animBg="1"/>
      <p:bldP spid="426061" grpId="0" animBg="1"/>
      <p:bldP spid="426062" grpId="0" animBg="1"/>
      <p:bldP spid="426063" grpId="0" animBg="1"/>
      <p:bldP spid="426064" grpId="0" animBg="1"/>
      <p:bldP spid="426065" grpId="0" animBg="1"/>
      <p:bldP spid="426066" grpId="0" animBg="1"/>
      <p:bldP spid="426067" grpId="0" animBg="1"/>
      <p:bldP spid="426068" grpId="0" animBg="1"/>
      <p:bldP spid="426069" grpId="0" animBg="1"/>
      <p:bldP spid="426070" grpId="0"/>
      <p:bldP spid="426071" grpId="0"/>
      <p:bldP spid="426072" grpId="0"/>
      <p:bldP spid="426073" grpId="0"/>
      <p:bldP spid="426074" grpId="0"/>
      <p:bldP spid="426075" grpId="0"/>
      <p:bldP spid="426076" grpId="0"/>
      <p:bldP spid="426077" grpId="0"/>
      <p:bldP spid="426078" grpId="0"/>
      <p:bldP spid="426079" grpId="0"/>
      <p:bldP spid="426081" grpId="0"/>
      <p:bldP spid="426082" grpId="0"/>
      <p:bldP spid="426083" grpId="0"/>
      <p:bldP spid="426084" grpId="0"/>
      <p:bldP spid="426086" grpId="0"/>
      <p:bldP spid="426087" grpId="0"/>
      <p:bldP spid="426088" grpId="0" animBg="1"/>
      <p:bldP spid="426089" grpId="0" animBg="1"/>
      <p:bldP spid="426090" grpId="0"/>
      <p:bldP spid="426091" grpId="0" animBg="1"/>
      <p:bldP spid="426091" grpId="1" animBg="1"/>
      <p:bldP spid="426092" grpId="0" animBg="1"/>
      <p:bldP spid="426093" grpId="0"/>
      <p:bldP spid="426094" grpId="0" animBg="1"/>
      <p:bldP spid="426080" grpId="0"/>
      <p:bldP spid="1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5.7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4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7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8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5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4980</TotalTime>
  <Words>1728</Words>
  <Application>Microsoft Office PowerPoint</Application>
  <PresentationFormat>On-screen Show (4:3)</PresentationFormat>
  <Paragraphs>378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Office Theme</vt:lpstr>
      <vt:lpstr>5_Default Design</vt:lpstr>
      <vt:lpstr>1_Default Design</vt:lpstr>
      <vt:lpstr>Custom Design</vt:lpstr>
      <vt:lpstr>1_Custom Design</vt:lpstr>
      <vt:lpstr>2_Custom Design</vt:lpstr>
      <vt:lpstr>3_Custom Design</vt:lpstr>
      <vt:lpstr>25_Custom Design</vt:lpstr>
      <vt:lpstr>4_Custom Design</vt:lpstr>
      <vt:lpstr>24_Custom Design</vt:lpstr>
      <vt:lpstr>27_Custom Design</vt:lpstr>
      <vt:lpstr>28_Custom Design</vt:lpstr>
      <vt:lpstr>1_Office Theme</vt:lpstr>
      <vt:lpstr>2_Office Theme</vt:lpstr>
      <vt:lpstr>Deriving Atmospheric Winds from GOES-R ABI Measurements</vt:lpstr>
      <vt:lpstr>Outline</vt:lpstr>
      <vt:lpstr>Background</vt:lpstr>
      <vt:lpstr>Importance of Satellite Wind  Observations</vt:lpstr>
      <vt:lpstr>Coordinated Study of AMV Impact Highlights from IWWG Study... </vt:lpstr>
      <vt:lpstr>How will the GOES-R ABI improve our  ability to retrieve better wind products?</vt:lpstr>
      <vt:lpstr>ABI Bands Used to Derive Winds</vt:lpstr>
      <vt:lpstr>How will the GOES-R ABI improve our  ability to retrieve better wind products?</vt:lpstr>
      <vt:lpstr>How will the GOES-R ABI improve our  ability to retrieve better wind products?</vt:lpstr>
      <vt:lpstr>Brief overview of the GOES-R nested  tracking winds algorithm</vt:lpstr>
      <vt:lpstr>PowerPoint Presentation</vt:lpstr>
      <vt:lpstr>Product Examples and Assessing  Product Quality</vt:lpstr>
      <vt:lpstr>Meteosat-10/SEVIRI FD Winds</vt:lpstr>
      <vt:lpstr>Using SEVIRI as a Proxy for the Future GOES-R ABI</vt:lpstr>
      <vt:lpstr>PowerPoint Presentation</vt:lpstr>
      <vt:lpstr>PowerPoint Presentation</vt:lpstr>
      <vt:lpstr>NESDIS Operations Plans to Implement an Upgraded GOES Product Processing  System Framework </vt:lpstr>
      <vt:lpstr>PowerPoint Presentation</vt:lpstr>
      <vt:lpstr>Winds from VIIRS Derived from    the GOES-R Winds Algorithm</vt:lpstr>
      <vt:lpstr>PowerPoint Presentation</vt:lpstr>
      <vt:lpstr>Assessing the Quality of Satellite  Derived Winds</vt:lpstr>
      <vt:lpstr>Assessing the Quality of Satellite  Derived Winds (vs radiosondes)</vt:lpstr>
      <vt:lpstr>User Readiness Activities for GOES-R Winds</vt:lpstr>
      <vt:lpstr>PowerPoint Presentation</vt:lpstr>
      <vt:lpstr>Questions</vt:lpstr>
    </vt:vector>
  </TitlesOfParts>
  <Company>NOAA / NESDIS / STAR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jdaniels</dc:creator>
  <cp:lastModifiedBy>Kathryn Miretzky</cp:lastModifiedBy>
  <cp:revision>344</cp:revision>
  <dcterms:created xsi:type="dcterms:W3CDTF">2014-08-21T16:15:58Z</dcterms:created>
  <dcterms:modified xsi:type="dcterms:W3CDTF">2015-05-12T17:16:10Z</dcterms:modified>
</cp:coreProperties>
</file>