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media1.gif" ContentType="video/unknown"/>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90" r:id="rId2"/>
  </p:sldMasterIdLst>
  <p:notesMasterIdLst>
    <p:notesMasterId r:id="rId44"/>
  </p:notesMasterIdLst>
  <p:handoutMasterIdLst>
    <p:handoutMasterId r:id="rId45"/>
  </p:handoutMasterIdLst>
  <p:sldIdLst>
    <p:sldId id="260" r:id="rId3"/>
    <p:sldId id="579" r:id="rId4"/>
    <p:sldId id="597" r:id="rId5"/>
    <p:sldId id="598" r:id="rId6"/>
    <p:sldId id="518" r:id="rId7"/>
    <p:sldId id="599" r:id="rId8"/>
    <p:sldId id="468" r:id="rId9"/>
    <p:sldId id="501" r:id="rId10"/>
    <p:sldId id="477" r:id="rId11"/>
    <p:sldId id="474" r:id="rId12"/>
    <p:sldId id="549" r:id="rId13"/>
    <p:sldId id="554" r:id="rId14"/>
    <p:sldId id="595" r:id="rId15"/>
    <p:sldId id="596" r:id="rId16"/>
    <p:sldId id="583" r:id="rId17"/>
    <p:sldId id="559" r:id="rId18"/>
    <p:sldId id="560" r:id="rId19"/>
    <p:sldId id="561" r:id="rId20"/>
    <p:sldId id="558" r:id="rId21"/>
    <p:sldId id="589" r:id="rId22"/>
    <p:sldId id="562" r:id="rId23"/>
    <p:sldId id="563" r:id="rId24"/>
    <p:sldId id="564" r:id="rId25"/>
    <p:sldId id="566" r:id="rId26"/>
    <p:sldId id="567" r:id="rId27"/>
    <p:sldId id="569" r:id="rId28"/>
    <p:sldId id="570" r:id="rId29"/>
    <p:sldId id="571" r:id="rId30"/>
    <p:sldId id="600" r:id="rId31"/>
    <p:sldId id="576" r:id="rId32"/>
    <p:sldId id="602" r:id="rId33"/>
    <p:sldId id="601" r:id="rId34"/>
    <p:sldId id="577" r:id="rId35"/>
    <p:sldId id="578" r:id="rId36"/>
    <p:sldId id="536" r:id="rId37"/>
    <p:sldId id="537" r:id="rId38"/>
    <p:sldId id="538" r:id="rId39"/>
    <p:sldId id="539" r:id="rId40"/>
    <p:sldId id="486" r:id="rId41"/>
    <p:sldId id="582" r:id="rId42"/>
    <p:sldId id="321" r:id="rId43"/>
  </p:sldIdLst>
  <p:sldSz cx="9144000" cy="6858000" type="screen4x3"/>
  <p:notesSz cx="9296400" cy="70104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a:srgbClr val="009900"/>
    <a:srgbClr val="FF0000"/>
    <a:srgbClr val="C00000"/>
    <a:srgbClr val="66FFCC"/>
    <a:srgbClr val="212121"/>
    <a:srgbClr val="0070C0"/>
    <a:srgbClr val="00FF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799" autoAdjust="0"/>
  </p:normalViewPr>
  <p:slideViewPr>
    <p:cSldViewPr snapToGrid="0">
      <p:cViewPr varScale="1">
        <p:scale>
          <a:sx n="100" d="100"/>
          <a:sy n="100" d="100"/>
        </p:scale>
        <p:origin x="-366" y="-102"/>
      </p:cViewPr>
      <p:guideLst>
        <p:guide orient="horz" pos="2160"/>
        <p:guide pos="2880"/>
      </p:guideLst>
    </p:cSldViewPr>
  </p:slideViewPr>
  <p:outlineViewPr>
    <p:cViewPr>
      <p:scale>
        <a:sx n="33" d="100"/>
        <a:sy n="33" d="100"/>
      </p:scale>
      <p:origin x="36" y="25626"/>
    </p:cViewPr>
  </p:outlineViewPr>
  <p:notesTextViewPr>
    <p:cViewPr>
      <p:scale>
        <a:sx n="100" d="100"/>
        <a:sy n="100" d="100"/>
      </p:scale>
      <p:origin x="0" y="0"/>
    </p:cViewPr>
  </p:notesTextViewPr>
  <p:sorterViewPr>
    <p:cViewPr>
      <p:scale>
        <a:sx n="75" d="100"/>
        <a:sy n="75" d="100"/>
      </p:scale>
      <p:origin x="0" y="210"/>
    </p:cViewPr>
  </p:sorterViewPr>
  <p:notesViewPr>
    <p:cSldViewPr snapToGrid="0">
      <p:cViewPr varScale="1">
        <p:scale>
          <a:sx n="57" d="100"/>
          <a:sy n="57" d="100"/>
        </p:scale>
        <p:origin x="-1692" y="-78"/>
      </p:cViewPr>
      <p:guideLst>
        <p:guide orient="horz" pos="2209"/>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solidFill>
                  <a:schemeClr val="bg1"/>
                </a:solidFill>
                <a:effectLst>
                  <a:outerShdw blurRad="50800" dist="38100" dir="2700000" algn="tl" rotWithShape="0">
                    <a:prstClr val="black">
                      <a:alpha val="40000"/>
                    </a:prstClr>
                  </a:outerShdw>
                </a:effectLst>
              </a:defRPr>
            </a:pPr>
            <a:r>
              <a:rPr lang="en-US" b="1" dirty="0" smtClean="0">
                <a:solidFill>
                  <a:srgbClr val="FFCC00"/>
                </a:solidFill>
                <a:effectLst>
                  <a:outerShdw blurRad="50800" dist="38100" dir="2700000" algn="tl" rotWithShape="0">
                    <a:prstClr val="black">
                      <a:alpha val="40000"/>
                    </a:prstClr>
                  </a:outerShdw>
                </a:effectLst>
              </a:rPr>
              <a:t>Weather Threats</a:t>
            </a:r>
          </a:p>
          <a:p>
            <a:pPr>
              <a:defRPr b="0">
                <a:solidFill>
                  <a:schemeClr val="bg1"/>
                </a:solidFill>
                <a:effectLst>
                  <a:outerShdw blurRad="50800" dist="38100" dir="2700000" algn="tl" rotWithShape="0">
                    <a:prstClr val="black">
                      <a:alpha val="40000"/>
                    </a:prstClr>
                  </a:outerShdw>
                </a:effectLst>
              </a:defRPr>
            </a:pPr>
            <a:r>
              <a:rPr lang="en-US" b="0" dirty="0" smtClean="0">
                <a:solidFill>
                  <a:schemeClr val="bg1"/>
                </a:solidFill>
                <a:effectLst>
                  <a:outerShdw blurRad="50800" dist="38100" dir="2700000" algn="tl" rotWithShape="0">
                    <a:prstClr val="black">
                      <a:alpha val="40000"/>
                    </a:prstClr>
                  </a:outerShdw>
                </a:effectLst>
              </a:rPr>
              <a:t>4701 N</a:t>
            </a:r>
            <a:r>
              <a:rPr lang="en-US" b="0" baseline="0" dirty="0" smtClean="0">
                <a:solidFill>
                  <a:schemeClr val="bg1"/>
                </a:solidFill>
                <a:effectLst>
                  <a:outerShdw blurRad="50800" dist="38100" dir="2700000" algn="tl" rotWithShape="0">
                    <a:prstClr val="black">
                      <a:alpha val="40000"/>
                    </a:prstClr>
                  </a:outerShdw>
                </a:effectLst>
              </a:rPr>
              <a:t> Porter Ave</a:t>
            </a:r>
            <a:endParaRPr lang="en-US" b="0" dirty="0">
              <a:solidFill>
                <a:schemeClr val="bg1"/>
              </a:solidFill>
              <a:effectLst>
                <a:outerShdw blurRad="50800" dist="38100" dir="2700000" algn="tl" rotWithShape="0">
                  <a:prstClr val="black">
                    <a:alpha val="40000"/>
                  </a:prstClr>
                </a:outerShdw>
              </a:effectLst>
            </a:endParaRPr>
          </a:p>
        </c:rich>
      </c:tx>
      <c:layout/>
      <c:overlay val="0"/>
    </c:title>
    <c:autoTitleDeleted val="0"/>
    <c:plotArea>
      <c:layout/>
      <c:barChart>
        <c:barDir val="col"/>
        <c:grouping val="clustered"/>
        <c:varyColors val="0"/>
        <c:ser>
          <c:idx val="0"/>
          <c:order val="0"/>
          <c:tx>
            <c:strRef>
              <c:f>Sheet1!$B$1</c:f>
              <c:strCache>
                <c:ptCount val="1"/>
                <c:pt idx="0">
                  <c:v>Risk by 1 p.m.</c:v>
                </c:pt>
              </c:strCache>
            </c:strRef>
          </c:tx>
          <c:invertIfNegative val="0"/>
          <c:dPt>
            <c:idx val="0"/>
            <c:invertIfNegative val="0"/>
            <c:bubble3D val="0"/>
            <c:spPr>
              <a:solidFill>
                <a:srgbClr val="009900"/>
              </a:solidFill>
            </c:spPr>
          </c:dPt>
          <c:dPt>
            <c:idx val="1"/>
            <c:invertIfNegative val="0"/>
            <c:bubble3D val="0"/>
            <c:spPr>
              <a:solidFill>
                <a:srgbClr val="FFFF00"/>
              </a:solidFill>
            </c:spPr>
          </c:dPt>
          <c:dPt>
            <c:idx val="2"/>
            <c:invertIfNegative val="0"/>
            <c:bubble3D val="0"/>
            <c:spPr>
              <a:solidFill>
                <a:srgbClr val="009900"/>
              </a:solidFill>
            </c:spPr>
          </c:dPt>
          <c:dPt>
            <c:idx val="3"/>
            <c:invertIfNegative val="0"/>
            <c:bubble3D val="0"/>
            <c:spPr>
              <a:solidFill>
                <a:srgbClr val="009900"/>
              </a:solidFill>
            </c:spPr>
          </c:dPt>
          <c:dLbls>
            <c:txPr>
              <a:bodyPr/>
              <a:lstStyle/>
              <a:p>
                <a:pPr>
                  <a:defRPr sz="1400" b="1">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Hail</c:v>
                </c:pt>
                <c:pt idx="1">
                  <c:v>Wind</c:v>
                </c:pt>
                <c:pt idx="2">
                  <c:v>Flood</c:v>
                </c:pt>
                <c:pt idx="3">
                  <c:v>Tornado</c:v>
                </c:pt>
              </c:strCache>
            </c:strRef>
          </c:cat>
          <c:val>
            <c:numRef>
              <c:f>Sheet1!$B$2:$B$5</c:f>
              <c:numCache>
                <c:formatCode>General</c:formatCode>
                <c:ptCount val="4"/>
                <c:pt idx="0">
                  <c:v>10</c:v>
                </c:pt>
                <c:pt idx="1">
                  <c:v>35</c:v>
                </c:pt>
                <c:pt idx="2">
                  <c:v>2</c:v>
                </c:pt>
                <c:pt idx="3">
                  <c:v>1</c:v>
                </c:pt>
              </c:numCache>
            </c:numRef>
          </c:val>
        </c:ser>
        <c:dLbls>
          <c:showLegendKey val="0"/>
          <c:showVal val="0"/>
          <c:showCatName val="0"/>
          <c:showSerName val="0"/>
          <c:showPercent val="0"/>
          <c:showBubbleSize val="0"/>
        </c:dLbls>
        <c:gapWidth val="150"/>
        <c:axId val="190968960"/>
        <c:axId val="190970496"/>
      </c:barChart>
      <c:catAx>
        <c:axId val="190968960"/>
        <c:scaling>
          <c:orientation val="minMax"/>
        </c:scaling>
        <c:delete val="0"/>
        <c:axPos val="b"/>
        <c:majorTickMark val="out"/>
        <c:minorTickMark val="none"/>
        <c:tickLblPos val="nextTo"/>
        <c:txPr>
          <a:bodyPr/>
          <a:lstStyle/>
          <a:p>
            <a:pPr>
              <a:defRPr baseline="0">
                <a:solidFill>
                  <a:schemeClr val="bg1"/>
                </a:solidFill>
              </a:defRPr>
            </a:pPr>
            <a:endParaRPr lang="en-US"/>
          </a:p>
        </c:txPr>
        <c:crossAx val="190970496"/>
        <c:crosses val="autoZero"/>
        <c:auto val="1"/>
        <c:lblAlgn val="ctr"/>
        <c:lblOffset val="100"/>
        <c:noMultiLvlLbl val="0"/>
      </c:catAx>
      <c:valAx>
        <c:axId val="190970496"/>
        <c:scaling>
          <c:orientation val="minMax"/>
          <c:max val="100"/>
        </c:scaling>
        <c:delete val="0"/>
        <c:axPos val="l"/>
        <c:majorGridlines/>
        <c:numFmt formatCode="General" sourceLinked="1"/>
        <c:majorTickMark val="out"/>
        <c:minorTickMark val="none"/>
        <c:tickLblPos val="none"/>
        <c:crossAx val="190968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r>
              <a:rPr lang="en-US" b="1" dirty="0" smtClean="0">
                <a:solidFill>
                  <a:srgbClr val="FFCC00"/>
                </a:solidFill>
                <a:effectLst>
                  <a:outerShdw blurRad="50800" dist="38100" dir="2700000" algn="tl" rotWithShape="0">
                    <a:prstClr val="black">
                      <a:alpha val="40000"/>
                    </a:prstClr>
                  </a:outerShdw>
                </a:effectLst>
              </a:rPr>
              <a:t>Weather Threats</a:t>
            </a:r>
          </a:p>
          <a:p>
            <a:pPr marL="0" marR="0" indent="0" algn="ctr" defTabSz="914400" rtl="0" eaLnBrk="1" fontAlgn="auto" latinLnBrk="0" hangingPunct="1">
              <a:lnSpc>
                <a:spcPct val="100000"/>
              </a:lnSpc>
              <a:spcBef>
                <a:spcPts val="0"/>
              </a:spcBef>
              <a:spcAft>
                <a:spcPts val="0"/>
              </a:spcAft>
              <a:buClrTx/>
              <a:buSzTx/>
              <a:buFontTx/>
              <a:buNone/>
              <a:tabLst/>
              <a:defRPr sz="216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r>
              <a:rPr lang="en-US" b="0" dirty="0" smtClean="0">
                <a:effectLst>
                  <a:outerShdw blurRad="50800" dist="38100" dir="2700000" algn="tl" rotWithShape="0">
                    <a:prstClr val="black">
                      <a:alpha val="40000"/>
                    </a:prstClr>
                  </a:outerShdw>
                </a:effectLst>
              </a:rPr>
              <a:t>4701 N Porter Ave</a:t>
            </a:r>
          </a:p>
        </c:rich>
      </c:tx>
      <c:layout>
        <c:manualLayout>
          <c:xMode val="edge"/>
          <c:yMode val="edge"/>
          <c:x val="0.19645826771653543"/>
          <c:y val="1.8518518518518517E-2"/>
        </c:manualLayout>
      </c:layout>
      <c:overlay val="0"/>
    </c:title>
    <c:autoTitleDeleted val="0"/>
    <c:plotArea>
      <c:layout/>
      <c:barChart>
        <c:barDir val="col"/>
        <c:grouping val="clustered"/>
        <c:varyColors val="0"/>
        <c:ser>
          <c:idx val="0"/>
          <c:order val="0"/>
          <c:tx>
            <c:strRef>
              <c:f>Sheet1!$B$1</c:f>
              <c:strCache>
                <c:ptCount val="1"/>
                <c:pt idx="0">
                  <c:v>Risk by 1 p.m.</c:v>
                </c:pt>
              </c:strCache>
            </c:strRef>
          </c:tx>
          <c:invertIfNegative val="0"/>
          <c:dPt>
            <c:idx val="0"/>
            <c:invertIfNegative val="0"/>
            <c:bubble3D val="0"/>
            <c:spPr>
              <a:solidFill>
                <a:srgbClr val="FFFF00"/>
              </a:solidFill>
            </c:spPr>
          </c:dPt>
          <c:dPt>
            <c:idx val="1"/>
            <c:invertIfNegative val="0"/>
            <c:bubble3D val="0"/>
            <c:spPr>
              <a:solidFill>
                <a:srgbClr val="FF0000"/>
              </a:solidFill>
            </c:spPr>
          </c:dPt>
          <c:dPt>
            <c:idx val="2"/>
            <c:invertIfNegative val="0"/>
            <c:bubble3D val="0"/>
            <c:spPr>
              <a:solidFill>
                <a:srgbClr val="009900"/>
              </a:solidFill>
            </c:spPr>
          </c:dPt>
          <c:dPt>
            <c:idx val="3"/>
            <c:invertIfNegative val="0"/>
            <c:bubble3D val="0"/>
            <c:spPr>
              <a:solidFill>
                <a:srgbClr val="FF0000"/>
              </a:solidFill>
            </c:spPr>
          </c:dPt>
          <c:dLbls>
            <c:txPr>
              <a:bodyPr/>
              <a:lstStyle/>
              <a:p>
                <a:pPr>
                  <a:defRPr sz="1400" b="1">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Hail</c:v>
                </c:pt>
                <c:pt idx="1">
                  <c:v>Wind</c:v>
                </c:pt>
                <c:pt idx="2">
                  <c:v>Flood</c:v>
                </c:pt>
                <c:pt idx="3">
                  <c:v>Tornado</c:v>
                </c:pt>
              </c:strCache>
            </c:strRef>
          </c:cat>
          <c:val>
            <c:numRef>
              <c:f>Sheet1!$B$2:$B$5</c:f>
              <c:numCache>
                <c:formatCode>General</c:formatCode>
                <c:ptCount val="4"/>
                <c:pt idx="0">
                  <c:v>35</c:v>
                </c:pt>
                <c:pt idx="1">
                  <c:v>90</c:v>
                </c:pt>
                <c:pt idx="2">
                  <c:v>5</c:v>
                </c:pt>
                <c:pt idx="3">
                  <c:v>80</c:v>
                </c:pt>
              </c:numCache>
            </c:numRef>
          </c:val>
        </c:ser>
        <c:dLbls>
          <c:showLegendKey val="0"/>
          <c:showVal val="0"/>
          <c:showCatName val="0"/>
          <c:showSerName val="0"/>
          <c:showPercent val="0"/>
          <c:showBubbleSize val="0"/>
        </c:dLbls>
        <c:gapWidth val="150"/>
        <c:axId val="192233856"/>
        <c:axId val="192235392"/>
      </c:barChart>
      <c:catAx>
        <c:axId val="192233856"/>
        <c:scaling>
          <c:orientation val="minMax"/>
        </c:scaling>
        <c:delete val="0"/>
        <c:axPos val="b"/>
        <c:majorTickMark val="out"/>
        <c:minorTickMark val="none"/>
        <c:tickLblPos val="nextTo"/>
        <c:txPr>
          <a:bodyPr/>
          <a:lstStyle/>
          <a:p>
            <a:pPr>
              <a:defRPr>
                <a:solidFill>
                  <a:schemeClr val="bg1"/>
                </a:solidFill>
              </a:defRPr>
            </a:pPr>
            <a:endParaRPr lang="en-US"/>
          </a:p>
        </c:txPr>
        <c:crossAx val="192235392"/>
        <c:crosses val="autoZero"/>
        <c:auto val="1"/>
        <c:lblAlgn val="ctr"/>
        <c:lblOffset val="100"/>
        <c:noMultiLvlLbl val="0"/>
      </c:catAx>
      <c:valAx>
        <c:axId val="192235392"/>
        <c:scaling>
          <c:orientation val="minMax"/>
          <c:max val="100"/>
        </c:scaling>
        <c:delete val="0"/>
        <c:axPos val="l"/>
        <c:majorGridlines/>
        <c:numFmt formatCode="General" sourceLinked="1"/>
        <c:majorTickMark val="out"/>
        <c:minorTickMark val="none"/>
        <c:tickLblPos val="none"/>
        <c:crossAx val="19223385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ata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ata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ata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ata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ata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ata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1C71B-5F33-4E41-982B-1B4BAE08CD0A}" type="doc">
      <dgm:prSet loTypeId="urn:microsoft.com/office/officeart/2005/8/layout/radial4" loCatId="relationship" qsTypeId="urn:microsoft.com/office/officeart/2005/8/quickstyle/3d3" qsCatId="3D" csTypeId="urn:microsoft.com/office/officeart/2005/8/colors/colorful5" csCatId="colorful" phldr="1"/>
      <dgm:spPr/>
      <dgm:t>
        <a:bodyPr/>
        <a:lstStyle/>
        <a:p>
          <a:endParaRPr lang="en-US"/>
        </a:p>
      </dgm:t>
    </dgm:pt>
    <dgm:pt modelId="{7BFD70D5-7CC5-4F84-9A7D-CDC5DB9C3AED}">
      <dgm:prSet phldrT="[Text]"/>
      <dgm:spPr/>
      <dgm:t>
        <a:bodyPr/>
        <a:lstStyle/>
        <a:p>
          <a:r>
            <a:rPr lang="en-US" dirty="0" smtClean="0"/>
            <a:t>Future Warning Paradigm</a:t>
          </a:r>
          <a:endParaRPr lang="en-US" dirty="0"/>
        </a:p>
      </dgm:t>
    </dgm:pt>
    <dgm:pt modelId="{955B057E-016C-4D96-B985-A304B71A7EDD}" type="parTrans" cxnId="{EA74C9FF-AF9C-4D7A-96CB-C00103EF729D}">
      <dgm:prSet/>
      <dgm:spPr/>
      <dgm:t>
        <a:bodyPr/>
        <a:lstStyle/>
        <a:p>
          <a:endParaRPr lang="en-US"/>
        </a:p>
      </dgm:t>
    </dgm:pt>
    <dgm:pt modelId="{5F2D8AB4-B97B-4246-BD0E-CAF3BF817463}" type="sibTrans" cxnId="{EA74C9FF-AF9C-4D7A-96CB-C00103EF729D}">
      <dgm:prSet/>
      <dgm:spPr/>
      <dgm:t>
        <a:bodyPr/>
        <a:lstStyle/>
        <a:p>
          <a:endParaRPr lang="en-US"/>
        </a:p>
      </dgm:t>
    </dgm:pt>
    <dgm:pt modelId="{6E6E57C8-8E9B-44D7-B5E9-97BC49D11DB5}">
      <dgm:prSet phldrT="[Text]"/>
      <dgm:spPr>
        <a:solidFill>
          <a:schemeClr val="accent6">
            <a:lumMod val="60000"/>
            <a:lumOff val="40000"/>
          </a:schemeClr>
        </a:solidFill>
      </dgm:spPr>
      <dgm:t>
        <a:bodyPr/>
        <a:lstStyle/>
        <a:p>
          <a:r>
            <a:rPr lang="en-US" dirty="0" smtClean="0">
              <a:effectLst>
                <a:outerShdw blurRad="38100" dist="38100" dir="2700000" algn="tl">
                  <a:srgbClr val="000000">
                    <a:alpha val="43137"/>
                  </a:srgbClr>
                </a:outerShdw>
              </a:effectLst>
            </a:rPr>
            <a:t>Good things we do now.</a:t>
          </a:r>
          <a:endParaRPr lang="en-US" dirty="0">
            <a:effectLst>
              <a:outerShdw blurRad="38100" dist="38100" dir="2700000" algn="tl">
                <a:srgbClr val="000000">
                  <a:alpha val="43137"/>
                </a:srgbClr>
              </a:outerShdw>
            </a:effectLst>
          </a:endParaRPr>
        </a:p>
      </dgm:t>
    </dgm:pt>
    <dgm:pt modelId="{5CC4505D-144C-4AA3-9694-906A27620B03}" type="parTrans" cxnId="{87E6E425-0CD9-4243-BF7F-294FDBD72DAB}">
      <dgm:prSet/>
      <dgm:spPr>
        <a:solidFill>
          <a:schemeClr val="accent6">
            <a:lumMod val="60000"/>
            <a:lumOff val="40000"/>
          </a:schemeClr>
        </a:solidFill>
      </dgm:spPr>
      <dgm:t>
        <a:bodyPr/>
        <a:lstStyle/>
        <a:p>
          <a:endParaRPr lang="en-US"/>
        </a:p>
      </dgm:t>
    </dgm:pt>
    <dgm:pt modelId="{3B3FC8B6-27FB-4FD5-8C29-F97A0F5FCE54}" type="sibTrans" cxnId="{87E6E425-0CD9-4243-BF7F-294FDBD72DAB}">
      <dgm:prSet/>
      <dgm:spPr/>
      <dgm:t>
        <a:bodyPr/>
        <a:lstStyle/>
        <a:p>
          <a:endParaRPr lang="en-US"/>
        </a:p>
      </dgm:t>
    </dgm:pt>
    <dgm:pt modelId="{7AD5B1E8-A7D0-465F-AA66-86000023E0F3}">
      <dgm:prSet phldrT="[Text]"/>
      <dgm:spPr/>
      <dgm:t>
        <a:bodyPr/>
        <a:lstStyle/>
        <a:p>
          <a:r>
            <a:rPr lang="en-US" dirty="0" smtClean="0">
              <a:effectLst>
                <a:outerShdw blurRad="38100" dist="38100" dir="2700000" algn="tl">
                  <a:srgbClr val="000000">
                    <a:alpha val="43137"/>
                  </a:srgbClr>
                </a:outerShdw>
              </a:effectLst>
            </a:rPr>
            <a:t>Challenges we have now.</a:t>
          </a:r>
          <a:endParaRPr lang="en-US" dirty="0">
            <a:effectLst>
              <a:outerShdw blurRad="38100" dist="38100" dir="2700000" algn="tl">
                <a:srgbClr val="000000">
                  <a:alpha val="43137"/>
                </a:srgbClr>
              </a:outerShdw>
            </a:effectLst>
          </a:endParaRPr>
        </a:p>
      </dgm:t>
    </dgm:pt>
    <dgm:pt modelId="{FF668D98-23AA-4C63-B8A5-2F3A6AA86014}" type="parTrans" cxnId="{892ED539-9A6E-455E-8B73-9C931E8CE281}">
      <dgm:prSet/>
      <dgm:spPr/>
      <dgm:t>
        <a:bodyPr/>
        <a:lstStyle/>
        <a:p>
          <a:endParaRPr lang="en-US"/>
        </a:p>
      </dgm:t>
    </dgm:pt>
    <dgm:pt modelId="{41889921-E4A7-4170-98F5-E5609033EFC8}" type="sibTrans" cxnId="{892ED539-9A6E-455E-8B73-9C931E8CE281}">
      <dgm:prSet/>
      <dgm:spPr/>
      <dgm:t>
        <a:bodyPr/>
        <a:lstStyle/>
        <a:p>
          <a:endParaRPr lang="en-US"/>
        </a:p>
      </dgm:t>
    </dgm:pt>
    <dgm:pt modelId="{81433624-38D7-4E27-A1B4-EBFFC2E0708D}">
      <dgm:prSet phldrT="[Text]"/>
      <dgm:spPr/>
      <dgm:t>
        <a:bodyPr/>
        <a:lstStyle/>
        <a:p>
          <a:r>
            <a:rPr lang="en-US" dirty="0" smtClean="0">
              <a:effectLst>
                <a:outerShdw blurRad="38100" dist="38100" dir="2700000" algn="tl">
                  <a:srgbClr val="000000">
                    <a:alpha val="43137"/>
                  </a:srgbClr>
                </a:outerShdw>
              </a:effectLst>
            </a:rPr>
            <a:t>Trajectories of science, tools and society.</a:t>
          </a:r>
          <a:endParaRPr lang="en-US" dirty="0">
            <a:effectLst>
              <a:outerShdw blurRad="38100" dist="38100" dir="2700000" algn="tl">
                <a:srgbClr val="000000">
                  <a:alpha val="43137"/>
                </a:srgbClr>
              </a:outerShdw>
            </a:effectLst>
          </a:endParaRPr>
        </a:p>
      </dgm:t>
    </dgm:pt>
    <dgm:pt modelId="{17092AB6-9766-4C38-80AC-B929C7F84501}" type="parTrans" cxnId="{97C2EACF-F73F-412A-A0ED-22FFBB3B945C}">
      <dgm:prSet/>
      <dgm:spPr/>
      <dgm:t>
        <a:bodyPr/>
        <a:lstStyle/>
        <a:p>
          <a:endParaRPr lang="en-US"/>
        </a:p>
      </dgm:t>
    </dgm:pt>
    <dgm:pt modelId="{6607E695-3F27-4BA1-9E02-521D5E0F64ED}" type="sibTrans" cxnId="{97C2EACF-F73F-412A-A0ED-22FFBB3B945C}">
      <dgm:prSet/>
      <dgm:spPr/>
      <dgm:t>
        <a:bodyPr/>
        <a:lstStyle/>
        <a:p>
          <a:endParaRPr lang="en-US"/>
        </a:p>
      </dgm:t>
    </dgm:pt>
    <dgm:pt modelId="{3B3F3449-D240-40A0-91DF-1E7A1DB633C0}" type="pres">
      <dgm:prSet presAssocID="{3E11C71B-5F33-4E41-982B-1B4BAE08CD0A}" presName="cycle" presStyleCnt="0">
        <dgm:presLayoutVars>
          <dgm:chMax val="1"/>
          <dgm:dir/>
          <dgm:animLvl val="ctr"/>
          <dgm:resizeHandles val="exact"/>
        </dgm:presLayoutVars>
      </dgm:prSet>
      <dgm:spPr/>
      <dgm:t>
        <a:bodyPr/>
        <a:lstStyle/>
        <a:p>
          <a:endParaRPr lang="en-US"/>
        </a:p>
      </dgm:t>
    </dgm:pt>
    <dgm:pt modelId="{5F018CDC-E8AA-4C92-B278-9FCDE27755DE}" type="pres">
      <dgm:prSet presAssocID="{7BFD70D5-7CC5-4F84-9A7D-CDC5DB9C3AED}" presName="centerShape" presStyleLbl="node0" presStyleIdx="0" presStyleCnt="1"/>
      <dgm:spPr/>
      <dgm:t>
        <a:bodyPr/>
        <a:lstStyle/>
        <a:p>
          <a:endParaRPr lang="en-US"/>
        </a:p>
      </dgm:t>
    </dgm:pt>
    <dgm:pt modelId="{9A5A84B7-5C13-43B8-90D2-1CD8F72F1709}" type="pres">
      <dgm:prSet presAssocID="{5CC4505D-144C-4AA3-9694-906A27620B03}" presName="parTrans" presStyleLbl="bgSibTrans2D1" presStyleIdx="0" presStyleCnt="3"/>
      <dgm:spPr/>
      <dgm:t>
        <a:bodyPr/>
        <a:lstStyle/>
        <a:p>
          <a:endParaRPr lang="en-US"/>
        </a:p>
      </dgm:t>
    </dgm:pt>
    <dgm:pt modelId="{A270C39D-F887-447F-A5D5-5385B0AAF949}" type="pres">
      <dgm:prSet presAssocID="{6E6E57C8-8E9B-44D7-B5E9-97BC49D11DB5}" presName="node" presStyleLbl="node1" presStyleIdx="0" presStyleCnt="3">
        <dgm:presLayoutVars>
          <dgm:bulletEnabled val="1"/>
        </dgm:presLayoutVars>
      </dgm:prSet>
      <dgm:spPr/>
      <dgm:t>
        <a:bodyPr/>
        <a:lstStyle/>
        <a:p>
          <a:endParaRPr lang="en-US"/>
        </a:p>
      </dgm:t>
    </dgm:pt>
    <dgm:pt modelId="{7723DFA0-9C3D-4E10-B981-3EFD7FB52B6F}" type="pres">
      <dgm:prSet presAssocID="{FF668D98-23AA-4C63-B8A5-2F3A6AA86014}" presName="parTrans" presStyleLbl="bgSibTrans2D1" presStyleIdx="1" presStyleCnt="3"/>
      <dgm:spPr/>
      <dgm:t>
        <a:bodyPr/>
        <a:lstStyle/>
        <a:p>
          <a:endParaRPr lang="en-US"/>
        </a:p>
      </dgm:t>
    </dgm:pt>
    <dgm:pt modelId="{06E174A3-2C61-4F03-AB5E-3EF4B48AEEA1}" type="pres">
      <dgm:prSet presAssocID="{7AD5B1E8-A7D0-465F-AA66-86000023E0F3}" presName="node" presStyleLbl="node1" presStyleIdx="1" presStyleCnt="3">
        <dgm:presLayoutVars>
          <dgm:bulletEnabled val="1"/>
        </dgm:presLayoutVars>
      </dgm:prSet>
      <dgm:spPr/>
      <dgm:t>
        <a:bodyPr/>
        <a:lstStyle/>
        <a:p>
          <a:endParaRPr lang="en-US"/>
        </a:p>
      </dgm:t>
    </dgm:pt>
    <dgm:pt modelId="{490AE448-C817-465D-B171-8917145988EF}" type="pres">
      <dgm:prSet presAssocID="{17092AB6-9766-4C38-80AC-B929C7F84501}" presName="parTrans" presStyleLbl="bgSibTrans2D1" presStyleIdx="2" presStyleCnt="3"/>
      <dgm:spPr/>
      <dgm:t>
        <a:bodyPr/>
        <a:lstStyle/>
        <a:p>
          <a:endParaRPr lang="en-US"/>
        </a:p>
      </dgm:t>
    </dgm:pt>
    <dgm:pt modelId="{A692A31E-6B6C-4CEF-907A-0254C2C30251}" type="pres">
      <dgm:prSet presAssocID="{81433624-38D7-4E27-A1B4-EBFFC2E0708D}" presName="node" presStyleLbl="node1" presStyleIdx="2" presStyleCnt="3">
        <dgm:presLayoutVars>
          <dgm:bulletEnabled val="1"/>
        </dgm:presLayoutVars>
      </dgm:prSet>
      <dgm:spPr/>
      <dgm:t>
        <a:bodyPr/>
        <a:lstStyle/>
        <a:p>
          <a:endParaRPr lang="en-US"/>
        </a:p>
      </dgm:t>
    </dgm:pt>
  </dgm:ptLst>
  <dgm:cxnLst>
    <dgm:cxn modelId="{892ED539-9A6E-455E-8B73-9C931E8CE281}" srcId="{7BFD70D5-7CC5-4F84-9A7D-CDC5DB9C3AED}" destId="{7AD5B1E8-A7D0-465F-AA66-86000023E0F3}" srcOrd="1" destOrd="0" parTransId="{FF668D98-23AA-4C63-B8A5-2F3A6AA86014}" sibTransId="{41889921-E4A7-4170-98F5-E5609033EFC8}"/>
    <dgm:cxn modelId="{EEC188D5-F45F-41D9-A38F-C7922EF9C1C5}" type="presOf" srcId="{FF668D98-23AA-4C63-B8A5-2F3A6AA86014}" destId="{7723DFA0-9C3D-4E10-B981-3EFD7FB52B6F}" srcOrd="0" destOrd="0" presId="urn:microsoft.com/office/officeart/2005/8/layout/radial4"/>
    <dgm:cxn modelId="{87E6E425-0CD9-4243-BF7F-294FDBD72DAB}" srcId="{7BFD70D5-7CC5-4F84-9A7D-CDC5DB9C3AED}" destId="{6E6E57C8-8E9B-44D7-B5E9-97BC49D11DB5}" srcOrd="0" destOrd="0" parTransId="{5CC4505D-144C-4AA3-9694-906A27620B03}" sibTransId="{3B3FC8B6-27FB-4FD5-8C29-F97A0F5FCE54}"/>
    <dgm:cxn modelId="{6D310873-6FA2-407B-9176-B7AF3705505D}" type="presOf" srcId="{7BFD70D5-7CC5-4F84-9A7D-CDC5DB9C3AED}" destId="{5F018CDC-E8AA-4C92-B278-9FCDE27755DE}" srcOrd="0" destOrd="0" presId="urn:microsoft.com/office/officeart/2005/8/layout/radial4"/>
    <dgm:cxn modelId="{E6DDA774-BFD5-41CD-B693-EB164C6D7E2D}" type="presOf" srcId="{17092AB6-9766-4C38-80AC-B929C7F84501}" destId="{490AE448-C817-465D-B171-8917145988EF}" srcOrd="0" destOrd="0" presId="urn:microsoft.com/office/officeart/2005/8/layout/radial4"/>
    <dgm:cxn modelId="{43A09915-D5E3-4DCD-A095-169AAD2357BC}" type="presOf" srcId="{5CC4505D-144C-4AA3-9694-906A27620B03}" destId="{9A5A84B7-5C13-43B8-90D2-1CD8F72F1709}" srcOrd="0" destOrd="0" presId="urn:microsoft.com/office/officeart/2005/8/layout/radial4"/>
    <dgm:cxn modelId="{B0AB54EE-4885-4829-A636-050E98B22CBF}" type="presOf" srcId="{6E6E57C8-8E9B-44D7-B5E9-97BC49D11DB5}" destId="{A270C39D-F887-447F-A5D5-5385B0AAF949}" srcOrd="0" destOrd="0" presId="urn:microsoft.com/office/officeart/2005/8/layout/radial4"/>
    <dgm:cxn modelId="{983AE108-959D-42F2-88BB-9F0C1FFED0A6}" type="presOf" srcId="{3E11C71B-5F33-4E41-982B-1B4BAE08CD0A}" destId="{3B3F3449-D240-40A0-91DF-1E7A1DB633C0}" srcOrd="0" destOrd="0" presId="urn:microsoft.com/office/officeart/2005/8/layout/radial4"/>
    <dgm:cxn modelId="{33A115BA-6258-4F75-A4C2-9A4465C2CADB}" type="presOf" srcId="{81433624-38D7-4E27-A1B4-EBFFC2E0708D}" destId="{A692A31E-6B6C-4CEF-907A-0254C2C30251}" srcOrd="0" destOrd="0" presId="urn:microsoft.com/office/officeart/2005/8/layout/radial4"/>
    <dgm:cxn modelId="{EA74C9FF-AF9C-4D7A-96CB-C00103EF729D}" srcId="{3E11C71B-5F33-4E41-982B-1B4BAE08CD0A}" destId="{7BFD70D5-7CC5-4F84-9A7D-CDC5DB9C3AED}" srcOrd="0" destOrd="0" parTransId="{955B057E-016C-4D96-B985-A304B71A7EDD}" sibTransId="{5F2D8AB4-B97B-4246-BD0E-CAF3BF817463}"/>
    <dgm:cxn modelId="{97C2EACF-F73F-412A-A0ED-22FFBB3B945C}" srcId="{7BFD70D5-7CC5-4F84-9A7D-CDC5DB9C3AED}" destId="{81433624-38D7-4E27-A1B4-EBFFC2E0708D}" srcOrd="2" destOrd="0" parTransId="{17092AB6-9766-4C38-80AC-B929C7F84501}" sibTransId="{6607E695-3F27-4BA1-9E02-521D5E0F64ED}"/>
    <dgm:cxn modelId="{F1CCD16A-ABB3-4AA8-A748-1F5878263E6D}" type="presOf" srcId="{7AD5B1E8-A7D0-465F-AA66-86000023E0F3}" destId="{06E174A3-2C61-4F03-AB5E-3EF4B48AEEA1}" srcOrd="0" destOrd="0" presId="urn:microsoft.com/office/officeart/2005/8/layout/radial4"/>
    <dgm:cxn modelId="{F7C4E13C-B746-413A-873C-4C57DAFE1C36}" type="presParOf" srcId="{3B3F3449-D240-40A0-91DF-1E7A1DB633C0}" destId="{5F018CDC-E8AA-4C92-B278-9FCDE27755DE}" srcOrd="0" destOrd="0" presId="urn:microsoft.com/office/officeart/2005/8/layout/radial4"/>
    <dgm:cxn modelId="{93BAF36C-E82D-4833-A45C-C4908E410DA4}" type="presParOf" srcId="{3B3F3449-D240-40A0-91DF-1E7A1DB633C0}" destId="{9A5A84B7-5C13-43B8-90D2-1CD8F72F1709}" srcOrd="1" destOrd="0" presId="urn:microsoft.com/office/officeart/2005/8/layout/radial4"/>
    <dgm:cxn modelId="{24389C93-38E1-4B14-9310-28B97E76BA25}" type="presParOf" srcId="{3B3F3449-D240-40A0-91DF-1E7A1DB633C0}" destId="{A270C39D-F887-447F-A5D5-5385B0AAF949}" srcOrd="2" destOrd="0" presId="urn:microsoft.com/office/officeart/2005/8/layout/radial4"/>
    <dgm:cxn modelId="{AE385F13-D097-4A2E-9FFE-B071DFF96A6E}" type="presParOf" srcId="{3B3F3449-D240-40A0-91DF-1E7A1DB633C0}" destId="{7723DFA0-9C3D-4E10-B981-3EFD7FB52B6F}" srcOrd="3" destOrd="0" presId="urn:microsoft.com/office/officeart/2005/8/layout/radial4"/>
    <dgm:cxn modelId="{56635E28-83F9-4BC0-893A-2B95C0095564}" type="presParOf" srcId="{3B3F3449-D240-40A0-91DF-1E7A1DB633C0}" destId="{06E174A3-2C61-4F03-AB5E-3EF4B48AEEA1}" srcOrd="4" destOrd="0" presId="urn:microsoft.com/office/officeart/2005/8/layout/radial4"/>
    <dgm:cxn modelId="{3FD0A5AE-9339-4CA0-9523-26213F506722}" type="presParOf" srcId="{3B3F3449-D240-40A0-91DF-1E7A1DB633C0}" destId="{490AE448-C817-465D-B171-8917145988EF}" srcOrd="5" destOrd="0" presId="urn:microsoft.com/office/officeart/2005/8/layout/radial4"/>
    <dgm:cxn modelId="{76F15565-F543-4FF1-A4F0-495F7DF095AA}" type="presParOf" srcId="{3B3F3449-D240-40A0-91DF-1E7A1DB633C0}" destId="{A692A31E-6B6C-4CEF-907A-0254C2C3025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7CF2B6DE-4D73-4E9A-B746-31F8EC809AE7}">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Preparation</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Awareness</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E4906F12-F665-409F-B8CC-82699EAB2C5C}">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Response</a:t>
          </a:r>
          <a:endParaRPr lang="en-US" sz="1600" dirty="0">
            <a:solidFill>
              <a:srgbClr val="FFFF00"/>
            </a:solidFill>
            <a:effectLst>
              <a:outerShdw blurRad="38100" dist="38100" dir="2700000" algn="tl">
                <a:srgbClr val="000000">
                  <a:alpha val="43137"/>
                </a:srgbClr>
              </a:outerShdw>
            </a:effectLst>
          </a:endParaRPr>
        </a:p>
      </dgm:t>
    </dgm:pt>
    <dgm:pt modelId="{7933DE2C-7098-4A6C-94EC-78D452DA46A2}" type="par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6441C7D-E814-4AFE-B945-99F7D14F1DC7}" type="sib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Education</a:t>
          </a:r>
          <a:endParaRPr lang="en-US" sz="1600" dirty="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97778453-0FFB-4BEC-AC12-548C1579FE54}" type="pres">
      <dgm:prSet presAssocID="{DA2E5612-2FE8-4694-A3D2-405E423CB268}" presName="linearFlow" presStyleCnt="0">
        <dgm:presLayoutVars>
          <dgm:dir/>
          <dgm:animLvl val="lvl"/>
          <dgm:resizeHandles val="exact"/>
        </dgm:presLayoutVars>
      </dgm:prSet>
      <dgm:spPr/>
    </dgm:pt>
    <dgm:pt modelId="{F5A2F92C-2490-4B22-8D46-16E23448F7EA}" type="pres">
      <dgm:prSet presAssocID="{5FBEDA65-3CA5-44A3-A314-C9B5A3E0F4DF}" presName="composite" presStyleCnt="0"/>
      <dgm:spPr/>
    </dgm:pt>
    <dgm:pt modelId="{C8F4D751-DC24-416F-9C28-BDF88E172F4A}"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5D0B7672-DB67-4BA8-9A69-174E750797E9}" type="pres">
      <dgm:prSet presAssocID="{5FBEDA65-3CA5-44A3-A314-C9B5A3E0F4DF}" presName="parSh" presStyleLbl="node1" presStyleIdx="0" presStyleCnt="4"/>
      <dgm:spPr/>
      <dgm:t>
        <a:bodyPr/>
        <a:lstStyle/>
        <a:p>
          <a:endParaRPr lang="en-US"/>
        </a:p>
      </dgm:t>
    </dgm:pt>
    <dgm:pt modelId="{1FBCE022-9A9D-437B-87AB-2D73DEE40167}" type="pres">
      <dgm:prSet presAssocID="{5FBEDA65-3CA5-44A3-A314-C9B5A3E0F4DF}" presName="desTx" presStyleLbl="fgAcc1" presStyleIdx="0" presStyleCnt="4">
        <dgm:presLayoutVars>
          <dgm:bulletEnabled val="1"/>
        </dgm:presLayoutVars>
      </dgm:prSe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247C57-101E-4BA1-9998-7DAD3793B8AC}" type="pres">
      <dgm:prSet presAssocID="{FFE51DA8-BD54-4FB2-9032-6F11E7147AB6}" presName="sibTrans" presStyleLbl="sibTrans2D1" presStyleIdx="0" presStyleCnt="3"/>
      <dgm:spPr/>
      <dgm:t>
        <a:bodyPr/>
        <a:lstStyle/>
        <a:p>
          <a:endParaRPr lang="en-US"/>
        </a:p>
      </dgm:t>
    </dgm:pt>
    <dgm:pt modelId="{FF632A30-15D5-43DF-AA27-368F52FCD0B2}" type="pres">
      <dgm:prSet presAssocID="{FFE51DA8-BD54-4FB2-9032-6F11E7147AB6}" presName="connTx" presStyleLbl="sibTrans2D1" presStyleIdx="0" presStyleCnt="3"/>
      <dgm:spPr/>
      <dgm:t>
        <a:bodyPr/>
        <a:lstStyle/>
        <a:p>
          <a:endParaRPr lang="en-US"/>
        </a:p>
      </dgm:t>
    </dgm:pt>
    <dgm:pt modelId="{768B45C5-08E0-4163-9FFC-A7485D5CECBD}" type="pres">
      <dgm:prSet presAssocID="{7CF2B6DE-4D73-4E9A-B746-31F8EC809AE7}" presName="composite" presStyleCnt="0"/>
      <dgm:spPr/>
    </dgm:pt>
    <dgm:pt modelId="{5115744E-DC69-4E8F-96EB-D9D4A9FD3E2F}" type="pres">
      <dgm:prSet presAssocID="{7CF2B6DE-4D73-4E9A-B746-31F8EC809AE7}" presName="parTx" presStyleLbl="node1" presStyleIdx="0" presStyleCnt="4">
        <dgm:presLayoutVars>
          <dgm:chMax val="0"/>
          <dgm:chPref val="0"/>
          <dgm:bulletEnabled val="1"/>
        </dgm:presLayoutVars>
      </dgm:prSet>
      <dgm:spPr/>
      <dgm:t>
        <a:bodyPr/>
        <a:lstStyle/>
        <a:p>
          <a:endParaRPr lang="en-US"/>
        </a:p>
      </dgm:t>
    </dgm:pt>
    <dgm:pt modelId="{BFFA5A5D-5E6E-48B1-A7AD-BD9A6505CA09}" type="pres">
      <dgm:prSet presAssocID="{7CF2B6DE-4D73-4E9A-B746-31F8EC809AE7}" presName="parSh" presStyleLbl="node1" presStyleIdx="1" presStyleCnt="4" custScaleX="115040"/>
      <dgm:spPr/>
      <dgm:t>
        <a:bodyPr/>
        <a:lstStyle/>
        <a:p>
          <a:endParaRPr lang="en-US"/>
        </a:p>
      </dgm:t>
    </dgm:pt>
    <dgm:pt modelId="{7F7B7BD8-0754-4EC6-904C-B74AE7059A5A}" type="pres">
      <dgm:prSet presAssocID="{7CF2B6DE-4D73-4E9A-B746-31F8EC809AE7}" presName="desTx" presStyleLbl="fgAcc1" presStyleIdx="1" presStyleCnt="4">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FF8AB92-EE7F-4D29-9FA5-D699F034E9AA}" type="pres">
      <dgm:prSet presAssocID="{839A55B4-7B66-43C2-8EBB-0D0CD61A6EBA}" presName="sibTrans" presStyleLbl="sibTrans2D1" presStyleIdx="1" presStyleCnt="3"/>
      <dgm:spPr/>
      <dgm:t>
        <a:bodyPr/>
        <a:lstStyle/>
        <a:p>
          <a:endParaRPr lang="en-US"/>
        </a:p>
      </dgm:t>
    </dgm:pt>
    <dgm:pt modelId="{DCD5808F-6FCE-4BCE-A5AF-8533E1A9DA40}" type="pres">
      <dgm:prSet presAssocID="{839A55B4-7B66-43C2-8EBB-0D0CD61A6EBA}" presName="connTx" presStyleLbl="sibTrans2D1" presStyleIdx="1" presStyleCnt="3"/>
      <dgm:spPr/>
      <dgm:t>
        <a:bodyPr/>
        <a:lstStyle/>
        <a:p>
          <a:endParaRPr lang="en-US"/>
        </a:p>
      </dgm:t>
    </dgm:pt>
    <dgm:pt modelId="{4BEE06B4-C952-4CD6-BB8B-64CED8467C22}" type="pres">
      <dgm:prSet presAssocID="{C333392E-9F72-424E-B985-EE90B76B2D10}" presName="composite" presStyleCnt="0"/>
      <dgm:spPr/>
    </dgm:pt>
    <dgm:pt modelId="{9465D93A-9FE6-4F6A-A902-6185189013C1}" type="pres">
      <dgm:prSet presAssocID="{C333392E-9F72-424E-B985-EE90B76B2D10}" presName="parTx" presStyleLbl="node1" presStyleIdx="1" presStyleCnt="4">
        <dgm:presLayoutVars>
          <dgm:chMax val="0"/>
          <dgm:chPref val="0"/>
          <dgm:bulletEnabled val="1"/>
        </dgm:presLayoutVars>
      </dgm:prSet>
      <dgm:spPr/>
      <dgm:t>
        <a:bodyPr/>
        <a:lstStyle/>
        <a:p>
          <a:endParaRPr lang="en-US"/>
        </a:p>
      </dgm:t>
    </dgm:pt>
    <dgm:pt modelId="{7AE63603-1223-488E-BFA6-4FB1EC783807}" type="pres">
      <dgm:prSet presAssocID="{C333392E-9F72-424E-B985-EE90B76B2D10}" presName="parSh" presStyleLbl="node1" presStyleIdx="2" presStyleCnt="4" custScaleX="112865"/>
      <dgm:spPr/>
      <dgm:t>
        <a:bodyPr/>
        <a:lstStyle/>
        <a:p>
          <a:endParaRPr lang="en-US"/>
        </a:p>
      </dgm:t>
    </dgm:pt>
    <dgm:pt modelId="{940904AD-589C-4380-87AF-3B67CFC47BBE}" type="pres">
      <dgm:prSet presAssocID="{C333392E-9F72-424E-B985-EE90B76B2D10}" presName="desTx" presStyleLbl="fgAcc1" presStyleIdx="2" presStyleCnt="4">
        <dgm:presLayoutVars>
          <dgm:bulletEnabled val="1"/>
        </dgm:presLayoutVars>
      </dgm:prSet>
      <dgm:spPr>
        <a:blipFill rotWithShape="0">
          <a:blip xmlns:r="http://schemas.openxmlformats.org/officeDocument/2006/relationships" r:embed="rId3"/>
          <a:stretch>
            <a:fillRect/>
          </a:stretch>
        </a:blipFill>
      </dgm:spPr>
    </dgm:pt>
    <dgm:pt modelId="{88A29D38-D1E9-41F5-98C6-7DFC1CA60917}" type="pres">
      <dgm:prSet presAssocID="{663E88B9-5D97-486D-85A0-357A6529E7F1}" presName="sibTrans" presStyleLbl="sibTrans2D1" presStyleIdx="2" presStyleCnt="3"/>
      <dgm:spPr/>
      <dgm:t>
        <a:bodyPr/>
        <a:lstStyle/>
        <a:p>
          <a:endParaRPr lang="en-US"/>
        </a:p>
      </dgm:t>
    </dgm:pt>
    <dgm:pt modelId="{46EF7693-6F34-40EF-BF53-B5DC406F2488}" type="pres">
      <dgm:prSet presAssocID="{663E88B9-5D97-486D-85A0-357A6529E7F1}" presName="connTx" presStyleLbl="sibTrans2D1" presStyleIdx="2" presStyleCnt="3"/>
      <dgm:spPr/>
      <dgm:t>
        <a:bodyPr/>
        <a:lstStyle/>
        <a:p>
          <a:endParaRPr lang="en-US"/>
        </a:p>
      </dgm:t>
    </dgm:pt>
    <dgm:pt modelId="{51170A88-316E-4756-8F30-890199A43EF0}" type="pres">
      <dgm:prSet presAssocID="{E4906F12-F665-409F-B8CC-82699EAB2C5C}" presName="composite" presStyleCnt="0"/>
      <dgm:spPr/>
    </dgm:pt>
    <dgm:pt modelId="{693FFC11-66AF-4C05-8E00-762A13B4BAE8}" type="pres">
      <dgm:prSet presAssocID="{E4906F12-F665-409F-B8CC-82699EAB2C5C}" presName="parTx" presStyleLbl="node1" presStyleIdx="2" presStyleCnt="4">
        <dgm:presLayoutVars>
          <dgm:chMax val="0"/>
          <dgm:chPref val="0"/>
          <dgm:bulletEnabled val="1"/>
        </dgm:presLayoutVars>
      </dgm:prSet>
      <dgm:spPr/>
      <dgm:t>
        <a:bodyPr/>
        <a:lstStyle/>
        <a:p>
          <a:endParaRPr lang="en-US"/>
        </a:p>
      </dgm:t>
    </dgm:pt>
    <dgm:pt modelId="{7698411F-E95C-47CD-9B75-3BFDCD076CBC}" type="pres">
      <dgm:prSet presAssocID="{E4906F12-F665-409F-B8CC-82699EAB2C5C}" presName="parSh" presStyleLbl="node1" presStyleIdx="3" presStyleCnt="4"/>
      <dgm:spPr/>
      <dgm:t>
        <a:bodyPr/>
        <a:lstStyle/>
        <a:p>
          <a:endParaRPr lang="en-US"/>
        </a:p>
      </dgm:t>
    </dgm:pt>
    <dgm:pt modelId="{16E06FD5-EA62-4751-AB1F-66BF8E9F4BA1}" type="pres">
      <dgm:prSet presAssocID="{E4906F12-F665-409F-B8CC-82699EAB2C5C}" presName="desTx" presStyleLbl="fgAcc1" presStyleIdx="3" presStyleCnt="4">
        <dgm:presLayoutVars>
          <dgm:bulletEnabled val="1"/>
        </dgm:presLayoutVars>
      </dgm:prSe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Lst>
  <dgm:cxnLst>
    <dgm:cxn modelId="{F539E3FB-D245-48C7-A3F4-2A7B1DDF3BAF}" type="presOf" srcId="{C333392E-9F72-424E-B985-EE90B76B2D10}" destId="{9465D93A-9FE6-4F6A-A902-6185189013C1}" srcOrd="0" destOrd="0" presId="urn:microsoft.com/office/officeart/2005/8/layout/process3"/>
    <dgm:cxn modelId="{24E494E7-CC59-40FF-B01C-C10F18436145}" srcId="{DA2E5612-2FE8-4694-A3D2-405E423CB268}" destId="{E4906F12-F665-409F-B8CC-82699EAB2C5C}" srcOrd="3" destOrd="0" parTransId="{7933DE2C-7098-4A6C-94EC-78D452DA46A2}" sibTransId="{F6441C7D-E814-4AFE-B945-99F7D14F1DC7}"/>
    <dgm:cxn modelId="{D537C472-CCF1-4540-BD57-D00646164448}" type="presOf" srcId="{839A55B4-7B66-43C2-8EBB-0D0CD61A6EBA}" destId="{9FF8AB92-EE7F-4D29-9FA5-D699F034E9AA}" srcOrd="0" destOrd="0" presId="urn:microsoft.com/office/officeart/2005/8/layout/process3"/>
    <dgm:cxn modelId="{96ED1F10-E176-477D-BCDC-6A415A73B168}" type="presOf" srcId="{FFE51DA8-BD54-4FB2-9032-6F11E7147AB6}" destId="{FF632A30-15D5-43DF-AA27-368F52FCD0B2}" srcOrd="1" destOrd="0" presId="urn:microsoft.com/office/officeart/2005/8/layout/process3"/>
    <dgm:cxn modelId="{AAF78FBD-FF2D-440A-B10E-D038181AB3CA}" type="presOf" srcId="{839A55B4-7B66-43C2-8EBB-0D0CD61A6EBA}" destId="{DCD5808F-6FCE-4BCE-A5AF-8533E1A9DA40}" srcOrd="1" destOrd="0" presId="urn:microsoft.com/office/officeart/2005/8/layout/process3"/>
    <dgm:cxn modelId="{AA3F5C5E-33D3-4809-B99C-5CED1987F618}" type="presOf" srcId="{5FBEDA65-3CA5-44A3-A314-C9B5A3E0F4DF}" destId="{C8F4D751-DC24-416F-9C28-BDF88E172F4A}" srcOrd="0" destOrd="0" presId="urn:microsoft.com/office/officeart/2005/8/layout/process3"/>
    <dgm:cxn modelId="{CD3BCC0F-203C-4124-8CBF-9DF19492BFF7}" type="presOf" srcId="{DA2E5612-2FE8-4694-A3D2-405E423CB268}" destId="{97778453-0FFB-4BEC-AC12-548C1579FE54}" srcOrd="0" destOrd="0" presId="urn:microsoft.com/office/officeart/2005/8/layout/process3"/>
    <dgm:cxn modelId="{91BF5973-E385-466A-B00D-37766DBA6FD1}" type="presOf" srcId="{7CF2B6DE-4D73-4E9A-B746-31F8EC809AE7}" destId="{5115744E-DC69-4E8F-96EB-D9D4A9FD3E2F}" srcOrd="0" destOrd="0" presId="urn:microsoft.com/office/officeart/2005/8/layout/process3"/>
    <dgm:cxn modelId="{C122CE4B-3D52-4DA5-B53D-78A904451077}" srcId="{DA2E5612-2FE8-4694-A3D2-405E423CB268}" destId="{5FBEDA65-3CA5-44A3-A314-C9B5A3E0F4DF}" srcOrd="0" destOrd="0" parTransId="{58492525-3E1E-4CCA-9B0E-363D04842A40}" sibTransId="{FFE51DA8-BD54-4FB2-9032-6F11E7147AB6}"/>
    <dgm:cxn modelId="{4A27C6CD-1D8F-4C00-BDBF-0E96EE978EF1}" type="presOf" srcId="{663E88B9-5D97-486D-85A0-357A6529E7F1}" destId="{46EF7693-6F34-40EF-BF53-B5DC406F2488}" srcOrd="1" destOrd="0" presId="urn:microsoft.com/office/officeart/2005/8/layout/process3"/>
    <dgm:cxn modelId="{FC2E450B-80B5-400F-9178-95B0291E7E06}" srcId="{DA2E5612-2FE8-4694-A3D2-405E423CB268}" destId="{7CF2B6DE-4D73-4E9A-B746-31F8EC809AE7}" srcOrd="1" destOrd="0" parTransId="{252C8AAA-467F-4CBA-AE20-AF9FC55B3634}" sibTransId="{839A55B4-7B66-43C2-8EBB-0D0CD61A6EBA}"/>
    <dgm:cxn modelId="{FA164F9B-A8CE-474C-A542-390158D7C24B}" type="presOf" srcId="{E4906F12-F665-409F-B8CC-82699EAB2C5C}" destId="{693FFC11-66AF-4C05-8E00-762A13B4BAE8}" srcOrd="0" destOrd="0" presId="urn:microsoft.com/office/officeart/2005/8/layout/process3"/>
    <dgm:cxn modelId="{3D7079D9-144E-4203-B275-9D6221068228}" type="presOf" srcId="{E4906F12-F665-409F-B8CC-82699EAB2C5C}" destId="{7698411F-E95C-47CD-9B75-3BFDCD076CBC}" srcOrd="1" destOrd="0" presId="urn:microsoft.com/office/officeart/2005/8/layout/process3"/>
    <dgm:cxn modelId="{6791CA6F-C78E-4042-B5A2-784501D42338}" srcId="{DA2E5612-2FE8-4694-A3D2-405E423CB268}" destId="{C333392E-9F72-424E-B985-EE90B76B2D10}" srcOrd="2" destOrd="0" parTransId="{FF3DE4DF-6FB3-4128-96F6-AB8C940F642F}" sibTransId="{663E88B9-5D97-486D-85A0-357A6529E7F1}"/>
    <dgm:cxn modelId="{53E4A4E8-64DA-44BE-9D08-6177D5AAD35F}" type="presOf" srcId="{5FBEDA65-3CA5-44A3-A314-C9B5A3E0F4DF}" destId="{5D0B7672-DB67-4BA8-9A69-174E750797E9}" srcOrd="1" destOrd="0" presId="urn:microsoft.com/office/officeart/2005/8/layout/process3"/>
    <dgm:cxn modelId="{CA0EBE49-C975-4A05-B1E6-1CA04F3C4806}" type="presOf" srcId="{663E88B9-5D97-486D-85A0-357A6529E7F1}" destId="{88A29D38-D1E9-41F5-98C6-7DFC1CA60917}" srcOrd="0" destOrd="0" presId="urn:microsoft.com/office/officeart/2005/8/layout/process3"/>
    <dgm:cxn modelId="{A88B4085-85D8-4521-B258-53A93893B3D6}" type="presOf" srcId="{FFE51DA8-BD54-4FB2-9032-6F11E7147AB6}" destId="{72247C57-101E-4BA1-9998-7DAD3793B8AC}" srcOrd="0" destOrd="0" presId="urn:microsoft.com/office/officeart/2005/8/layout/process3"/>
    <dgm:cxn modelId="{A00A9AA7-BCF6-400C-BADB-6D5ECF71DA7A}" type="presOf" srcId="{C333392E-9F72-424E-B985-EE90B76B2D10}" destId="{7AE63603-1223-488E-BFA6-4FB1EC783807}" srcOrd="1" destOrd="0" presId="urn:microsoft.com/office/officeart/2005/8/layout/process3"/>
    <dgm:cxn modelId="{6D19E266-0452-4BDE-9916-C3862BD83204}" type="presOf" srcId="{7CF2B6DE-4D73-4E9A-B746-31F8EC809AE7}" destId="{BFFA5A5D-5E6E-48B1-A7AD-BD9A6505CA09}" srcOrd="1" destOrd="0" presId="urn:microsoft.com/office/officeart/2005/8/layout/process3"/>
    <dgm:cxn modelId="{7B3B69A0-697C-4F56-9F34-70A20B64B317}" type="presParOf" srcId="{97778453-0FFB-4BEC-AC12-548C1579FE54}" destId="{F5A2F92C-2490-4B22-8D46-16E23448F7EA}" srcOrd="0" destOrd="0" presId="urn:microsoft.com/office/officeart/2005/8/layout/process3"/>
    <dgm:cxn modelId="{E2F0BC79-20C1-4847-AF23-5BEF7E10F243}" type="presParOf" srcId="{F5A2F92C-2490-4B22-8D46-16E23448F7EA}" destId="{C8F4D751-DC24-416F-9C28-BDF88E172F4A}" srcOrd="0" destOrd="0" presId="urn:microsoft.com/office/officeart/2005/8/layout/process3"/>
    <dgm:cxn modelId="{6E66B2D4-D775-4747-B4BE-7F8F0D3553E9}" type="presParOf" srcId="{F5A2F92C-2490-4B22-8D46-16E23448F7EA}" destId="{5D0B7672-DB67-4BA8-9A69-174E750797E9}" srcOrd="1" destOrd="0" presId="urn:microsoft.com/office/officeart/2005/8/layout/process3"/>
    <dgm:cxn modelId="{B2BF7BD3-34C8-4B1F-B9D2-4C8EAD38C810}" type="presParOf" srcId="{F5A2F92C-2490-4B22-8D46-16E23448F7EA}" destId="{1FBCE022-9A9D-437B-87AB-2D73DEE40167}" srcOrd="2" destOrd="0" presId="urn:microsoft.com/office/officeart/2005/8/layout/process3"/>
    <dgm:cxn modelId="{F1D34465-4FBD-4F9F-B4DF-B022A6EC3387}" type="presParOf" srcId="{97778453-0FFB-4BEC-AC12-548C1579FE54}" destId="{72247C57-101E-4BA1-9998-7DAD3793B8AC}" srcOrd="1" destOrd="0" presId="urn:microsoft.com/office/officeart/2005/8/layout/process3"/>
    <dgm:cxn modelId="{52D29F9C-2E18-4BB0-858A-FE3C9510916E}" type="presParOf" srcId="{72247C57-101E-4BA1-9998-7DAD3793B8AC}" destId="{FF632A30-15D5-43DF-AA27-368F52FCD0B2}" srcOrd="0" destOrd="0" presId="urn:microsoft.com/office/officeart/2005/8/layout/process3"/>
    <dgm:cxn modelId="{0BE16406-724C-4056-9E68-8892D3DC6ED5}" type="presParOf" srcId="{97778453-0FFB-4BEC-AC12-548C1579FE54}" destId="{768B45C5-08E0-4163-9FFC-A7485D5CECBD}" srcOrd="2" destOrd="0" presId="urn:microsoft.com/office/officeart/2005/8/layout/process3"/>
    <dgm:cxn modelId="{3A84103B-445D-4D6F-9FAB-2E14B85C0940}" type="presParOf" srcId="{768B45C5-08E0-4163-9FFC-A7485D5CECBD}" destId="{5115744E-DC69-4E8F-96EB-D9D4A9FD3E2F}" srcOrd="0" destOrd="0" presId="urn:microsoft.com/office/officeart/2005/8/layout/process3"/>
    <dgm:cxn modelId="{ABF4B0AB-7B03-4D39-B51E-9B2DDE33CDB8}" type="presParOf" srcId="{768B45C5-08E0-4163-9FFC-A7485D5CECBD}" destId="{BFFA5A5D-5E6E-48B1-A7AD-BD9A6505CA09}" srcOrd="1" destOrd="0" presId="urn:microsoft.com/office/officeart/2005/8/layout/process3"/>
    <dgm:cxn modelId="{59094696-3212-4700-B1F0-20AFF9300836}" type="presParOf" srcId="{768B45C5-08E0-4163-9FFC-A7485D5CECBD}" destId="{7F7B7BD8-0754-4EC6-904C-B74AE7059A5A}" srcOrd="2" destOrd="0" presId="urn:microsoft.com/office/officeart/2005/8/layout/process3"/>
    <dgm:cxn modelId="{A81F2281-0C42-4528-910A-4B562AB39E4A}" type="presParOf" srcId="{97778453-0FFB-4BEC-AC12-548C1579FE54}" destId="{9FF8AB92-EE7F-4D29-9FA5-D699F034E9AA}" srcOrd="3" destOrd="0" presId="urn:microsoft.com/office/officeart/2005/8/layout/process3"/>
    <dgm:cxn modelId="{4E9B23DF-0172-43E6-B1E1-F8267185DAD5}" type="presParOf" srcId="{9FF8AB92-EE7F-4D29-9FA5-D699F034E9AA}" destId="{DCD5808F-6FCE-4BCE-A5AF-8533E1A9DA40}" srcOrd="0" destOrd="0" presId="urn:microsoft.com/office/officeart/2005/8/layout/process3"/>
    <dgm:cxn modelId="{5503AA18-660B-4058-9408-CB9DE6D423AD}" type="presParOf" srcId="{97778453-0FFB-4BEC-AC12-548C1579FE54}" destId="{4BEE06B4-C952-4CD6-BB8B-64CED8467C22}" srcOrd="4" destOrd="0" presId="urn:microsoft.com/office/officeart/2005/8/layout/process3"/>
    <dgm:cxn modelId="{2D4AB3D8-946A-4DC8-A622-66049001AE2E}" type="presParOf" srcId="{4BEE06B4-C952-4CD6-BB8B-64CED8467C22}" destId="{9465D93A-9FE6-4F6A-A902-6185189013C1}" srcOrd="0" destOrd="0" presId="urn:microsoft.com/office/officeart/2005/8/layout/process3"/>
    <dgm:cxn modelId="{743D6D04-1DEF-4F97-AEE5-2C73CD8FB0AE}" type="presParOf" srcId="{4BEE06B4-C952-4CD6-BB8B-64CED8467C22}" destId="{7AE63603-1223-488E-BFA6-4FB1EC783807}" srcOrd="1" destOrd="0" presId="urn:microsoft.com/office/officeart/2005/8/layout/process3"/>
    <dgm:cxn modelId="{CC770D42-C47D-460F-9D19-9C936CB130FB}" type="presParOf" srcId="{4BEE06B4-C952-4CD6-BB8B-64CED8467C22}" destId="{940904AD-589C-4380-87AF-3B67CFC47BBE}" srcOrd="2" destOrd="0" presId="urn:microsoft.com/office/officeart/2005/8/layout/process3"/>
    <dgm:cxn modelId="{4F2E58F8-397A-415C-B5EC-036A0AC1D97D}" type="presParOf" srcId="{97778453-0FFB-4BEC-AC12-548C1579FE54}" destId="{88A29D38-D1E9-41F5-98C6-7DFC1CA60917}" srcOrd="5" destOrd="0" presId="urn:microsoft.com/office/officeart/2005/8/layout/process3"/>
    <dgm:cxn modelId="{8EE8F0A6-7ACE-4E7E-A36A-01060611001D}" type="presParOf" srcId="{88A29D38-D1E9-41F5-98C6-7DFC1CA60917}" destId="{46EF7693-6F34-40EF-BF53-B5DC406F2488}" srcOrd="0" destOrd="0" presId="urn:microsoft.com/office/officeart/2005/8/layout/process3"/>
    <dgm:cxn modelId="{97C55A85-4FFC-4784-A341-44A14CD1A1EB}" type="presParOf" srcId="{97778453-0FFB-4BEC-AC12-548C1579FE54}" destId="{51170A88-316E-4756-8F30-890199A43EF0}" srcOrd="6" destOrd="0" presId="urn:microsoft.com/office/officeart/2005/8/layout/process3"/>
    <dgm:cxn modelId="{C2FC458D-4F5B-4111-905B-4A62FA7F5639}" type="presParOf" srcId="{51170A88-316E-4756-8F30-890199A43EF0}" destId="{693FFC11-66AF-4C05-8E00-762A13B4BAE8}" srcOrd="0" destOrd="0" presId="urn:microsoft.com/office/officeart/2005/8/layout/process3"/>
    <dgm:cxn modelId="{C14D6D90-7FF7-4D20-A3E4-7484CB3187C0}" type="presParOf" srcId="{51170A88-316E-4756-8F30-890199A43EF0}" destId="{7698411F-E95C-47CD-9B75-3BFDCD076CBC}" srcOrd="1" destOrd="0" presId="urn:microsoft.com/office/officeart/2005/8/layout/process3"/>
    <dgm:cxn modelId="{D4027B78-82A6-48A3-9574-FA454BF5AA30}" type="presParOf" srcId="{51170A88-316E-4756-8F30-890199A43EF0}" destId="{16E06FD5-EA62-4751-AB1F-66BF8E9F4BA1}"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DDF5B533-D7C4-4027-8568-1EBA8932AD1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Method</a:t>
          </a:r>
          <a:endParaRPr lang="en-US" sz="1600" dirty="0">
            <a:solidFill>
              <a:srgbClr val="FFFF00"/>
            </a:solidFill>
            <a:effectLst>
              <a:outerShdw blurRad="38100" dist="38100" dir="2700000" algn="tl">
                <a:srgbClr val="000000">
                  <a:alpha val="43137"/>
                </a:srgbClr>
              </a:outerShdw>
            </a:effectLst>
          </a:endParaRPr>
        </a:p>
      </dgm:t>
    </dgm:pt>
    <dgm:pt modelId="{A2D3D94E-9E48-47E1-AEAD-56E872FEF3D5}" type="par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BDD31517-9D03-413C-A01C-14EFB712784D}" type="sib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Decision</a:t>
          </a:r>
          <a:endParaRPr lang="en-US" sz="1600" dirty="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7CF2B6DE-4D73-4E9A-B746-31F8EC809AE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Tools</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Output</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3A6E7DBE-C212-4690-BCF9-ACBEDE23A56B}" type="pres">
      <dgm:prSet presAssocID="{DA2E5612-2FE8-4694-A3D2-405E423CB268}" presName="linearFlow" presStyleCnt="0">
        <dgm:presLayoutVars>
          <dgm:dir/>
          <dgm:animLvl val="lvl"/>
          <dgm:resizeHandles val="exact"/>
        </dgm:presLayoutVars>
      </dgm:prSet>
      <dgm:spPr/>
    </dgm:pt>
    <dgm:pt modelId="{2FBC33CD-DF4C-4ABA-80D3-59EBC08C8E3C}" type="pres">
      <dgm:prSet presAssocID="{DDF5B533-D7C4-4027-8568-1EBA8932AD17}" presName="composite" presStyleCnt="0"/>
      <dgm:spPr/>
    </dgm:pt>
    <dgm:pt modelId="{EE2893CD-34E8-4C39-84E9-A5303A87DC3A}" type="pres">
      <dgm:prSet presAssocID="{DDF5B533-D7C4-4027-8568-1EBA8932AD17}" presName="parTx" presStyleLbl="node1" presStyleIdx="0" presStyleCnt="4">
        <dgm:presLayoutVars>
          <dgm:chMax val="0"/>
          <dgm:chPref val="0"/>
          <dgm:bulletEnabled val="1"/>
        </dgm:presLayoutVars>
      </dgm:prSet>
      <dgm:spPr/>
      <dgm:t>
        <a:bodyPr/>
        <a:lstStyle/>
        <a:p>
          <a:endParaRPr lang="en-US"/>
        </a:p>
      </dgm:t>
    </dgm:pt>
    <dgm:pt modelId="{09B720EC-7B81-409E-BC9A-4944DFAD7845}" type="pres">
      <dgm:prSet presAssocID="{DDF5B533-D7C4-4027-8568-1EBA8932AD17}" presName="parSh" presStyleLbl="node1" presStyleIdx="0" presStyleCnt="4" custLinFactNeighborY="-21286"/>
      <dgm:spPr/>
      <dgm:t>
        <a:bodyPr/>
        <a:lstStyle/>
        <a:p>
          <a:endParaRPr lang="en-US"/>
        </a:p>
      </dgm:t>
    </dgm:pt>
    <dgm:pt modelId="{385B6BD7-2F8C-46BE-AB6F-939FB313A5F6}" type="pres">
      <dgm:prSet presAssocID="{DDF5B533-D7C4-4027-8568-1EBA8932AD17}" presName="desTx" presStyleLbl="fgAcc1" presStyleIdx="0" presStyleCnt="4" custScaleY="85439" custLinFactNeighborY="-15863">
        <dgm:presLayoutVars>
          <dgm:bulletEnabled val="1"/>
        </dgm:presLayoutVars>
      </dgm:prSet>
      <dgm:spPr>
        <a:blipFill rotWithShape="0">
          <a:blip xmlns:r="http://schemas.openxmlformats.org/officeDocument/2006/relationships" r:embed="rId1"/>
          <a:stretch>
            <a:fillRect/>
          </a:stretch>
        </a:blipFill>
      </dgm:spPr>
    </dgm:pt>
    <dgm:pt modelId="{0AE1BD01-F8D8-4A5B-9335-B70A15A3764E}" type="pres">
      <dgm:prSet presAssocID="{BDD31517-9D03-413C-A01C-14EFB712784D}" presName="sibTrans" presStyleLbl="sibTrans2D1" presStyleIdx="0" presStyleCnt="3" custLinFactNeighborY="12951"/>
      <dgm:spPr/>
      <dgm:t>
        <a:bodyPr/>
        <a:lstStyle/>
        <a:p>
          <a:endParaRPr lang="en-US"/>
        </a:p>
      </dgm:t>
    </dgm:pt>
    <dgm:pt modelId="{65599C82-E73F-4591-8315-46A20125F139}" type="pres">
      <dgm:prSet presAssocID="{BDD31517-9D03-413C-A01C-14EFB712784D}" presName="connTx" presStyleLbl="sibTrans2D1" presStyleIdx="0" presStyleCnt="3"/>
      <dgm:spPr/>
      <dgm:t>
        <a:bodyPr/>
        <a:lstStyle/>
        <a:p>
          <a:endParaRPr lang="en-US"/>
        </a:p>
      </dgm:t>
    </dgm:pt>
    <dgm:pt modelId="{44BB2EB2-D10D-48A2-82A8-3F206E9122B7}" type="pres">
      <dgm:prSet presAssocID="{5FBEDA65-3CA5-44A3-A314-C9B5A3E0F4DF}" presName="composite" presStyleCnt="0"/>
      <dgm:spPr/>
    </dgm:pt>
    <dgm:pt modelId="{F25D4C98-2E81-4143-9D2E-0E1C8FED49C8}"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0EB9D88F-D945-426C-90CA-043149697B3A}" type="pres">
      <dgm:prSet presAssocID="{5FBEDA65-3CA5-44A3-A314-C9B5A3E0F4DF}" presName="parSh" presStyleLbl="node1" presStyleIdx="1" presStyleCnt="4" custLinFactNeighborY="-21286"/>
      <dgm:spPr/>
      <dgm:t>
        <a:bodyPr/>
        <a:lstStyle/>
        <a:p>
          <a:endParaRPr lang="en-US"/>
        </a:p>
      </dgm:t>
    </dgm:pt>
    <dgm:pt modelId="{8A8DBF02-DF1B-413E-86B9-354A93B13554}" type="pres">
      <dgm:prSet presAssocID="{5FBEDA65-3CA5-44A3-A314-C9B5A3E0F4DF}" presName="desTx" presStyleLbl="fgAcc1" presStyleIdx="1" presStyleCnt="4" custFlipHor="1" custScaleY="85439" custLinFactNeighborY="-15863">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EA57FD92-88BF-492B-AB10-9146769BE5A3}" type="pres">
      <dgm:prSet presAssocID="{FFE51DA8-BD54-4FB2-9032-6F11E7147AB6}" presName="sibTrans" presStyleLbl="sibTrans2D1" presStyleIdx="1" presStyleCnt="3" custLinFactNeighborY="12951"/>
      <dgm:spPr/>
      <dgm:t>
        <a:bodyPr/>
        <a:lstStyle/>
        <a:p>
          <a:endParaRPr lang="en-US"/>
        </a:p>
      </dgm:t>
    </dgm:pt>
    <dgm:pt modelId="{27DDF768-31B8-4CB0-AA9F-779E1E60798C}" type="pres">
      <dgm:prSet presAssocID="{FFE51DA8-BD54-4FB2-9032-6F11E7147AB6}" presName="connTx" presStyleLbl="sibTrans2D1" presStyleIdx="1" presStyleCnt="3"/>
      <dgm:spPr/>
      <dgm:t>
        <a:bodyPr/>
        <a:lstStyle/>
        <a:p>
          <a:endParaRPr lang="en-US"/>
        </a:p>
      </dgm:t>
    </dgm:pt>
    <dgm:pt modelId="{69B7CA53-F0F5-4B88-BA38-0E87199E631C}" type="pres">
      <dgm:prSet presAssocID="{7CF2B6DE-4D73-4E9A-B746-31F8EC809AE7}" presName="composite" presStyleCnt="0"/>
      <dgm:spPr/>
    </dgm:pt>
    <dgm:pt modelId="{1B0AF4BB-BDE4-44EB-87AE-BA100A7B98EF}" type="pres">
      <dgm:prSet presAssocID="{7CF2B6DE-4D73-4E9A-B746-31F8EC809AE7}" presName="parTx" presStyleLbl="node1" presStyleIdx="1" presStyleCnt="4">
        <dgm:presLayoutVars>
          <dgm:chMax val="0"/>
          <dgm:chPref val="0"/>
          <dgm:bulletEnabled val="1"/>
        </dgm:presLayoutVars>
      </dgm:prSet>
      <dgm:spPr/>
      <dgm:t>
        <a:bodyPr/>
        <a:lstStyle/>
        <a:p>
          <a:endParaRPr lang="en-US"/>
        </a:p>
      </dgm:t>
    </dgm:pt>
    <dgm:pt modelId="{9A01047A-E10A-4169-976B-A62147ADECB2}" type="pres">
      <dgm:prSet presAssocID="{7CF2B6DE-4D73-4E9A-B746-31F8EC809AE7}" presName="parSh" presStyleLbl="node1" presStyleIdx="2" presStyleCnt="4" custLinFactNeighborY="-21286"/>
      <dgm:spPr/>
      <dgm:t>
        <a:bodyPr/>
        <a:lstStyle/>
        <a:p>
          <a:endParaRPr lang="en-US"/>
        </a:p>
      </dgm:t>
    </dgm:pt>
    <dgm:pt modelId="{298EEFA0-B408-4699-A339-4E6B4D9A86EB}" type="pres">
      <dgm:prSet presAssocID="{7CF2B6DE-4D73-4E9A-B746-31F8EC809AE7}" presName="desTx" presStyleLbl="fgAcc1" presStyleIdx="2" presStyleCnt="4" custScaleY="85439" custLinFactNeighborY="-15863">
        <dgm:presLayoutVars>
          <dgm:bulletEnabled val="1"/>
        </dgm:presLayoutVars>
      </dgm:prSet>
      <dgm:spPr>
        <a:blipFill rotWithShape="0">
          <a:blip xmlns:r="http://schemas.openxmlformats.org/officeDocument/2006/relationships" r:embed="rId3"/>
          <a:stretch>
            <a:fillRect/>
          </a:stretch>
        </a:blipFill>
      </dgm:spPr>
    </dgm:pt>
    <dgm:pt modelId="{D029F3E5-5D72-4EB2-A220-0EBF41793E51}" type="pres">
      <dgm:prSet presAssocID="{839A55B4-7B66-43C2-8EBB-0D0CD61A6EBA}" presName="sibTrans" presStyleLbl="sibTrans2D1" presStyleIdx="2" presStyleCnt="3" custLinFactNeighborY="12951"/>
      <dgm:spPr/>
      <dgm:t>
        <a:bodyPr/>
        <a:lstStyle/>
        <a:p>
          <a:endParaRPr lang="en-US"/>
        </a:p>
      </dgm:t>
    </dgm:pt>
    <dgm:pt modelId="{303D5DBE-E849-4B68-8E15-1580EE8AA02A}" type="pres">
      <dgm:prSet presAssocID="{839A55B4-7B66-43C2-8EBB-0D0CD61A6EBA}" presName="connTx" presStyleLbl="sibTrans2D1" presStyleIdx="2" presStyleCnt="3"/>
      <dgm:spPr/>
      <dgm:t>
        <a:bodyPr/>
        <a:lstStyle/>
        <a:p>
          <a:endParaRPr lang="en-US"/>
        </a:p>
      </dgm:t>
    </dgm:pt>
    <dgm:pt modelId="{562F7413-862B-4964-8330-40AC091544BA}" type="pres">
      <dgm:prSet presAssocID="{C333392E-9F72-424E-B985-EE90B76B2D10}" presName="composite" presStyleCnt="0"/>
      <dgm:spPr/>
    </dgm:pt>
    <dgm:pt modelId="{6AA0D607-3EC4-42E2-A2D9-72C735F01710}" type="pres">
      <dgm:prSet presAssocID="{C333392E-9F72-424E-B985-EE90B76B2D10}" presName="parTx" presStyleLbl="node1" presStyleIdx="2" presStyleCnt="4">
        <dgm:presLayoutVars>
          <dgm:chMax val="0"/>
          <dgm:chPref val="0"/>
          <dgm:bulletEnabled val="1"/>
        </dgm:presLayoutVars>
      </dgm:prSet>
      <dgm:spPr/>
      <dgm:t>
        <a:bodyPr/>
        <a:lstStyle/>
        <a:p>
          <a:endParaRPr lang="en-US"/>
        </a:p>
      </dgm:t>
    </dgm:pt>
    <dgm:pt modelId="{4345AEB6-C527-4965-92A6-315006ED3424}" type="pres">
      <dgm:prSet presAssocID="{C333392E-9F72-424E-B985-EE90B76B2D10}" presName="parSh" presStyleLbl="node1" presStyleIdx="3" presStyleCnt="4" custLinFactNeighborY="-21286"/>
      <dgm:spPr/>
      <dgm:t>
        <a:bodyPr/>
        <a:lstStyle/>
        <a:p>
          <a:endParaRPr lang="en-US"/>
        </a:p>
      </dgm:t>
    </dgm:pt>
    <dgm:pt modelId="{E8270FA9-1EAA-4BF6-A88A-2A58AAEF9A29}" type="pres">
      <dgm:prSet presAssocID="{C333392E-9F72-424E-B985-EE90B76B2D10}" presName="desTx" presStyleLbl="fgAcc1" presStyleIdx="3" presStyleCnt="4" custScaleY="85439" custLinFactNeighborY="-15863">
        <dgm:presLayoutVars>
          <dgm:bulletEnabled val="1"/>
        </dgm:presLayoutVars>
      </dgm:prSet>
      <dgm:spPr>
        <a:blipFill rotWithShape="0">
          <a:blip xmlns:r="http://schemas.openxmlformats.org/officeDocument/2006/relationships" r:embed="rId4"/>
          <a:stretch>
            <a:fillRect/>
          </a:stretch>
        </a:blipFill>
      </dgm:spPr>
    </dgm:pt>
  </dgm:ptLst>
  <dgm:cxnLst>
    <dgm:cxn modelId="{03ACF6AC-F4C4-4847-96F0-F0E2B64918F5}" type="presOf" srcId="{DA2E5612-2FE8-4694-A3D2-405E423CB268}" destId="{3A6E7DBE-C212-4690-BCF9-ACBEDE23A56B}" srcOrd="0" destOrd="0" presId="urn:microsoft.com/office/officeart/2005/8/layout/process3"/>
    <dgm:cxn modelId="{F34BBD31-8632-4A6C-93D3-47C7EB209758}" type="presOf" srcId="{DDF5B533-D7C4-4027-8568-1EBA8932AD17}" destId="{09B720EC-7B81-409E-BC9A-4944DFAD7845}" srcOrd="1" destOrd="0" presId="urn:microsoft.com/office/officeart/2005/8/layout/process3"/>
    <dgm:cxn modelId="{F58724D5-CDE0-4CC2-B1DE-438F3C372D01}" type="presOf" srcId="{839A55B4-7B66-43C2-8EBB-0D0CD61A6EBA}" destId="{D029F3E5-5D72-4EB2-A220-0EBF41793E51}" srcOrd="0" destOrd="0" presId="urn:microsoft.com/office/officeart/2005/8/layout/process3"/>
    <dgm:cxn modelId="{1A487F93-9FE5-4612-BA39-EAE9666A3EBA}" type="presOf" srcId="{BDD31517-9D03-413C-A01C-14EFB712784D}" destId="{65599C82-E73F-4591-8315-46A20125F139}" srcOrd="1" destOrd="0" presId="urn:microsoft.com/office/officeart/2005/8/layout/process3"/>
    <dgm:cxn modelId="{C122CE4B-3D52-4DA5-B53D-78A904451077}" srcId="{DA2E5612-2FE8-4694-A3D2-405E423CB268}" destId="{5FBEDA65-3CA5-44A3-A314-C9B5A3E0F4DF}" srcOrd="1" destOrd="0" parTransId="{58492525-3E1E-4CCA-9B0E-363D04842A40}" sibTransId="{FFE51DA8-BD54-4FB2-9032-6F11E7147AB6}"/>
    <dgm:cxn modelId="{FC2E450B-80B5-400F-9178-95B0291E7E06}" srcId="{DA2E5612-2FE8-4694-A3D2-405E423CB268}" destId="{7CF2B6DE-4D73-4E9A-B746-31F8EC809AE7}" srcOrd="2" destOrd="0" parTransId="{252C8AAA-467F-4CBA-AE20-AF9FC55B3634}" sibTransId="{839A55B4-7B66-43C2-8EBB-0D0CD61A6EBA}"/>
    <dgm:cxn modelId="{41D7ACC4-5190-46A9-9199-2DC45C6514F5}" type="presOf" srcId="{5FBEDA65-3CA5-44A3-A314-C9B5A3E0F4DF}" destId="{0EB9D88F-D945-426C-90CA-043149697B3A}" srcOrd="1" destOrd="0" presId="urn:microsoft.com/office/officeart/2005/8/layout/process3"/>
    <dgm:cxn modelId="{6791CA6F-C78E-4042-B5A2-784501D42338}" srcId="{DA2E5612-2FE8-4694-A3D2-405E423CB268}" destId="{C333392E-9F72-424E-B985-EE90B76B2D10}" srcOrd="3" destOrd="0" parTransId="{FF3DE4DF-6FB3-4128-96F6-AB8C940F642F}" sibTransId="{663E88B9-5D97-486D-85A0-357A6529E7F1}"/>
    <dgm:cxn modelId="{757FE839-B306-4C34-9243-6CB49E59CF9B}" type="presOf" srcId="{839A55B4-7B66-43C2-8EBB-0D0CD61A6EBA}" destId="{303D5DBE-E849-4B68-8E15-1580EE8AA02A}" srcOrd="1" destOrd="0" presId="urn:microsoft.com/office/officeart/2005/8/layout/process3"/>
    <dgm:cxn modelId="{15B7268C-ECDC-4602-B581-4CD0F2F4B93F}" srcId="{DA2E5612-2FE8-4694-A3D2-405E423CB268}" destId="{DDF5B533-D7C4-4027-8568-1EBA8932AD17}" srcOrd="0" destOrd="0" parTransId="{A2D3D94E-9E48-47E1-AEAD-56E872FEF3D5}" sibTransId="{BDD31517-9D03-413C-A01C-14EFB712784D}"/>
    <dgm:cxn modelId="{DE9DC9F4-7644-417D-B73E-AC21FE204814}" type="presOf" srcId="{FFE51DA8-BD54-4FB2-9032-6F11E7147AB6}" destId="{27DDF768-31B8-4CB0-AA9F-779E1E60798C}" srcOrd="1" destOrd="0" presId="urn:microsoft.com/office/officeart/2005/8/layout/process3"/>
    <dgm:cxn modelId="{8FF4C116-C209-4EC4-91D9-4E3A50156E12}" type="presOf" srcId="{BDD31517-9D03-413C-A01C-14EFB712784D}" destId="{0AE1BD01-F8D8-4A5B-9335-B70A15A3764E}" srcOrd="0" destOrd="0" presId="urn:microsoft.com/office/officeart/2005/8/layout/process3"/>
    <dgm:cxn modelId="{C9C29EBD-717E-40EF-ACC2-04ADDE2E4953}" type="presOf" srcId="{C333392E-9F72-424E-B985-EE90B76B2D10}" destId="{4345AEB6-C527-4965-92A6-315006ED3424}" srcOrd="1" destOrd="0" presId="urn:microsoft.com/office/officeart/2005/8/layout/process3"/>
    <dgm:cxn modelId="{AADF7834-100A-448F-B3F5-69303D909041}" type="presOf" srcId="{FFE51DA8-BD54-4FB2-9032-6F11E7147AB6}" destId="{EA57FD92-88BF-492B-AB10-9146769BE5A3}" srcOrd="0" destOrd="0" presId="urn:microsoft.com/office/officeart/2005/8/layout/process3"/>
    <dgm:cxn modelId="{0C40B91C-6687-4060-B9B3-D1D1CCBEBD7F}" type="presOf" srcId="{7CF2B6DE-4D73-4E9A-B746-31F8EC809AE7}" destId="{9A01047A-E10A-4169-976B-A62147ADECB2}" srcOrd="1" destOrd="0" presId="urn:microsoft.com/office/officeart/2005/8/layout/process3"/>
    <dgm:cxn modelId="{C438766E-95A4-4F99-AE49-C89059F8D16F}" type="presOf" srcId="{DDF5B533-D7C4-4027-8568-1EBA8932AD17}" destId="{EE2893CD-34E8-4C39-84E9-A5303A87DC3A}" srcOrd="0" destOrd="0" presId="urn:microsoft.com/office/officeart/2005/8/layout/process3"/>
    <dgm:cxn modelId="{DDA3B1AE-7A40-47A5-B80E-72039EEC7608}" type="presOf" srcId="{7CF2B6DE-4D73-4E9A-B746-31F8EC809AE7}" destId="{1B0AF4BB-BDE4-44EB-87AE-BA100A7B98EF}" srcOrd="0" destOrd="0" presId="urn:microsoft.com/office/officeart/2005/8/layout/process3"/>
    <dgm:cxn modelId="{47F8A8D0-12CC-433F-9AE0-62F0F0F91333}" type="presOf" srcId="{5FBEDA65-3CA5-44A3-A314-C9B5A3E0F4DF}" destId="{F25D4C98-2E81-4143-9D2E-0E1C8FED49C8}" srcOrd="0" destOrd="0" presId="urn:microsoft.com/office/officeart/2005/8/layout/process3"/>
    <dgm:cxn modelId="{6B24108C-74E9-490E-9720-7052031C4006}" type="presOf" srcId="{C333392E-9F72-424E-B985-EE90B76B2D10}" destId="{6AA0D607-3EC4-42E2-A2D9-72C735F01710}" srcOrd="0" destOrd="0" presId="urn:microsoft.com/office/officeart/2005/8/layout/process3"/>
    <dgm:cxn modelId="{BDBBCE51-AB4B-4243-AC45-F15D7AD970C2}" type="presParOf" srcId="{3A6E7DBE-C212-4690-BCF9-ACBEDE23A56B}" destId="{2FBC33CD-DF4C-4ABA-80D3-59EBC08C8E3C}" srcOrd="0" destOrd="0" presId="urn:microsoft.com/office/officeart/2005/8/layout/process3"/>
    <dgm:cxn modelId="{56E34F6E-F0F4-4917-AACB-390B7EBBA175}" type="presParOf" srcId="{2FBC33CD-DF4C-4ABA-80D3-59EBC08C8E3C}" destId="{EE2893CD-34E8-4C39-84E9-A5303A87DC3A}" srcOrd="0" destOrd="0" presId="urn:microsoft.com/office/officeart/2005/8/layout/process3"/>
    <dgm:cxn modelId="{4B3BE20A-5C8D-45A0-AA28-E595BD6FB251}" type="presParOf" srcId="{2FBC33CD-DF4C-4ABA-80D3-59EBC08C8E3C}" destId="{09B720EC-7B81-409E-BC9A-4944DFAD7845}" srcOrd="1" destOrd="0" presId="urn:microsoft.com/office/officeart/2005/8/layout/process3"/>
    <dgm:cxn modelId="{E60FB39D-B782-4406-B2B0-15C3987B3593}" type="presParOf" srcId="{2FBC33CD-DF4C-4ABA-80D3-59EBC08C8E3C}" destId="{385B6BD7-2F8C-46BE-AB6F-939FB313A5F6}" srcOrd="2" destOrd="0" presId="urn:microsoft.com/office/officeart/2005/8/layout/process3"/>
    <dgm:cxn modelId="{47C0E38A-12F7-45A7-A1E5-97A2DD1FEF3D}" type="presParOf" srcId="{3A6E7DBE-C212-4690-BCF9-ACBEDE23A56B}" destId="{0AE1BD01-F8D8-4A5B-9335-B70A15A3764E}" srcOrd="1" destOrd="0" presId="urn:microsoft.com/office/officeart/2005/8/layout/process3"/>
    <dgm:cxn modelId="{B495CF99-3164-4E18-9BE9-682E0E64172B}" type="presParOf" srcId="{0AE1BD01-F8D8-4A5B-9335-B70A15A3764E}" destId="{65599C82-E73F-4591-8315-46A20125F139}" srcOrd="0" destOrd="0" presId="urn:microsoft.com/office/officeart/2005/8/layout/process3"/>
    <dgm:cxn modelId="{31420C96-7F3C-412F-8C23-7D3FE3297DFA}" type="presParOf" srcId="{3A6E7DBE-C212-4690-BCF9-ACBEDE23A56B}" destId="{44BB2EB2-D10D-48A2-82A8-3F206E9122B7}" srcOrd="2" destOrd="0" presId="urn:microsoft.com/office/officeart/2005/8/layout/process3"/>
    <dgm:cxn modelId="{7B8B865A-3B77-45E7-A192-9357A70886B0}" type="presParOf" srcId="{44BB2EB2-D10D-48A2-82A8-3F206E9122B7}" destId="{F25D4C98-2E81-4143-9D2E-0E1C8FED49C8}" srcOrd="0" destOrd="0" presId="urn:microsoft.com/office/officeart/2005/8/layout/process3"/>
    <dgm:cxn modelId="{3BC90B4F-D082-40BC-BF48-8E4D12A57F59}" type="presParOf" srcId="{44BB2EB2-D10D-48A2-82A8-3F206E9122B7}" destId="{0EB9D88F-D945-426C-90CA-043149697B3A}" srcOrd="1" destOrd="0" presId="urn:microsoft.com/office/officeart/2005/8/layout/process3"/>
    <dgm:cxn modelId="{90B52E0D-37B5-4725-AC38-BB2850F65B31}" type="presParOf" srcId="{44BB2EB2-D10D-48A2-82A8-3F206E9122B7}" destId="{8A8DBF02-DF1B-413E-86B9-354A93B13554}" srcOrd="2" destOrd="0" presId="urn:microsoft.com/office/officeart/2005/8/layout/process3"/>
    <dgm:cxn modelId="{E1EA1FA4-1C13-4653-BFD5-C579E3359F30}" type="presParOf" srcId="{3A6E7DBE-C212-4690-BCF9-ACBEDE23A56B}" destId="{EA57FD92-88BF-492B-AB10-9146769BE5A3}" srcOrd="3" destOrd="0" presId="urn:microsoft.com/office/officeart/2005/8/layout/process3"/>
    <dgm:cxn modelId="{5A16D221-A508-45AF-94C5-3CA980C0A1D4}" type="presParOf" srcId="{EA57FD92-88BF-492B-AB10-9146769BE5A3}" destId="{27DDF768-31B8-4CB0-AA9F-779E1E60798C}" srcOrd="0" destOrd="0" presId="urn:microsoft.com/office/officeart/2005/8/layout/process3"/>
    <dgm:cxn modelId="{9A87D497-F35E-4161-9F4D-D520C75822EB}" type="presParOf" srcId="{3A6E7DBE-C212-4690-BCF9-ACBEDE23A56B}" destId="{69B7CA53-F0F5-4B88-BA38-0E87199E631C}" srcOrd="4" destOrd="0" presId="urn:microsoft.com/office/officeart/2005/8/layout/process3"/>
    <dgm:cxn modelId="{3F0A860A-C2DB-4372-A587-8F60757944AC}" type="presParOf" srcId="{69B7CA53-F0F5-4B88-BA38-0E87199E631C}" destId="{1B0AF4BB-BDE4-44EB-87AE-BA100A7B98EF}" srcOrd="0" destOrd="0" presId="urn:microsoft.com/office/officeart/2005/8/layout/process3"/>
    <dgm:cxn modelId="{C6285890-CF08-41F8-AB82-45CEFA7F69CF}" type="presParOf" srcId="{69B7CA53-F0F5-4B88-BA38-0E87199E631C}" destId="{9A01047A-E10A-4169-976B-A62147ADECB2}" srcOrd="1" destOrd="0" presId="urn:microsoft.com/office/officeart/2005/8/layout/process3"/>
    <dgm:cxn modelId="{FC7CAEED-4A0A-45B8-8B8B-9E1813572B2E}" type="presParOf" srcId="{69B7CA53-F0F5-4B88-BA38-0E87199E631C}" destId="{298EEFA0-B408-4699-A339-4E6B4D9A86EB}" srcOrd="2" destOrd="0" presId="urn:microsoft.com/office/officeart/2005/8/layout/process3"/>
    <dgm:cxn modelId="{D9F86EDC-58D7-463A-98F2-48B9CA4DDC88}" type="presParOf" srcId="{3A6E7DBE-C212-4690-BCF9-ACBEDE23A56B}" destId="{D029F3E5-5D72-4EB2-A220-0EBF41793E51}" srcOrd="5" destOrd="0" presId="urn:microsoft.com/office/officeart/2005/8/layout/process3"/>
    <dgm:cxn modelId="{18B89AF1-AA39-49E0-8E97-711AB243A6BC}" type="presParOf" srcId="{D029F3E5-5D72-4EB2-A220-0EBF41793E51}" destId="{303D5DBE-E849-4B68-8E15-1580EE8AA02A}" srcOrd="0" destOrd="0" presId="urn:microsoft.com/office/officeart/2005/8/layout/process3"/>
    <dgm:cxn modelId="{CC2EB051-108A-4AED-85FA-F57955BDFD8E}" type="presParOf" srcId="{3A6E7DBE-C212-4690-BCF9-ACBEDE23A56B}" destId="{562F7413-862B-4964-8330-40AC091544BA}" srcOrd="6" destOrd="0" presId="urn:microsoft.com/office/officeart/2005/8/layout/process3"/>
    <dgm:cxn modelId="{4AD33CB7-5EA0-4A33-87AB-B2502555BD45}" type="presParOf" srcId="{562F7413-862B-4964-8330-40AC091544BA}" destId="{6AA0D607-3EC4-42E2-A2D9-72C735F01710}" srcOrd="0" destOrd="0" presId="urn:microsoft.com/office/officeart/2005/8/layout/process3"/>
    <dgm:cxn modelId="{90BDC4CE-3EE3-4A0A-9E97-8FC68543C04E}" type="presParOf" srcId="{562F7413-862B-4964-8330-40AC091544BA}" destId="{4345AEB6-C527-4965-92A6-315006ED3424}" srcOrd="1" destOrd="0" presId="urn:microsoft.com/office/officeart/2005/8/layout/process3"/>
    <dgm:cxn modelId="{1F69D62A-D180-44F0-9050-D4D3FEBF5666}" type="presParOf" srcId="{562F7413-862B-4964-8330-40AC091544BA}" destId="{E8270FA9-1EAA-4BF6-A88A-2A58AAEF9A2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F741F1-3DA2-438F-A78C-41276620554D}" type="doc">
      <dgm:prSet loTypeId="urn:microsoft.com/office/officeart/2005/8/layout/hList7" loCatId="list" qsTypeId="urn:microsoft.com/office/officeart/2005/8/quickstyle/3d2" qsCatId="3D" csTypeId="urn:microsoft.com/office/officeart/2005/8/colors/accent6_5" csCatId="accent6" phldr="1"/>
      <dgm:spPr/>
      <dgm:t>
        <a:bodyPr/>
        <a:lstStyle/>
        <a:p>
          <a:endParaRPr lang="en-US"/>
        </a:p>
      </dgm:t>
    </dgm:pt>
    <dgm:pt modelId="{72D0ADDC-E61A-4CFF-A1D5-5E646649558E}">
      <dgm:prSet phldrT="[Text]"/>
      <dgm:spPr/>
      <dgm:t>
        <a:bodyPr anchor="t"/>
        <a:lstStyle/>
        <a:p>
          <a:r>
            <a:rPr lang="en-US" b="1" smtClean="0">
              <a:effectLst/>
            </a:rPr>
            <a:t>Grid-Based Probabilistic Threats</a:t>
          </a:r>
          <a:endParaRPr lang="en-US" b="1" dirty="0">
            <a:effectLst/>
          </a:endParaRPr>
        </a:p>
      </dgm:t>
    </dgm:pt>
    <dgm:pt modelId="{F20AA34E-1518-4F49-9982-752734380803}" type="parTrans" cxnId="{64395437-96BE-4C96-A8ED-B971C88FCFF4}">
      <dgm:prSet/>
      <dgm:spPr/>
      <dgm:t>
        <a:bodyPr/>
        <a:lstStyle/>
        <a:p>
          <a:endParaRPr lang="en-US"/>
        </a:p>
      </dgm:t>
    </dgm:pt>
    <dgm:pt modelId="{0ACB25A1-ACFB-4282-AE92-F2954F82877F}" type="sibTrans" cxnId="{64395437-96BE-4C96-A8ED-B971C88FCFF4}">
      <dgm:prSet/>
      <dgm:spPr/>
      <dgm:t>
        <a:bodyPr/>
        <a:lstStyle/>
        <a:p>
          <a:endParaRPr lang="en-US"/>
        </a:p>
      </dgm:t>
    </dgm:pt>
    <dgm:pt modelId="{9E82D5E0-D137-4CD8-8C7D-90DFD797141F}">
      <dgm:prSet phldrT="[Text]"/>
      <dgm:spPr/>
      <dgm:t>
        <a:bodyPr anchor="t"/>
        <a:lstStyle/>
        <a:p>
          <a:r>
            <a:rPr lang="en-US" b="1" smtClean="0">
              <a:effectLst/>
            </a:rPr>
            <a:t>Obs &amp; Guidance</a:t>
          </a:r>
          <a:endParaRPr lang="en-US" b="1" dirty="0">
            <a:effectLst/>
          </a:endParaRPr>
        </a:p>
      </dgm:t>
    </dgm:pt>
    <dgm:pt modelId="{C4A64BF8-B809-462C-A424-234A4E8662AE}" type="parTrans" cxnId="{0E38F5C8-53EC-479E-9B22-C8399D626CFB}">
      <dgm:prSet/>
      <dgm:spPr/>
      <dgm:t>
        <a:bodyPr/>
        <a:lstStyle/>
        <a:p>
          <a:endParaRPr lang="en-US"/>
        </a:p>
      </dgm:t>
    </dgm:pt>
    <dgm:pt modelId="{E3D81835-F544-4C0F-8560-4E7C48DEBF1C}" type="sibTrans" cxnId="{0E38F5C8-53EC-479E-9B22-C8399D626CFB}">
      <dgm:prSet/>
      <dgm:spPr/>
      <dgm:t>
        <a:bodyPr/>
        <a:lstStyle/>
        <a:p>
          <a:endParaRPr lang="en-US"/>
        </a:p>
      </dgm:t>
    </dgm:pt>
    <dgm:pt modelId="{11EBB2F0-0E0C-4BE7-A01B-A8751B7DEB05}">
      <dgm:prSet phldrT="[Text]"/>
      <dgm:spPr/>
      <dgm:t>
        <a:bodyPr anchor="t"/>
        <a:lstStyle/>
        <a:p>
          <a:pPr algn="ctr"/>
          <a:r>
            <a:rPr lang="en-US" b="1" smtClean="0">
              <a:effectLst/>
            </a:rPr>
            <a:t>Threat Grid Tools</a:t>
          </a:r>
          <a:endParaRPr lang="en-US" b="1" dirty="0">
            <a:effectLst/>
          </a:endParaRPr>
        </a:p>
      </dgm:t>
    </dgm:pt>
    <dgm:pt modelId="{4D2CEAB4-D5C1-4041-8E42-9D99CB3C836B}" type="sibTrans" cxnId="{1388D527-6991-4587-A45C-1CE5E0C3E016}">
      <dgm:prSet/>
      <dgm:spPr/>
      <dgm:t>
        <a:bodyPr/>
        <a:lstStyle/>
        <a:p>
          <a:endParaRPr lang="en-US"/>
        </a:p>
      </dgm:t>
    </dgm:pt>
    <dgm:pt modelId="{4DB14E2C-19CD-4A60-A3BC-46EC90ECD0C8}" type="parTrans" cxnId="{1388D527-6991-4587-A45C-1CE5E0C3E016}">
      <dgm:prSet/>
      <dgm:spPr/>
      <dgm:t>
        <a:bodyPr/>
        <a:lstStyle/>
        <a:p>
          <a:endParaRPr lang="en-US"/>
        </a:p>
      </dgm:t>
    </dgm:pt>
    <dgm:pt modelId="{C9B0CEB1-D6BE-42B5-A0A1-6BEFFC4F7D82}">
      <dgm:prSet/>
      <dgm:spPr/>
      <dgm:t>
        <a:bodyPr anchor="t"/>
        <a:lstStyle/>
        <a:p>
          <a:r>
            <a:rPr lang="en-US" b="1" smtClean="0">
              <a:effectLst/>
            </a:rPr>
            <a:t>Useful Output</a:t>
          </a:r>
          <a:endParaRPr lang="en-US" b="1" dirty="0">
            <a:effectLst/>
          </a:endParaRPr>
        </a:p>
      </dgm:t>
    </dgm:pt>
    <dgm:pt modelId="{C5F44A7D-7AAA-4362-A964-DDFD99A74455}" type="parTrans" cxnId="{C2FF830D-B6DE-4368-8FBB-B40EB71285F1}">
      <dgm:prSet/>
      <dgm:spPr/>
      <dgm:t>
        <a:bodyPr/>
        <a:lstStyle/>
        <a:p>
          <a:endParaRPr lang="en-US"/>
        </a:p>
      </dgm:t>
    </dgm:pt>
    <dgm:pt modelId="{4CE8D3F0-6093-412A-9926-93E07005F472}" type="sibTrans" cxnId="{C2FF830D-B6DE-4368-8FBB-B40EB71285F1}">
      <dgm:prSet/>
      <dgm:spPr/>
      <dgm:t>
        <a:bodyPr/>
        <a:lstStyle/>
        <a:p>
          <a:endParaRPr lang="en-US"/>
        </a:p>
      </dgm:t>
    </dgm:pt>
    <dgm:pt modelId="{6FECB7F8-347C-40C5-BE23-C6F59BDB29F3}">
      <dgm:prSet/>
      <dgm:spPr/>
      <dgm:t>
        <a:bodyPr anchor="t"/>
        <a:lstStyle/>
        <a:p>
          <a:pPr algn="ctr"/>
          <a:r>
            <a:rPr lang="en-US" b="1" smtClean="0">
              <a:effectLst/>
            </a:rPr>
            <a:t>Effective Response</a:t>
          </a:r>
          <a:endParaRPr lang="en-US" b="1" dirty="0">
            <a:effectLst/>
          </a:endParaRPr>
        </a:p>
      </dgm:t>
    </dgm:pt>
    <dgm:pt modelId="{C11DD0AC-2145-44B3-8AEA-164FDC63302B}" type="parTrans" cxnId="{16C05357-8D18-4212-BDDF-4201921EE420}">
      <dgm:prSet/>
      <dgm:spPr/>
      <dgm:t>
        <a:bodyPr/>
        <a:lstStyle/>
        <a:p>
          <a:endParaRPr lang="en-US"/>
        </a:p>
      </dgm:t>
    </dgm:pt>
    <dgm:pt modelId="{44CE4AF2-DA78-427E-B24E-82BEBBB28333}" type="sibTrans" cxnId="{16C05357-8D18-4212-BDDF-4201921EE420}">
      <dgm:prSet/>
      <dgm:spPr/>
      <dgm:t>
        <a:bodyPr/>
        <a:lstStyle/>
        <a:p>
          <a:endParaRPr lang="en-US"/>
        </a:p>
      </dgm:t>
    </dgm:pt>
    <dgm:pt modelId="{9FBF0237-AA85-4C81-BDA2-10FE7E5BBD34}">
      <dgm:prSet/>
      <dgm:spPr/>
      <dgm:t>
        <a:bodyPr anchor="t"/>
        <a:lstStyle/>
        <a:p>
          <a:pPr algn="ctr"/>
          <a:r>
            <a:rPr lang="en-US" b="1" dirty="0" smtClean="0">
              <a:effectLst/>
            </a:rPr>
            <a:t>Verification</a:t>
          </a:r>
          <a:endParaRPr lang="en-US" b="1" dirty="0">
            <a:effectLst/>
          </a:endParaRPr>
        </a:p>
      </dgm:t>
    </dgm:pt>
    <dgm:pt modelId="{E00D3B24-398E-4F50-A19C-585D6E786935}" type="parTrans" cxnId="{4EC6107B-B14D-4EE2-B6F8-513D755AF106}">
      <dgm:prSet/>
      <dgm:spPr/>
      <dgm:t>
        <a:bodyPr/>
        <a:lstStyle/>
        <a:p>
          <a:endParaRPr lang="en-US"/>
        </a:p>
      </dgm:t>
    </dgm:pt>
    <dgm:pt modelId="{29FA6B6C-CDB2-47C8-9410-DBC367FA2F23}" type="sibTrans" cxnId="{4EC6107B-B14D-4EE2-B6F8-513D755AF106}">
      <dgm:prSet/>
      <dgm:spPr/>
      <dgm:t>
        <a:bodyPr/>
        <a:lstStyle/>
        <a:p>
          <a:endParaRPr lang="en-US"/>
        </a:p>
      </dgm:t>
    </dgm:pt>
    <dgm:pt modelId="{0E7D2371-D3DC-40ED-A3D9-1A6ADD326AA3}">
      <dgm:prSet/>
      <dgm:spPr/>
      <dgm:t>
        <a:bodyPr/>
        <a:lstStyle/>
        <a:p>
          <a:pPr algn="l"/>
          <a:endParaRPr lang="en-US">
            <a:solidFill>
              <a:schemeClr val="tx1"/>
            </a:solidFill>
          </a:endParaRPr>
        </a:p>
      </dgm:t>
    </dgm:pt>
    <dgm:pt modelId="{80B90564-52A7-4FC3-9779-53194952DE22}" type="parTrans" cxnId="{1F087F3A-9C19-4CC0-94CA-BFA756708156}">
      <dgm:prSet/>
      <dgm:spPr/>
      <dgm:t>
        <a:bodyPr/>
        <a:lstStyle/>
        <a:p>
          <a:endParaRPr lang="en-US"/>
        </a:p>
      </dgm:t>
    </dgm:pt>
    <dgm:pt modelId="{3DAF6E5D-EB1B-4519-A164-A0BA289F2F89}" type="sibTrans" cxnId="{1F087F3A-9C19-4CC0-94CA-BFA756708156}">
      <dgm:prSet/>
      <dgm:spPr/>
      <dgm:t>
        <a:bodyPr/>
        <a:lstStyle/>
        <a:p>
          <a:endParaRPr lang="en-US"/>
        </a:p>
      </dgm:t>
    </dgm:pt>
    <dgm:pt modelId="{8878CAE9-1875-45A8-884C-CE89ECF0C56B}">
      <dgm:prSet/>
      <dgm:spPr/>
      <dgm:t>
        <a:bodyPr/>
        <a:lstStyle/>
        <a:p>
          <a:endParaRPr lang="en-US">
            <a:solidFill>
              <a:schemeClr val="tx1"/>
            </a:solidFill>
          </a:endParaRPr>
        </a:p>
      </dgm:t>
    </dgm:pt>
    <dgm:pt modelId="{10BEB495-3417-4C5A-9D78-9004EDF3F1E8}" type="parTrans" cxnId="{7FE0EFF8-BD26-41AE-AD1E-91FD456874D0}">
      <dgm:prSet/>
      <dgm:spPr/>
      <dgm:t>
        <a:bodyPr/>
        <a:lstStyle/>
        <a:p>
          <a:endParaRPr lang="en-US"/>
        </a:p>
      </dgm:t>
    </dgm:pt>
    <dgm:pt modelId="{3731CFDC-66E3-4403-8263-87149F7AC7AD}" type="sibTrans" cxnId="{7FE0EFF8-BD26-41AE-AD1E-91FD456874D0}">
      <dgm:prSet/>
      <dgm:spPr/>
      <dgm:t>
        <a:bodyPr/>
        <a:lstStyle/>
        <a:p>
          <a:endParaRPr lang="en-US"/>
        </a:p>
      </dgm:t>
    </dgm:pt>
    <dgm:pt modelId="{C1F7B2A3-C887-4D74-B4B1-BA498914D620}" type="pres">
      <dgm:prSet presAssocID="{8FF741F1-3DA2-438F-A78C-41276620554D}" presName="Name0" presStyleCnt="0">
        <dgm:presLayoutVars>
          <dgm:dir/>
          <dgm:resizeHandles val="exact"/>
        </dgm:presLayoutVars>
      </dgm:prSet>
      <dgm:spPr/>
      <dgm:t>
        <a:bodyPr/>
        <a:lstStyle/>
        <a:p>
          <a:endParaRPr lang="en-US"/>
        </a:p>
      </dgm:t>
    </dgm:pt>
    <dgm:pt modelId="{F7599FD9-6BC3-4164-A0D1-7C292B63999B}" type="pres">
      <dgm:prSet presAssocID="{8FF741F1-3DA2-438F-A78C-41276620554D}" presName="fgShape" presStyleLbl="fgShp" presStyleIdx="0" presStyleCnt="1"/>
      <dgm:spPr/>
      <dgm:t>
        <a:bodyPr/>
        <a:lstStyle/>
        <a:p>
          <a:endParaRPr lang="en-US"/>
        </a:p>
      </dgm:t>
    </dgm:pt>
    <dgm:pt modelId="{BD683B10-7B19-48E0-97C4-4CA08D344A6C}" type="pres">
      <dgm:prSet presAssocID="{8FF741F1-3DA2-438F-A78C-41276620554D}" presName="linComp" presStyleCnt="0"/>
      <dgm:spPr/>
      <dgm:t>
        <a:bodyPr/>
        <a:lstStyle/>
        <a:p>
          <a:endParaRPr lang="en-US"/>
        </a:p>
      </dgm:t>
    </dgm:pt>
    <dgm:pt modelId="{5CCBA6A7-9076-4DDB-9D29-6E2021885027}" type="pres">
      <dgm:prSet presAssocID="{72D0ADDC-E61A-4CFF-A1D5-5E646649558E}" presName="compNode" presStyleCnt="0"/>
      <dgm:spPr/>
      <dgm:t>
        <a:bodyPr/>
        <a:lstStyle/>
        <a:p>
          <a:endParaRPr lang="en-US"/>
        </a:p>
      </dgm:t>
    </dgm:pt>
    <dgm:pt modelId="{51D5BE0B-2FE5-4C40-AE67-0BD641AF0C35}" type="pres">
      <dgm:prSet presAssocID="{72D0ADDC-E61A-4CFF-A1D5-5E646649558E}" presName="bkgdShape" presStyleLbl="node1" presStyleIdx="0" presStyleCnt="6"/>
      <dgm:spPr/>
      <dgm:t>
        <a:bodyPr/>
        <a:lstStyle/>
        <a:p>
          <a:endParaRPr lang="en-US"/>
        </a:p>
      </dgm:t>
    </dgm:pt>
    <dgm:pt modelId="{7D5E0A30-517E-4030-B63B-06446C4B6613}" type="pres">
      <dgm:prSet presAssocID="{72D0ADDC-E61A-4CFF-A1D5-5E646649558E}" presName="nodeTx" presStyleLbl="node1" presStyleIdx="0" presStyleCnt="6">
        <dgm:presLayoutVars>
          <dgm:bulletEnabled val="1"/>
        </dgm:presLayoutVars>
      </dgm:prSet>
      <dgm:spPr/>
      <dgm:t>
        <a:bodyPr/>
        <a:lstStyle/>
        <a:p>
          <a:endParaRPr lang="en-US"/>
        </a:p>
      </dgm:t>
    </dgm:pt>
    <dgm:pt modelId="{6F69EEA6-BB54-438D-B9F7-24963DF22B42}" type="pres">
      <dgm:prSet presAssocID="{72D0ADDC-E61A-4CFF-A1D5-5E646649558E}" presName="invisiNode" presStyleLbl="node1" presStyleIdx="0" presStyleCnt="6"/>
      <dgm:spPr/>
      <dgm:t>
        <a:bodyPr/>
        <a:lstStyle/>
        <a:p>
          <a:endParaRPr lang="en-US"/>
        </a:p>
      </dgm:t>
    </dgm:pt>
    <dgm:pt modelId="{A8B5259D-B97D-4898-9778-D366438ECFEB}" type="pres">
      <dgm:prSet presAssocID="{72D0ADDC-E61A-4CFF-A1D5-5E646649558E}" presName="imagNode" presStyleLbl="fgImgPlace1" presStyleIdx="0" presStyleCnt="6"/>
      <dgm:spPr>
        <a:blipFill rotWithShape="1">
          <a:blip xmlns:r="http://schemas.openxmlformats.org/officeDocument/2006/relationships" r:embed="rId1"/>
          <a:stretch>
            <a:fillRect/>
          </a:stretch>
        </a:blipFill>
      </dgm:spPr>
      <dgm:t>
        <a:bodyPr/>
        <a:lstStyle/>
        <a:p>
          <a:endParaRPr lang="en-US"/>
        </a:p>
      </dgm:t>
    </dgm:pt>
    <dgm:pt modelId="{187B9409-59CF-4A0D-969E-ED3805D9385F}" type="pres">
      <dgm:prSet presAssocID="{0ACB25A1-ACFB-4282-AE92-F2954F82877F}" presName="sibTrans" presStyleLbl="sibTrans2D1" presStyleIdx="0" presStyleCnt="0"/>
      <dgm:spPr/>
      <dgm:t>
        <a:bodyPr/>
        <a:lstStyle/>
        <a:p>
          <a:endParaRPr lang="en-US"/>
        </a:p>
      </dgm:t>
    </dgm:pt>
    <dgm:pt modelId="{9D8F9B98-087F-4D80-B4ED-38032B3AB34D}" type="pres">
      <dgm:prSet presAssocID="{9E82D5E0-D137-4CD8-8C7D-90DFD797141F}" presName="compNode" presStyleCnt="0"/>
      <dgm:spPr/>
      <dgm:t>
        <a:bodyPr/>
        <a:lstStyle/>
        <a:p>
          <a:endParaRPr lang="en-US"/>
        </a:p>
      </dgm:t>
    </dgm:pt>
    <dgm:pt modelId="{894E0D76-3CBB-47B5-AAFC-66A0DFDC39BF}" type="pres">
      <dgm:prSet presAssocID="{9E82D5E0-D137-4CD8-8C7D-90DFD797141F}" presName="bkgdShape" presStyleLbl="node1" presStyleIdx="1" presStyleCnt="6"/>
      <dgm:spPr/>
      <dgm:t>
        <a:bodyPr/>
        <a:lstStyle/>
        <a:p>
          <a:endParaRPr lang="en-US"/>
        </a:p>
      </dgm:t>
    </dgm:pt>
    <dgm:pt modelId="{47F4BBD4-0B2D-4B31-96AC-10457105567F}" type="pres">
      <dgm:prSet presAssocID="{9E82D5E0-D137-4CD8-8C7D-90DFD797141F}" presName="nodeTx" presStyleLbl="node1" presStyleIdx="1" presStyleCnt="6">
        <dgm:presLayoutVars>
          <dgm:bulletEnabled val="1"/>
        </dgm:presLayoutVars>
      </dgm:prSet>
      <dgm:spPr/>
      <dgm:t>
        <a:bodyPr/>
        <a:lstStyle/>
        <a:p>
          <a:endParaRPr lang="en-US"/>
        </a:p>
      </dgm:t>
    </dgm:pt>
    <dgm:pt modelId="{ED961256-3307-429E-A9BD-31C1A3F3871C}" type="pres">
      <dgm:prSet presAssocID="{9E82D5E0-D137-4CD8-8C7D-90DFD797141F}" presName="invisiNode" presStyleLbl="node1" presStyleIdx="1" presStyleCnt="6"/>
      <dgm:spPr/>
      <dgm:t>
        <a:bodyPr/>
        <a:lstStyle/>
        <a:p>
          <a:endParaRPr lang="en-US"/>
        </a:p>
      </dgm:t>
    </dgm:pt>
    <dgm:pt modelId="{D73FAEC6-515A-46CF-8A20-79B1643D3742}" type="pres">
      <dgm:prSet presAssocID="{9E82D5E0-D137-4CD8-8C7D-90DFD797141F}" presName="imagNode" presStyleLbl="fgImgPlace1" presStyleIdx="1" presStyleCnt="6"/>
      <dgm:spPr>
        <a:blipFill rotWithShape="1">
          <a:blip xmlns:r="http://schemas.openxmlformats.org/officeDocument/2006/relationships" r:embed="rId2"/>
          <a:stretch>
            <a:fillRect/>
          </a:stretch>
        </a:blipFill>
      </dgm:spPr>
      <dgm:t>
        <a:bodyPr/>
        <a:lstStyle/>
        <a:p>
          <a:endParaRPr lang="en-US"/>
        </a:p>
      </dgm:t>
    </dgm:pt>
    <dgm:pt modelId="{C1E52A0A-CFE9-41B8-8F6D-BAD93061D548}" type="pres">
      <dgm:prSet presAssocID="{E3D81835-F544-4C0F-8560-4E7C48DEBF1C}" presName="sibTrans" presStyleLbl="sibTrans2D1" presStyleIdx="0" presStyleCnt="0"/>
      <dgm:spPr/>
      <dgm:t>
        <a:bodyPr/>
        <a:lstStyle/>
        <a:p>
          <a:endParaRPr lang="en-US"/>
        </a:p>
      </dgm:t>
    </dgm:pt>
    <dgm:pt modelId="{A0C7AE5C-5081-4F67-9A69-D179B8F9D79C}" type="pres">
      <dgm:prSet presAssocID="{11EBB2F0-0E0C-4BE7-A01B-A8751B7DEB05}" presName="compNode" presStyleCnt="0"/>
      <dgm:spPr/>
      <dgm:t>
        <a:bodyPr/>
        <a:lstStyle/>
        <a:p>
          <a:endParaRPr lang="en-US"/>
        </a:p>
      </dgm:t>
    </dgm:pt>
    <dgm:pt modelId="{659F5C88-088E-4CE2-8DA4-615886026410}" type="pres">
      <dgm:prSet presAssocID="{11EBB2F0-0E0C-4BE7-A01B-A8751B7DEB05}" presName="bkgdShape" presStyleLbl="node1" presStyleIdx="2" presStyleCnt="6"/>
      <dgm:spPr/>
      <dgm:t>
        <a:bodyPr/>
        <a:lstStyle/>
        <a:p>
          <a:endParaRPr lang="en-US"/>
        </a:p>
      </dgm:t>
    </dgm:pt>
    <dgm:pt modelId="{5C430BE5-0EDF-4E37-9288-6ABF189124F8}" type="pres">
      <dgm:prSet presAssocID="{11EBB2F0-0E0C-4BE7-A01B-A8751B7DEB05}" presName="nodeTx" presStyleLbl="node1" presStyleIdx="2" presStyleCnt="6">
        <dgm:presLayoutVars>
          <dgm:bulletEnabled val="1"/>
        </dgm:presLayoutVars>
      </dgm:prSet>
      <dgm:spPr/>
      <dgm:t>
        <a:bodyPr/>
        <a:lstStyle/>
        <a:p>
          <a:endParaRPr lang="en-US"/>
        </a:p>
      </dgm:t>
    </dgm:pt>
    <dgm:pt modelId="{65D49573-F6CF-4290-B6A7-5B7DD60C6A68}" type="pres">
      <dgm:prSet presAssocID="{11EBB2F0-0E0C-4BE7-A01B-A8751B7DEB05}" presName="invisiNode" presStyleLbl="node1" presStyleIdx="2" presStyleCnt="6"/>
      <dgm:spPr/>
      <dgm:t>
        <a:bodyPr/>
        <a:lstStyle/>
        <a:p>
          <a:endParaRPr lang="en-US"/>
        </a:p>
      </dgm:t>
    </dgm:pt>
    <dgm:pt modelId="{86CC019E-F758-4A3C-8CA8-5F4314DDE670}" type="pres">
      <dgm:prSet presAssocID="{11EBB2F0-0E0C-4BE7-A01B-A8751B7DEB05}" presName="imagNode" presStyleLbl="fgImgPlace1" presStyleIdx="2" presStyleCnt="6"/>
      <dgm:spPr>
        <a:blipFill rotWithShape="1">
          <a:blip xmlns:r="http://schemas.openxmlformats.org/officeDocument/2006/relationships" r:embed="rId3"/>
          <a:stretch>
            <a:fillRect/>
          </a:stretch>
        </a:blipFill>
      </dgm:spPr>
      <dgm:t>
        <a:bodyPr/>
        <a:lstStyle/>
        <a:p>
          <a:endParaRPr lang="en-US"/>
        </a:p>
      </dgm:t>
    </dgm:pt>
    <dgm:pt modelId="{229678E5-E908-48FD-AE20-211E76575A21}" type="pres">
      <dgm:prSet presAssocID="{4D2CEAB4-D5C1-4041-8E42-9D99CB3C836B}" presName="sibTrans" presStyleLbl="sibTrans2D1" presStyleIdx="0" presStyleCnt="0"/>
      <dgm:spPr/>
      <dgm:t>
        <a:bodyPr/>
        <a:lstStyle/>
        <a:p>
          <a:endParaRPr lang="en-US"/>
        </a:p>
      </dgm:t>
    </dgm:pt>
    <dgm:pt modelId="{FC9B279B-3F7F-4D15-AFA6-8FB8F95767A6}" type="pres">
      <dgm:prSet presAssocID="{C9B0CEB1-D6BE-42B5-A0A1-6BEFFC4F7D82}" presName="compNode" presStyleCnt="0"/>
      <dgm:spPr/>
      <dgm:t>
        <a:bodyPr/>
        <a:lstStyle/>
        <a:p>
          <a:endParaRPr lang="en-US"/>
        </a:p>
      </dgm:t>
    </dgm:pt>
    <dgm:pt modelId="{DAA2F6A5-6CC4-48C2-AB90-432D01B0115D}" type="pres">
      <dgm:prSet presAssocID="{C9B0CEB1-D6BE-42B5-A0A1-6BEFFC4F7D82}" presName="bkgdShape" presStyleLbl="node1" presStyleIdx="3" presStyleCnt="6"/>
      <dgm:spPr/>
      <dgm:t>
        <a:bodyPr/>
        <a:lstStyle/>
        <a:p>
          <a:endParaRPr lang="en-US"/>
        </a:p>
      </dgm:t>
    </dgm:pt>
    <dgm:pt modelId="{4F29D30A-DC96-4C06-B572-B6AF7C125958}" type="pres">
      <dgm:prSet presAssocID="{C9B0CEB1-D6BE-42B5-A0A1-6BEFFC4F7D82}" presName="nodeTx" presStyleLbl="node1" presStyleIdx="3" presStyleCnt="6">
        <dgm:presLayoutVars>
          <dgm:bulletEnabled val="1"/>
        </dgm:presLayoutVars>
      </dgm:prSet>
      <dgm:spPr/>
      <dgm:t>
        <a:bodyPr/>
        <a:lstStyle/>
        <a:p>
          <a:endParaRPr lang="en-US"/>
        </a:p>
      </dgm:t>
    </dgm:pt>
    <dgm:pt modelId="{89488142-DF7B-48F1-A6BD-DF974DF683B0}" type="pres">
      <dgm:prSet presAssocID="{C9B0CEB1-D6BE-42B5-A0A1-6BEFFC4F7D82}" presName="invisiNode" presStyleLbl="node1" presStyleIdx="3" presStyleCnt="6"/>
      <dgm:spPr/>
      <dgm:t>
        <a:bodyPr/>
        <a:lstStyle/>
        <a:p>
          <a:endParaRPr lang="en-US"/>
        </a:p>
      </dgm:t>
    </dgm:pt>
    <dgm:pt modelId="{DEAB2082-FEC4-4694-B109-5152C0C57BA5}" type="pres">
      <dgm:prSet presAssocID="{C9B0CEB1-D6BE-42B5-A0A1-6BEFFC4F7D82}" presName="imagNode" presStyleLbl="fgImgPlace1" presStyleIdx="3" presStyleCnt="6"/>
      <dgm:spPr>
        <a:blipFill rotWithShape="1">
          <a:blip xmlns:r="http://schemas.openxmlformats.org/officeDocument/2006/relationships" r:embed="rId4"/>
          <a:stretch>
            <a:fillRect/>
          </a:stretch>
        </a:blipFill>
      </dgm:spPr>
      <dgm:t>
        <a:bodyPr/>
        <a:lstStyle/>
        <a:p>
          <a:endParaRPr lang="en-US"/>
        </a:p>
      </dgm:t>
    </dgm:pt>
    <dgm:pt modelId="{F44D3F0D-1C2D-41E3-9982-FE730858E88C}" type="pres">
      <dgm:prSet presAssocID="{4CE8D3F0-6093-412A-9926-93E07005F472}" presName="sibTrans" presStyleLbl="sibTrans2D1" presStyleIdx="0" presStyleCnt="0"/>
      <dgm:spPr/>
      <dgm:t>
        <a:bodyPr/>
        <a:lstStyle/>
        <a:p>
          <a:endParaRPr lang="en-US"/>
        </a:p>
      </dgm:t>
    </dgm:pt>
    <dgm:pt modelId="{A2F93948-022D-4048-BE11-B27BE7F5201A}" type="pres">
      <dgm:prSet presAssocID="{6FECB7F8-347C-40C5-BE23-C6F59BDB29F3}" presName="compNode" presStyleCnt="0"/>
      <dgm:spPr/>
      <dgm:t>
        <a:bodyPr/>
        <a:lstStyle/>
        <a:p>
          <a:endParaRPr lang="en-US"/>
        </a:p>
      </dgm:t>
    </dgm:pt>
    <dgm:pt modelId="{A72A12C5-3A83-45F1-8A93-A224B0215887}" type="pres">
      <dgm:prSet presAssocID="{6FECB7F8-347C-40C5-BE23-C6F59BDB29F3}" presName="bkgdShape" presStyleLbl="node1" presStyleIdx="4" presStyleCnt="6"/>
      <dgm:spPr/>
      <dgm:t>
        <a:bodyPr/>
        <a:lstStyle/>
        <a:p>
          <a:endParaRPr lang="en-US"/>
        </a:p>
      </dgm:t>
    </dgm:pt>
    <dgm:pt modelId="{15FB3CA3-EA04-4334-B950-90C66F21149D}" type="pres">
      <dgm:prSet presAssocID="{6FECB7F8-347C-40C5-BE23-C6F59BDB29F3}" presName="nodeTx" presStyleLbl="node1" presStyleIdx="4" presStyleCnt="6">
        <dgm:presLayoutVars>
          <dgm:bulletEnabled val="1"/>
        </dgm:presLayoutVars>
      </dgm:prSet>
      <dgm:spPr/>
      <dgm:t>
        <a:bodyPr/>
        <a:lstStyle/>
        <a:p>
          <a:endParaRPr lang="en-US"/>
        </a:p>
      </dgm:t>
    </dgm:pt>
    <dgm:pt modelId="{C62FABF1-6CDD-402C-A5CB-43200750381B}" type="pres">
      <dgm:prSet presAssocID="{6FECB7F8-347C-40C5-BE23-C6F59BDB29F3}" presName="invisiNode" presStyleLbl="node1" presStyleIdx="4" presStyleCnt="6"/>
      <dgm:spPr/>
      <dgm:t>
        <a:bodyPr/>
        <a:lstStyle/>
        <a:p>
          <a:endParaRPr lang="en-US"/>
        </a:p>
      </dgm:t>
    </dgm:pt>
    <dgm:pt modelId="{DF9FD2D9-8C79-4222-87FC-B805100C056B}" type="pres">
      <dgm:prSet presAssocID="{6FECB7F8-347C-40C5-BE23-C6F59BDB29F3}" presName="imagNode" presStyleLbl="fgImgPlace1" presStyleIdx="4" presStyleCnt="6"/>
      <dgm:spPr>
        <a:blipFill rotWithShape="1">
          <a:blip xmlns:r="http://schemas.openxmlformats.org/officeDocument/2006/relationships" r:embed="rId5"/>
          <a:stretch>
            <a:fillRect/>
          </a:stretch>
        </a:blipFill>
      </dgm:spPr>
      <dgm:t>
        <a:bodyPr/>
        <a:lstStyle/>
        <a:p>
          <a:endParaRPr lang="en-US"/>
        </a:p>
      </dgm:t>
    </dgm:pt>
    <dgm:pt modelId="{1185F08C-B26C-43C8-BA47-EF728BAEC84F}" type="pres">
      <dgm:prSet presAssocID="{44CE4AF2-DA78-427E-B24E-82BEBBB28333}" presName="sibTrans" presStyleLbl="sibTrans2D1" presStyleIdx="0" presStyleCnt="0"/>
      <dgm:spPr/>
      <dgm:t>
        <a:bodyPr/>
        <a:lstStyle/>
        <a:p>
          <a:endParaRPr lang="en-US"/>
        </a:p>
      </dgm:t>
    </dgm:pt>
    <dgm:pt modelId="{47E94A19-7F18-4A03-B3D2-8564C14C3655}" type="pres">
      <dgm:prSet presAssocID="{9FBF0237-AA85-4C81-BDA2-10FE7E5BBD34}" presName="compNode" presStyleCnt="0"/>
      <dgm:spPr/>
      <dgm:t>
        <a:bodyPr/>
        <a:lstStyle/>
        <a:p>
          <a:endParaRPr lang="en-US"/>
        </a:p>
      </dgm:t>
    </dgm:pt>
    <dgm:pt modelId="{36C4DDEA-A5A4-4371-9D8F-ED6C5CE4DD26}" type="pres">
      <dgm:prSet presAssocID="{9FBF0237-AA85-4C81-BDA2-10FE7E5BBD34}" presName="bkgdShape" presStyleLbl="node1" presStyleIdx="5" presStyleCnt="6"/>
      <dgm:spPr/>
      <dgm:t>
        <a:bodyPr/>
        <a:lstStyle/>
        <a:p>
          <a:endParaRPr lang="en-US"/>
        </a:p>
      </dgm:t>
    </dgm:pt>
    <dgm:pt modelId="{A18DFC1A-BA0A-407D-8F56-6D72391EA52C}" type="pres">
      <dgm:prSet presAssocID="{9FBF0237-AA85-4C81-BDA2-10FE7E5BBD34}" presName="nodeTx" presStyleLbl="node1" presStyleIdx="5" presStyleCnt="6">
        <dgm:presLayoutVars>
          <dgm:bulletEnabled val="1"/>
        </dgm:presLayoutVars>
      </dgm:prSet>
      <dgm:spPr/>
      <dgm:t>
        <a:bodyPr/>
        <a:lstStyle/>
        <a:p>
          <a:endParaRPr lang="en-US"/>
        </a:p>
      </dgm:t>
    </dgm:pt>
    <dgm:pt modelId="{4D78A8BF-B3F5-454B-AF43-A39F023A6C86}" type="pres">
      <dgm:prSet presAssocID="{9FBF0237-AA85-4C81-BDA2-10FE7E5BBD34}" presName="invisiNode" presStyleLbl="node1" presStyleIdx="5" presStyleCnt="6"/>
      <dgm:spPr/>
      <dgm:t>
        <a:bodyPr/>
        <a:lstStyle/>
        <a:p>
          <a:endParaRPr lang="en-US"/>
        </a:p>
      </dgm:t>
    </dgm:pt>
    <dgm:pt modelId="{0297AA37-A4F0-4070-BFAA-39743CC17C48}" type="pres">
      <dgm:prSet presAssocID="{9FBF0237-AA85-4C81-BDA2-10FE7E5BBD34}" presName="imagNode" presStyleLbl="fgImgPlace1" presStyleIdx="5" presStyleCnt="6"/>
      <dgm:spPr>
        <a:blipFill rotWithShape="1">
          <a:blip xmlns:r="http://schemas.openxmlformats.org/officeDocument/2006/relationships" r:embed="rId6"/>
          <a:stretch>
            <a:fillRect/>
          </a:stretch>
        </a:blipFill>
      </dgm:spPr>
      <dgm:t>
        <a:bodyPr/>
        <a:lstStyle/>
        <a:p>
          <a:endParaRPr lang="en-US"/>
        </a:p>
      </dgm:t>
    </dgm:pt>
  </dgm:ptLst>
  <dgm:cxnLst>
    <dgm:cxn modelId="{0E38F5C8-53EC-479E-9B22-C8399D626CFB}" srcId="{8FF741F1-3DA2-438F-A78C-41276620554D}" destId="{9E82D5E0-D137-4CD8-8C7D-90DFD797141F}" srcOrd="1" destOrd="0" parTransId="{C4A64BF8-B809-462C-A424-234A4E8662AE}" sibTransId="{E3D81835-F544-4C0F-8560-4E7C48DEBF1C}"/>
    <dgm:cxn modelId="{1F087F3A-9C19-4CC0-94CA-BFA756708156}" srcId="{11EBB2F0-0E0C-4BE7-A01B-A8751B7DEB05}" destId="{0E7D2371-D3DC-40ED-A3D9-1A6ADD326AA3}" srcOrd="0" destOrd="0" parTransId="{80B90564-52A7-4FC3-9779-53194952DE22}" sibTransId="{3DAF6E5D-EB1B-4519-A164-A0BA289F2F89}"/>
    <dgm:cxn modelId="{27141A75-198A-457A-B13D-743E367B6EBB}" type="presOf" srcId="{8878CAE9-1875-45A8-884C-CE89ECF0C56B}" destId="{DAA2F6A5-6CC4-48C2-AB90-432D01B0115D}" srcOrd="0" destOrd="1" presId="urn:microsoft.com/office/officeart/2005/8/layout/hList7"/>
    <dgm:cxn modelId="{B7A2BEA1-6FAF-45AF-A520-5E1EF30FDB7B}" type="presOf" srcId="{0E7D2371-D3DC-40ED-A3D9-1A6ADD326AA3}" destId="{659F5C88-088E-4CE2-8DA4-615886026410}" srcOrd="0" destOrd="1" presId="urn:microsoft.com/office/officeart/2005/8/layout/hList7"/>
    <dgm:cxn modelId="{41197FFB-BFD8-4566-9EC3-6AD0CFD6CEF2}" type="presOf" srcId="{4CE8D3F0-6093-412A-9926-93E07005F472}" destId="{F44D3F0D-1C2D-41E3-9982-FE730858E88C}" srcOrd="0" destOrd="0" presId="urn:microsoft.com/office/officeart/2005/8/layout/hList7"/>
    <dgm:cxn modelId="{E7CB7825-6B9A-46C8-95DA-1A33D9D06337}" type="presOf" srcId="{9FBF0237-AA85-4C81-BDA2-10FE7E5BBD34}" destId="{36C4DDEA-A5A4-4371-9D8F-ED6C5CE4DD26}" srcOrd="0" destOrd="0" presId="urn:microsoft.com/office/officeart/2005/8/layout/hList7"/>
    <dgm:cxn modelId="{3A2D88D6-8907-473E-8408-2AEE662624B9}" type="presOf" srcId="{72D0ADDC-E61A-4CFF-A1D5-5E646649558E}" destId="{7D5E0A30-517E-4030-B63B-06446C4B6613}" srcOrd="1" destOrd="0" presId="urn:microsoft.com/office/officeart/2005/8/layout/hList7"/>
    <dgm:cxn modelId="{1C030EBA-48E2-411A-9D1A-EC50429BD57E}" type="presOf" srcId="{C9B0CEB1-D6BE-42B5-A0A1-6BEFFC4F7D82}" destId="{4F29D30A-DC96-4C06-B572-B6AF7C125958}" srcOrd="1" destOrd="0" presId="urn:microsoft.com/office/officeart/2005/8/layout/hList7"/>
    <dgm:cxn modelId="{7FE0EFF8-BD26-41AE-AD1E-91FD456874D0}" srcId="{C9B0CEB1-D6BE-42B5-A0A1-6BEFFC4F7D82}" destId="{8878CAE9-1875-45A8-884C-CE89ECF0C56B}" srcOrd="0" destOrd="0" parTransId="{10BEB495-3417-4C5A-9D78-9004EDF3F1E8}" sibTransId="{3731CFDC-66E3-4403-8263-87149F7AC7AD}"/>
    <dgm:cxn modelId="{C2FF830D-B6DE-4368-8FBB-B40EB71285F1}" srcId="{8FF741F1-3DA2-438F-A78C-41276620554D}" destId="{C9B0CEB1-D6BE-42B5-A0A1-6BEFFC4F7D82}" srcOrd="3" destOrd="0" parTransId="{C5F44A7D-7AAA-4362-A964-DDFD99A74455}" sibTransId="{4CE8D3F0-6093-412A-9926-93E07005F472}"/>
    <dgm:cxn modelId="{4189BCE6-48DD-48B1-B2D8-22C520EA87AF}" type="presOf" srcId="{11EBB2F0-0E0C-4BE7-A01B-A8751B7DEB05}" destId="{5C430BE5-0EDF-4E37-9288-6ABF189124F8}" srcOrd="1" destOrd="0" presId="urn:microsoft.com/office/officeart/2005/8/layout/hList7"/>
    <dgm:cxn modelId="{AD974689-CF68-4685-AC92-EEE3B9271D29}" type="presOf" srcId="{C9B0CEB1-D6BE-42B5-A0A1-6BEFFC4F7D82}" destId="{DAA2F6A5-6CC4-48C2-AB90-432D01B0115D}" srcOrd="0" destOrd="0" presId="urn:microsoft.com/office/officeart/2005/8/layout/hList7"/>
    <dgm:cxn modelId="{64395437-96BE-4C96-A8ED-B971C88FCFF4}" srcId="{8FF741F1-3DA2-438F-A78C-41276620554D}" destId="{72D0ADDC-E61A-4CFF-A1D5-5E646649558E}" srcOrd="0" destOrd="0" parTransId="{F20AA34E-1518-4F49-9982-752734380803}" sibTransId="{0ACB25A1-ACFB-4282-AE92-F2954F82877F}"/>
    <dgm:cxn modelId="{BE0507D8-2625-4576-A723-B4F72C339993}" type="presOf" srcId="{0E7D2371-D3DC-40ED-A3D9-1A6ADD326AA3}" destId="{5C430BE5-0EDF-4E37-9288-6ABF189124F8}" srcOrd="1" destOrd="1" presId="urn:microsoft.com/office/officeart/2005/8/layout/hList7"/>
    <dgm:cxn modelId="{030F7A63-EA73-43F2-BAAA-9251D69F3E18}" type="presOf" srcId="{8878CAE9-1875-45A8-884C-CE89ECF0C56B}" destId="{4F29D30A-DC96-4C06-B572-B6AF7C125958}" srcOrd="1" destOrd="1" presId="urn:microsoft.com/office/officeart/2005/8/layout/hList7"/>
    <dgm:cxn modelId="{3A15A039-7770-431A-9C1A-87E135B1B582}" type="presOf" srcId="{6FECB7F8-347C-40C5-BE23-C6F59BDB29F3}" destId="{15FB3CA3-EA04-4334-B950-90C66F21149D}" srcOrd="1" destOrd="0" presId="urn:microsoft.com/office/officeart/2005/8/layout/hList7"/>
    <dgm:cxn modelId="{D830B808-2E24-4B5A-96D6-5FE7C1A1C2F7}" type="presOf" srcId="{9E82D5E0-D137-4CD8-8C7D-90DFD797141F}" destId="{47F4BBD4-0B2D-4B31-96AC-10457105567F}" srcOrd="1" destOrd="0" presId="urn:microsoft.com/office/officeart/2005/8/layout/hList7"/>
    <dgm:cxn modelId="{8B25BB6C-8532-4628-BB03-06A9A29A8B87}" type="presOf" srcId="{0ACB25A1-ACFB-4282-AE92-F2954F82877F}" destId="{187B9409-59CF-4A0D-969E-ED3805D9385F}" srcOrd="0" destOrd="0" presId="urn:microsoft.com/office/officeart/2005/8/layout/hList7"/>
    <dgm:cxn modelId="{53E49A16-046C-4B34-9586-71FE2412FD30}" type="presOf" srcId="{9FBF0237-AA85-4C81-BDA2-10FE7E5BBD34}" destId="{A18DFC1A-BA0A-407D-8F56-6D72391EA52C}" srcOrd="1" destOrd="0" presId="urn:microsoft.com/office/officeart/2005/8/layout/hList7"/>
    <dgm:cxn modelId="{6282EAF4-7F90-4D8F-96D2-2BAD3E7B3A78}" type="presOf" srcId="{11EBB2F0-0E0C-4BE7-A01B-A8751B7DEB05}" destId="{659F5C88-088E-4CE2-8DA4-615886026410}" srcOrd="0" destOrd="0" presId="urn:microsoft.com/office/officeart/2005/8/layout/hList7"/>
    <dgm:cxn modelId="{7C5FCF1B-DCB7-4F42-B667-D0FB35292B5B}" type="presOf" srcId="{E3D81835-F544-4C0F-8560-4E7C48DEBF1C}" destId="{C1E52A0A-CFE9-41B8-8F6D-BAD93061D548}" srcOrd="0" destOrd="0" presId="urn:microsoft.com/office/officeart/2005/8/layout/hList7"/>
    <dgm:cxn modelId="{EA71EB21-7DF1-4C08-8B32-526BA46A19D1}" type="presOf" srcId="{9E82D5E0-D137-4CD8-8C7D-90DFD797141F}" destId="{894E0D76-3CBB-47B5-AAFC-66A0DFDC39BF}" srcOrd="0" destOrd="0" presId="urn:microsoft.com/office/officeart/2005/8/layout/hList7"/>
    <dgm:cxn modelId="{6848216A-BB04-445D-BFF4-5482E7D27DB8}" type="presOf" srcId="{44CE4AF2-DA78-427E-B24E-82BEBBB28333}" destId="{1185F08C-B26C-43C8-BA47-EF728BAEC84F}" srcOrd="0" destOrd="0" presId="urn:microsoft.com/office/officeart/2005/8/layout/hList7"/>
    <dgm:cxn modelId="{4EC6107B-B14D-4EE2-B6F8-513D755AF106}" srcId="{8FF741F1-3DA2-438F-A78C-41276620554D}" destId="{9FBF0237-AA85-4C81-BDA2-10FE7E5BBD34}" srcOrd="5" destOrd="0" parTransId="{E00D3B24-398E-4F50-A19C-585D6E786935}" sibTransId="{29FA6B6C-CDB2-47C8-9410-DBC367FA2F23}"/>
    <dgm:cxn modelId="{16C05357-8D18-4212-BDDF-4201921EE420}" srcId="{8FF741F1-3DA2-438F-A78C-41276620554D}" destId="{6FECB7F8-347C-40C5-BE23-C6F59BDB29F3}" srcOrd="4" destOrd="0" parTransId="{C11DD0AC-2145-44B3-8AEA-164FDC63302B}" sibTransId="{44CE4AF2-DA78-427E-B24E-82BEBBB28333}"/>
    <dgm:cxn modelId="{80D1790B-5DC9-45C4-928D-DDCC66979304}" type="presOf" srcId="{6FECB7F8-347C-40C5-BE23-C6F59BDB29F3}" destId="{A72A12C5-3A83-45F1-8A93-A224B0215887}" srcOrd="0" destOrd="0" presId="urn:microsoft.com/office/officeart/2005/8/layout/hList7"/>
    <dgm:cxn modelId="{1388D527-6991-4587-A45C-1CE5E0C3E016}" srcId="{8FF741F1-3DA2-438F-A78C-41276620554D}" destId="{11EBB2F0-0E0C-4BE7-A01B-A8751B7DEB05}" srcOrd="2" destOrd="0" parTransId="{4DB14E2C-19CD-4A60-A3BC-46EC90ECD0C8}" sibTransId="{4D2CEAB4-D5C1-4041-8E42-9D99CB3C836B}"/>
    <dgm:cxn modelId="{1F73519C-4841-47F3-A0CA-5BB6AB93837B}" type="presOf" srcId="{72D0ADDC-E61A-4CFF-A1D5-5E646649558E}" destId="{51D5BE0B-2FE5-4C40-AE67-0BD641AF0C35}" srcOrd="0" destOrd="0" presId="urn:microsoft.com/office/officeart/2005/8/layout/hList7"/>
    <dgm:cxn modelId="{B6CB6DB0-4771-41B1-8F30-DD569CAD82C0}" type="presOf" srcId="{4D2CEAB4-D5C1-4041-8E42-9D99CB3C836B}" destId="{229678E5-E908-48FD-AE20-211E76575A21}" srcOrd="0" destOrd="0" presId="urn:microsoft.com/office/officeart/2005/8/layout/hList7"/>
    <dgm:cxn modelId="{BE36AAC9-90ED-4905-9320-1541887CF251}" type="presOf" srcId="{8FF741F1-3DA2-438F-A78C-41276620554D}" destId="{C1F7B2A3-C887-4D74-B4B1-BA498914D620}" srcOrd="0" destOrd="0" presId="urn:microsoft.com/office/officeart/2005/8/layout/hList7"/>
    <dgm:cxn modelId="{B0B3B19E-A78B-4547-AB10-F0E59C2A1637}" type="presParOf" srcId="{C1F7B2A3-C887-4D74-B4B1-BA498914D620}" destId="{F7599FD9-6BC3-4164-A0D1-7C292B63999B}" srcOrd="0" destOrd="0" presId="urn:microsoft.com/office/officeart/2005/8/layout/hList7"/>
    <dgm:cxn modelId="{C1068A67-0CCE-4A15-AEE3-CF8DCF048F2C}" type="presParOf" srcId="{C1F7B2A3-C887-4D74-B4B1-BA498914D620}" destId="{BD683B10-7B19-48E0-97C4-4CA08D344A6C}" srcOrd="1" destOrd="0" presId="urn:microsoft.com/office/officeart/2005/8/layout/hList7"/>
    <dgm:cxn modelId="{473EFDBD-20E6-4640-B585-19FA947179F5}" type="presParOf" srcId="{BD683B10-7B19-48E0-97C4-4CA08D344A6C}" destId="{5CCBA6A7-9076-4DDB-9D29-6E2021885027}" srcOrd="0" destOrd="0" presId="urn:microsoft.com/office/officeart/2005/8/layout/hList7"/>
    <dgm:cxn modelId="{D0A66031-2625-4C8E-81E9-1FF2B269D562}" type="presParOf" srcId="{5CCBA6A7-9076-4DDB-9D29-6E2021885027}" destId="{51D5BE0B-2FE5-4C40-AE67-0BD641AF0C35}" srcOrd="0" destOrd="0" presId="urn:microsoft.com/office/officeart/2005/8/layout/hList7"/>
    <dgm:cxn modelId="{055E5680-DFDD-41A4-830F-0B66AB984272}" type="presParOf" srcId="{5CCBA6A7-9076-4DDB-9D29-6E2021885027}" destId="{7D5E0A30-517E-4030-B63B-06446C4B6613}" srcOrd="1" destOrd="0" presId="urn:microsoft.com/office/officeart/2005/8/layout/hList7"/>
    <dgm:cxn modelId="{C6F3FA26-0ED6-4DFE-8797-DE6C8F9B6023}" type="presParOf" srcId="{5CCBA6A7-9076-4DDB-9D29-6E2021885027}" destId="{6F69EEA6-BB54-438D-B9F7-24963DF22B42}" srcOrd="2" destOrd="0" presId="urn:microsoft.com/office/officeart/2005/8/layout/hList7"/>
    <dgm:cxn modelId="{B4536C80-E387-42E5-9E8E-1190499CEBAE}" type="presParOf" srcId="{5CCBA6A7-9076-4DDB-9D29-6E2021885027}" destId="{A8B5259D-B97D-4898-9778-D366438ECFEB}" srcOrd="3" destOrd="0" presId="urn:microsoft.com/office/officeart/2005/8/layout/hList7"/>
    <dgm:cxn modelId="{9ECE5671-9F80-4204-BB80-2E5D69E45C29}" type="presParOf" srcId="{BD683B10-7B19-48E0-97C4-4CA08D344A6C}" destId="{187B9409-59CF-4A0D-969E-ED3805D9385F}" srcOrd="1" destOrd="0" presId="urn:microsoft.com/office/officeart/2005/8/layout/hList7"/>
    <dgm:cxn modelId="{24B393A4-7288-4A3B-9554-EDA304D1BA2F}" type="presParOf" srcId="{BD683B10-7B19-48E0-97C4-4CA08D344A6C}" destId="{9D8F9B98-087F-4D80-B4ED-38032B3AB34D}" srcOrd="2" destOrd="0" presId="urn:microsoft.com/office/officeart/2005/8/layout/hList7"/>
    <dgm:cxn modelId="{5803D4DA-019D-4FD0-8D02-14122D215B5B}" type="presParOf" srcId="{9D8F9B98-087F-4D80-B4ED-38032B3AB34D}" destId="{894E0D76-3CBB-47B5-AAFC-66A0DFDC39BF}" srcOrd="0" destOrd="0" presId="urn:microsoft.com/office/officeart/2005/8/layout/hList7"/>
    <dgm:cxn modelId="{E04EA822-95C6-4CCF-8196-40F6BC636659}" type="presParOf" srcId="{9D8F9B98-087F-4D80-B4ED-38032B3AB34D}" destId="{47F4BBD4-0B2D-4B31-96AC-10457105567F}" srcOrd="1" destOrd="0" presId="urn:microsoft.com/office/officeart/2005/8/layout/hList7"/>
    <dgm:cxn modelId="{1112CF85-6564-4A45-AF55-1964DBFB7C43}" type="presParOf" srcId="{9D8F9B98-087F-4D80-B4ED-38032B3AB34D}" destId="{ED961256-3307-429E-A9BD-31C1A3F3871C}" srcOrd="2" destOrd="0" presId="urn:microsoft.com/office/officeart/2005/8/layout/hList7"/>
    <dgm:cxn modelId="{B72053D8-809B-46B4-83A5-6B55C43E799E}" type="presParOf" srcId="{9D8F9B98-087F-4D80-B4ED-38032B3AB34D}" destId="{D73FAEC6-515A-46CF-8A20-79B1643D3742}" srcOrd="3" destOrd="0" presId="urn:microsoft.com/office/officeart/2005/8/layout/hList7"/>
    <dgm:cxn modelId="{B20BFF12-DAD0-40F3-9C54-162D6C01E767}" type="presParOf" srcId="{BD683B10-7B19-48E0-97C4-4CA08D344A6C}" destId="{C1E52A0A-CFE9-41B8-8F6D-BAD93061D548}" srcOrd="3" destOrd="0" presId="urn:microsoft.com/office/officeart/2005/8/layout/hList7"/>
    <dgm:cxn modelId="{1E14F087-9163-4696-B81A-F44EA2F4752B}" type="presParOf" srcId="{BD683B10-7B19-48E0-97C4-4CA08D344A6C}" destId="{A0C7AE5C-5081-4F67-9A69-D179B8F9D79C}" srcOrd="4" destOrd="0" presId="urn:microsoft.com/office/officeart/2005/8/layout/hList7"/>
    <dgm:cxn modelId="{B3DA0675-5E42-4E0D-9840-B41224E45592}" type="presParOf" srcId="{A0C7AE5C-5081-4F67-9A69-D179B8F9D79C}" destId="{659F5C88-088E-4CE2-8DA4-615886026410}" srcOrd="0" destOrd="0" presId="urn:microsoft.com/office/officeart/2005/8/layout/hList7"/>
    <dgm:cxn modelId="{372DFA6B-7188-49BA-B935-78E5F0A1CE8C}" type="presParOf" srcId="{A0C7AE5C-5081-4F67-9A69-D179B8F9D79C}" destId="{5C430BE5-0EDF-4E37-9288-6ABF189124F8}" srcOrd="1" destOrd="0" presId="urn:microsoft.com/office/officeart/2005/8/layout/hList7"/>
    <dgm:cxn modelId="{1E21B209-4734-470D-85E9-DB9D613E5420}" type="presParOf" srcId="{A0C7AE5C-5081-4F67-9A69-D179B8F9D79C}" destId="{65D49573-F6CF-4290-B6A7-5B7DD60C6A68}" srcOrd="2" destOrd="0" presId="urn:microsoft.com/office/officeart/2005/8/layout/hList7"/>
    <dgm:cxn modelId="{0E4C4532-9C6C-497A-B0A4-4EDEF732D6FD}" type="presParOf" srcId="{A0C7AE5C-5081-4F67-9A69-D179B8F9D79C}" destId="{86CC019E-F758-4A3C-8CA8-5F4314DDE670}" srcOrd="3" destOrd="0" presId="urn:microsoft.com/office/officeart/2005/8/layout/hList7"/>
    <dgm:cxn modelId="{5A8A98D1-61DB-4DDC-BA70-5699E88B2455}" type="presParOf" srcId="{BD683B10-7B19-48E0-97C4-4CA08D344A6C}" destId="{229678E5-E908-48FD-AE20-211E76575A21}" srcOrd="5" destOrd="0" presId="urn:microsoft.com/office/officeart/2005/8/layout/hList7"/>
    <dgm:cxn modelId="{CDE6D62C-0E20-4601-A642-D4DA84575E97}" type="presParOf" srcId="{BD683B10-7B19-48E0-97C4-4CA08D344A6C}" destId="{FC9B279B-3F7F-4D15-AFA6-8FB8F95767A6}" srcOrd="6" destOrd="0" presId="urn:microsoft.com/office/officeart/2005/8/layout/hList7"/>
    <dgm:cxn modelId="{C39C2774-BE6C-4B81-A398-75A6429B33D2}" type="presParOf" srcId="{FC9B279B-3F7F-4D15-AFA6-8FB8F95767A6}" destId="{DAA2F6A5-6CC4-48C2-AB90-432D01B0115D}" srcOrd="0" destOrd="0" presId="urn:microsoft.com/office/officeart/2005/8/layout/hList7"/>
    <dgm:cxn modelId="{BC22DBBB-66B8-4C71-97BA-BC1B4EA9D1DA}" type="presParOf" srcId="{FC9B279B-3F7F-4D15-AFA6-8FB8F95767A6}" destId="{4F29D30A-DC96-4C06-B572-B6AF7C125958}" srcOrd="1" destOrd="0" presId="urn:microsoft.com/office/officeart/2005/8/layout/hList7"/>
    <dgm:cxn modelId="{5502B0EC-E763-40E6-8A2F-D88DF4107799}" type="presParOf" srcId="{FC9B279B-3F7F-4D15-AFA6-8FB8F95767A6}" destId="{89488142-DF7B-48F1-A6BD-DF974DF683B0}" srcOrd="2" destOrd="0" presId="urn:microsoft.com/office/officeart/2005/8/layout/hList7"/>
    <dgm:cxn modelId="{A1E9F3EA-EC08-4E12-98C4-33E4B60C999F}" type="presParOf" srcId="{FC9B279B-3F7F-4D15-AFA6-8FB8F95767A6}" destId="{DEAB2082-FEC4-4694-B109-5152C0C57BA5}" srcOrd="3" destOrd="0" presId="urn:microsoft.com/office/officeart/2005/8/layout/hList7"/>
    <dgm:cxn modelId="{3BE91FEC-FF8D-40CE-B404-8D47C32D940B}" type="presParOf" srcId="{BD683B10-7B19-48E0-97C4-4CA08D344A6C}" destId="{F44D3F0D-1C2D-41E3-9982-FE730858E88C}" srcOrd="7" destOrd="0" presId="urn:microsoft.com/office/officeart/2005/8/layout/hList7"/>
    <dgm:cxn modelId="{14375F7B-78E8-455B-9B45-D6F4BBD22E86}" type="presParOf" srcId="{BD683B10-7B19-48E0-97C4-4CA08D344A6C}" destId="{A2F93948-022D-4048-BE11-B27BE7F5201A}" srcOrd="8" destOrd="0" presId="urn:microsoft.com/office/officeart/2005/8/layout/hList7"/>
    <dgm:cxn modelId="{C6E8EAE0-CF42-4DAD-97AC-5BD9F28F0D6B}" type="presParOf" srcId="{A2F93948-022D-4048-BE11-B27BE7F5201A}" destId="{A72A12C5-3A83-45F1-8A93-A224B0215887}" srcOrd="0" destOrd="0" presId="urn:microsoft.com/office/officeart/2005/8/layout/hList7"/>
    <dgm:cxn modelId="{C226479F-C26A-42F5-A3B4-223C21D65C15}" type="presParOf" srcId="{A2F93948-022D-4048-BE11-B27BE7F5201A}" destId="{15FB3CA3-EA04-4334-B950-90C66F21149D}" srcOrd="1" destOrd="0" presId="urn:microsoft.com/office/officeart/2005/8/layout/hList7"/>
    <dgm:cxn modelId="{83088439-ABE4-4598-BFBC-56B8E34F204B}" type="presParOf" srcId="{A2F93948-022D-4048-BE11-B27BE7F5201A}" destId="{C62FABF1-6CDD-402C-A5CB-43200750381B}" srcOrd="2" destOrd="0" presId="urn:microsoft.com/office/officeart/2005/8/layout/hList7"/>
    <dgm:cxn modelId="{FE0334EB-4879-4C2E-A22C-D5C619099A90}" type="presParOf" srcId="{A2F93948-022D-4048-BE11-B27BE7F5201A}" destId="{DF9FD2D9-8C79-4222-87FC-B805100C056B}" srcOrd="3" destOrd="0" presId="urn:microsoft.com/office/officeart/2005/8/layout/hList7"/>
    <dgm:cxn modelId="{A45CA87B-431A-4244-9170-D198FFF092B8}" type="presParOf" srcId="{BD683B10-7B19-48E0-97C4-4CA08D344A6C}" destId="{1185F08C-B26C-43C8-BA47-EF728BAEC84F}" srcOrd="9" destOrd="0" presId="urn:microsoft.com/office/officeart/2005/8/layout/hList7"/>
    <dgm:cxn modelId="{2A39A239-E554-49ED-A069-290D1A1A1602}" type="presParOf" srcId="{BD683B10-7B19-48E0-97C4-4CA08D344A6C}" destId="{47E94A19-7F18-4A03-B3D2-8564C14C3655}" srcOrd="10" destOrd="0" presId="urn:microsoft.com/office/officeart/2005/8/layout/hList7"/>
    <dgm:cxn modelId="{0D4EC7BD-DF36-4CB8-A53B-9B21D1036C02}" type="presParOf" srcId="{47E94A19-7F18-4A03-B3D2-8564C14C3655}" destId="{36C4DDEA-A5A4-4371-9D8F-ED6C5CE4DD26}" srcOrd="0" destOrd="0" presId="urn:microsoft.com/office/officeart/2005/8/layout/hList7"/>
    <dgm:cxn modelId="{31B998D7-7A78-48E5-979A-CC91F4DF11E4}" type="presParOf" srcId="{47E94A19-7F18-4A03-B3D2-8564C14C3655}" destId="{A18DFC1A-BA0A-407D-8F56-6D72391EA52C}" srcOrd="1" destOrd="0" presId="urn:microsoft.com/office/officeart/2005/8/layout/hList7"/>
    <dgm:cxn modelId="{3D102683-3A04-4045-9AFA-BE35E2A01E41}" type="presParOf" srcId="{47E94A19-7F18-4A03-B3D2-8564C14C3655}" destId="{4D78A8BF-B3F5-454B-AF43-A39F023A6C86}" srcOrd="2" destOrd="0" presId="urn:microsoft.com/office/officeart/2005/8/layout/hList7"/>
    <dgm:cxn modelId="{8634DA30-6901-4C55-A466-0746802621AF}" type="presParOf" srcId="{47E94A19-7F18-4A03-B3D2-8564C14C3655}" destId="{0297AA37-A4F0-4070-BFAA-39743CC17C4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7CF2B6DE-4D73-4E9A-B746-31F8EC809AE7}">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Preparation</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Awareness</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E4906F12-F665-409F-B8CC-82699EAB2C5C}">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Response</a:t>
          </a:r>
          <a:endParaRPr lang="en-US" sz="1600" dirty="0">
            <a:solidFill>
              <a:srgbClr val="FFFF00"/>
            </a:solidFill>
            <a:effectLst>
              <a:outerShdw blurRad="38100" dist="38100" dir="2700000" algn="tl">
                <a:srgbClr val="000000">
                  <a:alpha val="43137"/>
                </a:srgbClr>
              </a:outerShdw>
            </a:effectLst>
          </a:endParaRPr>
        </a:p>
      </dgm:t>
    </dgm:pt>
    <dgm:pt modelId="{7933DE2C-7098-4A6C-94EC-78D452DA46A2}" type="par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6441C7D-E814-4AFE-B945-99F7D14F1DC7}" type="sib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Education</a:t>
          </a:r>
          <a:endParaRPr lang="en-US" sz="1600" dirty="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97778453-0FFB-4BEC-AC12-548C1579FE54}" type="pres">
      <dgm:prSet presAssocID="{DA2E5612-2FE8-4694-A3D2-405E423CB268}" presName="linearFlow" presStyleCnt="0">
        <dgm:presLayoutVars>
          <dgm:dir/>
          <dgm:animLvl val="lvl"/>
          <dgm:resizeHandles val="exact"/>
        </dgm:presLayoutVars>
      </dgm:prSet>
      <dgm:spPr/>
    </dgm:pt>
    <dgm:pt modelId="{F5A2F92C-2490-4B22-8D46-16E23448F7EA}" type="pres">
      <dgm:prSet presAssocID="{5FBEDA65-3CA5-44A3-A314-C9B5A3E0F4DF}" presName="composite" presStyleCnt="0"/>
      <dgm:spPr/>
    </dgm:pt>
    <dgm:pt modelId="{C8F4D751-DC24-416F-9C28-BDF88E172F4A}"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5D0B7672-DB67-4BA8-9A69-174E750797E9}" type="pres">
      <dgm:prSet presAssocID="{5FBEDA65-3CA5-44A3-A314-C9B5A3E0F4DF}" presName="parSh" presStyleLbl="node1" presStyleIdx="0" presStyleCnt="4"/>
      <dgm:spPr/>
      <dgm:t>
        <a:bodyPr/>
        <a:lstStyle/>
        <a:p>
          <a:endParaRPr lang="en-US"/>
        </a:p>
      </dgm:t>
    </dgm:pt>
    <dgm:pt modelId="{1FBCE022-9A9D-437B-87AB-2D73DEE40167}" type="pres">
      <dgm:prSet presAssocID="{5FBEDA65-3CA5-44A3-A314-C9B5A3E0F4DF}" presName="desTx" presStyleLbl="fgAcc1" presStyleIdx="0" presStyleCnt="4">
        <dgm:presLayoutVars>
          <dgm:bulletEnabled val="1"/>
        </dgm:presLayoutVars>
      </dgm:prSe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247C57-101E-4BA1-9998-7DAD3793B8AC}" type="pres">
      <dgm:prSet presAssocID="{FFE51DA8-BD54-4FB2-9032-6F11E7147AB6}" presName="sibTrans" presStyleLbl="sibTrans2D1" presStyleIdx="0" presStyleCnt="3"/>
      <dgm:spPr/>
      <dgm:t>
        <a:bodyPr/>
        <a:lstStyle/>
        <a:p>
          <a:endParaRPr lang="en-US"/>
        </a:p>
      </dgm:t>
    </dgm:pt>
    <dgm:pt modelId="{FF632A30-15D5-43DF-AA27-368F52FCD0B2}" type="pres">
      <dgm:prSet presAssocID="{FFE51DA8-BD54-4FB2-9032-6F11E7147AB6}" presName="connTx" presStyleLbl="sibTrans2D1" presStyleIdx="0" presStyleCnt="3"/>
      <dgm:spPr/>
      <dgm:t>
        <a:bodyPr/>
        <a:lstStyle/>
        <a:p>
          <a:endParaRPr lang="en-US"/>
        </a:p>
      </dgm:t>
    </dgm:pt>
    <dgm:pt modelId="{768B45C5-08E0-4163-9FFC-A7485D5CECBD}" type="pres">
      <dgm:prSet presAssocID="{7CF2B6DE-4D73-4E9A-B746-31F8EC809AE7}" presName="composite" presStyleCnt="0"/>
      <dgm:spPr/>
    </dgm:pt>
    <dgm:pt modelId="{5115744E-DC69-4E8F-96EB-D9D4A9FD3E2F}" type="pres">
      <dgm:prSet presAssocID="{7CF2B6DE-4D73-4E9A-B746-31F8EC809AE7}" presName="parTx" presStyleLbl="node1" presStyleIdx="0" presStyleCnt="4">
        <dgm:presLayoutVars>
          <dgm:chMax val="0"/>
          <dgm:chPref val="0"/>
          <dgm:bulletEnabled val="1"/>
        </dgm:presLayoutVars>
      </dgm:prSet>
      <dgm:spPr/>
      <dgm:t>
        <a:bodyPr/>
        <a:lstStyle/>
        <a:p>
          <a:endParaRPr lang="en-US"/>
        </a:p>
      </dgm:t>
    </dgm:pt>
    <dgm:pt modelId="{BFFA5A5D-5E6E-48B1-A7AD-BD9A6505CA09}" type="pres">
      <dgm:prSet presAssocID="{7CF2B6DE-4D73-4E9A-B746-31F8EC809AE7}" presName="parSh" presStyleLbl="node1" presStyleIdx="1" presStyleCnt="4" custScaleX="115040"/>
      <dgm:spPr/>
      <dgm:t>
        <a:bodyPr/>
        <a:lstStyle/>
        <a:p>
          <a:endParaRPr lang="en-US"/>
        </a:p>
      </dgm:t>
    </dgm:pt>
    <dgm:pt modelId="{7F7B7BD8-0754-4EC6-904C-B74AE7059A5A}" type="pres">
      <dgm:prSet presAssocID="{7CF2B6DE-4D73-4E9A-B746-31F8EC809AE7}" presName="desTx" presStyleLbl="fgAcc1" presStyleIdx="1" presStyleCnt="4">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FF8AB92-EE7F-4D29-9FA5-D699F034E9AA}" type="pres">
      <dgm:prSet presAssocID="{839A55B4-7B66-43C2-8EBB-0D0CD61A6EBA}" presName="sibTrans" presStyleLbl="sibTrans2D1" presStyleIdx="1" presStyleCnt="3"/>
      <dgm:spPr/>
      <dgm:t>
        <a:bodyPr/>
        <a:lstStyle/>
        <a:p>
          <a:endParaRPr lang="en-US"/>
        </a:p>
      </dgm:t>
    </dgm:pt>
    <dgm:pt modelId="{DCD5808F-6FCE-4BCE-A5AF-8533E1A9DA40}" type="pres">
      <dgm:prSet presAssocID="{839A55B4-7B66-43C2-8EBB-0D0CD61A6EBA}" presName="connTx" presStyleLbl="sibTrans2D1" presStyleIdx="1" presStyleCnt="3"/>
      <dgm:spPr/>
      <dgm:t>
        <a:bodyPr/>
        <a:lstStyle/>
        <a:p>
          <a:endParaRPr lang="en-US"/>
        </a:p>
      </dgm:t>
    </dgm:pt>
    <dgm:pt modelId="{4BEE06B4-C952-4CD6-BB8B-64CED8467C22}" type="pres">
      <dgm:prSet presAssocID="{C333392E-9F72-424E-B985-EE90B76B2D10}" presName="composite" presStyleCnt="0"/>
      <dgm:spPr/>
    </dgm:pt>
    <dgm:pt modelId="{9465D93A-9FE6-4F6A-A902-6185189013C1}" type="pres">
      <dgm:prSet presAssocID="{C333392E-9F72-424E-B985-EE90B76B2D10}" presName="parTx" presStyleLbl="node1" presStyleIdx="1" presStyleCnt="4">
        <dgm:presLayoutVars>
          <dgm:chMax val="0"/>
          <dgm:chPref val="0"/>
          <dgm:bulletEnabled val="1"/>
        </dgm:presLayoutVars>
      </dgm:prSet>
      <dgm:spPr/>
      <dgm:t>
        <a:bodyPr/>
        <a:lstStyle/>
        <a:p>
          <a:endParaRPr lang="en-US"/>
        </a:p>
      </dgm:t>
    </dgm:pt>
    <dgm:pt modelId="{7AE63603-1223-488E-BFA6-4FB1EC783807}" type="pres">
      <dgm:prSet presAssocID="{C333392E-9F72-424E-B985-EE90B76B2D10}" presName="parSh" presStyleLbl="node1" presStyleIdx="2" presStyleCnt="4" custScaleX="112865"/>
      <dgm:spPr/>
      <dgm:t>
        <a:bodyPr/>
        <a:lstStyle/>
        <a:p>
          <a:endParaRPr lang="en-US"/>
        </a:p>
      </dgm:t>
    </dgm:pt>
    <dgm:pt modelId="{940904AD-589C-4380-87AF-3B67CFC47BBE}" type="pres">
      <dgm:prSet presAssocID="{C333392E-9F72-424E-B985-EE90B76B2D10}" presName="desTx" presStyleLbl="f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n-US"/>
        </a:p>
      </dgm:t>
    </dgm:pt>
    <dgm:pt modelId="{88A29D38-D1E9-41F5-98C6-7DFC1CA60917}" type="pres">
      <dgm:prSet presAssocID="{663E88B9-5D97-486D-85A0-357A6529E7F1}" presName="sibTrans" presStyleLbl="sibTrans2D1" presStyleIdx="2" presStyleCnt="3"/>
      <dgm:spPr/>
      <dgm:t>
        <a:bodyPr/>
        <a:lstStyle/>
        <a:p>
          <a:endParaRPr lang="en-US"/>
        </a:p>
      </dgm:t>
    </dgm:pt>
    <dgm:pt modelId="{46EF7693-6F34-40EF-BF53-B5DC406F2488}" type="pres">
      <dgm:prSet presAssocID="{663E88B9-5D97-486D-85A0-357A6529E7F1}" presName="connTx" presStyleLbl="sibTrans2D1" presStyleIdx="2" presStyleCnt="3"/>
      <dgm:spPr/>
      <dgm:t>
        <a:bodyPr/>
        <a:lstStyle/>
        <a:p>
          <a:endParaRPr lang="en-US"/>
        </a:p>
      </dgm:t>
    </dgm:pt>
    <dgm:pt modelId="{51170A88-316E-4756-8F30-890199A43EF0}" type="pres">
      <dgm:prSet presAssocID="{E4906F12-F665-409F-B8CC-82699EAB2C5C}" presName="composite" presStyleCnt="0"/>
      <dgm:spPr/>
    </dgm:pt>
    <dgm:pt modelId="{693FFC11-66AF-4C05-8E00-762A13B4BAE8}" type="pres">
      <dgm:prSet presAssocID="{E4906F12-F665-409F-B8CC-82699EAB2C5C}" presName="parTx" presStyleLbl="node1" presStyleIdx="2" presStyleCnt="4">
        <dgm:presLayoutVars>
          <dgm:chMax val="0"/>
          <dgm:chPref val="0"/>
          <dgm:bulletEnabled val="1"/>
        </dgm:presLayoutVars>
      </dgm:prSet>
      <dgm:spPr/>
      <dgm:t>
        <a:bodyPr/>
        <a:lstStyle/>
        <a:p>
          <a:endParaRPr lang="en-US"/>
        </a:p>
      </dgm:t>
    </dgm:pt>
    <dgm:pt modelId="{7698411F-E95C-47CD-9B75-3BFDCD076CBC}" type="pres">
      <dgm:prSet presAssocID="{E4906F12-F665-409F-B8CC-82699EAB2C5C}" presName="parSh" presStyleLbl="node1" presStyleIdx="3" presStyleCnt="4"/>
      <dgm:spPr/>
      <dgm:t>
        <a:bodyPr/>
        <a:lstStyle/>
        <a:p>
          <a:endParaRPr lang="en-US"/>
        </a:p>
      </dgm:t>
    </dgm:pt>
    <dgm:pt modelId="{16E06FD5-EA62-4751-AB1F-66BF8E9F4BA1}" type="pres">
      <dgm:prSet presAssocID="{E4906F12-F665-409F-B8CC-82699EAB2C5C}" presName="desTx" presStyleLbl="fgAcc1" presStyleIdx="3" presStyleCnt="4">
        <dgm:presLayoutVars>
          <dgm:bulletEnabled val="1"/>
        </dgm:presLayoutVars>
      </dgm:prSe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Lst>
  <dgm:cxnLst>
    <dgm:cxn modelId="{24E494E7-CC59-40FF-B01C-C10F18436145}" srcId="{DA2E5612-2FE8-4694-A3D2-405E423CB268}" destId="{E4906F12-F665-409F-B8CC-82699EAB2C5C}" srcOrd="3" destOrd="0" parTransId="{7933DE2C-7098-4A6C-94EC-78D452DA46A2}" sibTransId="{F6441C7D-E814-4AFE-B945-99F7D14F1DC7}"/>
    <dgm:cxn modelId="{9CE89E50-BA15-41BF-A251-A6309DFDECA8}" type="presOf" srcId="{C333392E-9F72-424E-B985-EE90B76B2D10}" destId="{9465D93A-9FE6-4F6A-A902-6185189013C1}" srcOrd="0" destOrd="0" presId="urn:microsoft.com/office/officeart/2005/8/layout/process3"/>
    <dgm:cxn modelId="{E150D2B8-1020-411A-AE49-1A038FDC7FE0}" type="presOf" srcId="{FFE51DA8-BD54-4FB2-9032-6F11E7147AB6}" destId="{72247C57-101E-4BA1-9998-7DAD3793B8AC}" srcOrd="0" destOrd="0" presId="urn:microsoft.com/office/officeart/2005/8/layout/process3"/>
    <dgm:cxn modelId="{D4F2CD1D-E7C5-4F79-AF29-F35FF1971F92}" type="presOf" srcId="{663E88B9-5D97-486D-85A0-357A6529E7F1}" destId="{88A29D38-D1E9-41F5-98C6-7DFC1CA60917}" srcOrd="0" destOrd="0" presId="urn:microsoft.com/office/officeart/2005/8/layout/process3"/>
    <dgm:cxn modelId="{E6D170CE-2FF7-48C7-B947-309C4BE1B4DA}" type="presOf" srcId="{7CF2B6DE-4D73-4E9A-B746-31F8EC809AE7}" destId="{BFFA5A5D-5E6E-48B1-A7AD-BD9A6505CA09}" srcOrd="1" destOrd="0" presId="urn:microsoft.com/office/officeart/2005/8/layout/process3"/>
    <dgm:cxn modelId="{24DF980C-1EA7-4439-B8C7-808A0DD66377}" type="presOf" srcId="{C333392E-9F72-424E-B985-EE90B76B2D10}" destId="{7AE63603-1223-488E-BFA6-4FB1EC783807}" srcOrd="1" destOrd="0" presId="urn:microsoft.com/office/officeart/2005/8/layout/process3"/>
    <dgm:cxn modelId="{C122CE4B-3D52-4DA5-B53D-78A904451077}" srcId="{DA2E5612-2FE8-4694-A3D2-405E423CB268}" destId="{5FBEDA65-3CA5-44A3-A314-C9B5A3E0F4DF}" srcOrd="0" destOrd="0" parTransId="{58492525-3E1E-4CCA-9B0E-363D04842A40}" sibTransId="{FFE51DA8-BD54-4FB2-9032-6F11E7147AB6}"/>
    <dgm:cxn modelId="{FC2E450B-80B5-400F-9178-95B0291E7E06}" srcId="{DA2E5612-2FE8-4694-A3D2-405E423CB268}" destId="{7CF2B6DE-4D73-4E9A-B746-31F8EC809AE7}" srcOrd="1" destOrd="0" parTransId="{252C8AAA-467F-4CBA-AE20-AF9FC55B3634}" sibTransId="{839A55B4-7B66-43C2-8EBB-0D0CD61A6EBA}"/>
    <dgm:cxn modelId="{16F96458-A5DC-4B0C-8D2E-334062AF8E1A}" type="presOf" srcId="{663E88B9-5D97-486D-85A0-357A6529E7F1}" destId="{46EF7693-6F34-40EF-BF53-B5DC406F2488}" srcOrd="1" destOrd="0" presId="urn:microsoft.com/office/officeart/2005/8/layout/process3"/>
    <dgm:cxn modelId="{9776FC8F-9CA2-4DBC-BFF6-A5D3DD147404}" type="presOf" srcId="{5FBEDA65-3CA5-44A3-A314-C9B5A3E0F4DF}" destId="{C8F4D751-DC24-416F-9C28-BDF88E172F4A}" srcOrd="0" destOrd="0" presId="urn:microsoft.com/office/officeart/2005/8/layout/process3"/>
    <dgm:cxn modelId="{6791CA6F-C78E-4042-B5A2-784501D42338}" srcId="{DA2E5612-2FE8-4694-A3D2-405E423CB268}" destId="{C333392E-9F72-424E-B985-EE90B76B2D10}" srcOrd="2" destOrd="0" parTransId="{FF3DE4DF-6FB3-4128-96F6-AB8C940F642F}" sibTransId="{663E88B9-5D97-486D-85A0-357A6529E7F1}"/>
    <dgm:cxn modelId="{4B324DE8-3833-48F3-ADEE-1091DCF37915}" type="presOf" srcId="{E4906F12-F665-409F-B8CC-82699EAB2C5C}" destId="{693FFC11-66AF-4C05-8E00-762A13B4BAE8}" srcOrd="0" destOrd="0" presId="urn:microsoft.com/office/officeart/2005/8/layout/process3"/>
    <dgm:cxn modelId="{5FD25F84-9362-444B-A53C-75F94EAE8433}" type="presOf" srcId="{839A55B4-7B66-43C2-8EBB-0D0CD61A6EBA}" destId="{DCD5808F-6FCE-4BCE-A5AF-8533E1A9DA40}" srcOrd="1" destOrd="0" presId="urn:microsoft.com/office/officeart/2005/8/layout/process3"/>
    <dgm:cxn modelId="{7EE51EAF-15A8-4C59-822C-4F7A792BFB50}" type="presOf" srcId="{E4906F12-F665-409F-B8CC-82699EAB2C5C}" destId="{7698411F-E95C-47CD-9B75-3BFDCD076CBC}" srcOrd="1" destOrd="0" presId="urn:microsoft.com/office/officeart/2005/8/layout/process3"/>
    <dgm:cxn modelId="{8675A537-5599-4AB9-BCC5-7662792F2C1A}" type="presOf" srcId="{FFE51DA8-BD54-4FB2-9032-6F11E7147AB6}" destId="{FF632A30-15D5-43DF-AA27-368F52FCD0B2}" srcOrd="1" destOrd="0" presId="urn:microsoft.com/office/officeart/2005/8/layout/process3"/>
    <dgm:cxn modelId="{E17A985D-A5BC-45BB-9B2C-D029354C7A27}" type="presOf" srcId="{7CF2B6DE-4D73-4E9A-B746-31F8EC809AE7}" destId="{5115744E-DC69-4E8F-96EB-D9D4A9FD3E2F}" srcOrd="0" destOrd="0" presId="urn:microsoft.com/office/officeart/2005/8/layout/process3"/>
    <dgm:cxn modelId="{D93870D6-DEAF-46B6-9E6B-443702902C8F}" type="presOf" srcId="{DA2E5612-2FE8-4694-A3D2-405E423CB268}" destId="{97778453-0FFB-4BEC-AC12-548C1579FE54}" srcOrd="0" destOrd="0" presId="urn:microsoft.com/office/officeart/2005/8/layout/process3"/>
    <dgm:cxn modelId="{1A1C7443-1D74-420F-BCA2-5D1C7FB14E99}" type="presOf" srcId="{5FBEDA65-3CA5-44A3-A314-C9B5A3E0F4DF}" destId="{5D0B7672-DB67-4BA8-9A69-174E750797E9}" srcOrd="1" destOrd="0" presId="urn:microsoft.com/office/officeart/2005/8/layout/process3"/>
    <dgm:cxn modelId="{630F8C6A-C6BD-4CAF-8A66-A4658906A864}" type="presOf" srcId="{839A55B4-7B66-43C2-8EBB-0D0CD61A6EBA}" destId="{9FF8AB92-EE7F-4D29-9FA5-D699F034E9AA}" srcOrd="0" destOrd="0" presId="urn:microsoft.com/office/officeart/2005/8/layout/process3"/>
    <dgm:cxn modelId="{A793AD9B-882D-4517-962B-7A70C96D00A2}" type="presParOf" srcId="{97778453-0FFB-4BEC-AC12-548C1579FE54}" destId="{F5A2F92C-2490-4B22-8D46-16E23448F7EA}" srcOrd="0" destOrd="0" presId="urn:microsoft.com/office/officeart/2005/8/layout/process3"/>
    <dgm:cxn modelId="{11FD60BF-7F00-4501-AB10-E1AB430B90A6}" type="presParOf" srcId="{F5A2F92C-2490-4B22-8D46-16E23448F7EA}" destId="{C8F4D751-DC24-416F-9C28-BDF88E172F4A}" srcOrd="0" destOrd="0" presId="urn:microsoft.com/office/officeart/2005/8/layout/process3"/>
    <dgm:cxn modelId="{CF9CC1F3-1DF6-4BDA-816C-7A578C5212EA}" type="presParOf" srcId="{F5A2F92C-2490-4B22-8D46-16E23448F7EA}" destId="{5D0B7672-DB67-4BA8-9A69-174E750797E9}" srcOrd="1" destOrd="0" presId="urn:microsoft.com/office/officeart/2005/8/layout/process3"/>
    <dgm:cxn modelId="{BF15F0C8-B85F-4B4A-B845-AF3A128CC28C}" type="presParOf" srcId="{F5A2F92C-2490-4B22-8D46-16E23448F7EA}" destId="{1FBCE022-9A9D-437B-87AB-2D73DEE40167}" srcOrd="2" destOrd="0" presId="urn:microsoft.com/office/officeart/2005/8/layout/process3"/>
    <dgm:cxn modelId="{1CCFDA3E-AEB5-4874-8DB3-696AC8A2D56C}" type="presParOf" srcId="{97778453-0FFB-4BEC-AC12-548C1579FE54}" destId="{72247C57-101E-4BA1-9998-7DAD3793B8AC}" srcOrd="1" destOrd="0" presId="urn:microsoft.com/office/officeart/2005/8/layout/process3"/>
    <dgm:cxn modelId="{ADF97E3C-1D98-441D-951F-9930BB293FE2}" type="presParOf" srcId="{72247C57-101E-4BA1-9998-7DAD3793B8AC}" destId="{FF632A30-15D5-43DF-AA27-368F52FCD0B2}" srcOrd="0" destOrd="0" presId="urn:microsoft.com/office/officeart/2005/8/layout/process3"/>
    <dgm:cxn modelId="{76AEE7FF-5315-4912-832A-5088712ED34C}" type="presParOf" srcId="{97778453-0FFB-4BEC-AC12-548C1579FE54}" destId="{768B45C5-08E0-4163-9FFC-A7485D5CECBD}" srcOrd="2" destOrd="0" presId="urn:microsoft.com/office/officeart/2005/8/layout/process3"/>
    <dgm:cxn modelId="{74190562-D8DA-4BD8-A68D-EF4E6F6085AF}" type="presParOf" srcId="{768B45C5-08E0-4163-9FFC-A7485D5CECBD}" destId="{5115744E-DC69-4E8F-96EB-D9D4A9FD3E2F}" srcOrd="0" destOrd="0" presId="urn:microsoft.com/office/officeart/2005/8/layout/process3"/>
    <dgm:cxn modelId="{DE64B7E6-F50E-4603-A8FB-B37529FE635C}" type="presParOf" srcId="{768B45C5-08E0-4163-9FFC-A7485D5CECBD}" destId="{BFFA5A5D-5E6E-48B1-A7AD-BD9A6505CA09}" srcOrd="1" destOrd="0" presId="urn:microsoft.com/office/officeart/2005/8/layout/process3"/>
    <dgm:cxn modelId="{A8DD720A-0C38-4ECE-80ED-13371E4464ED}" type="presParOf" srcId="{768B45C5-08E0-4163-9FFC-A7485D5CECBD}" destId="{7F7B7BD8-0754-4EC6-904C-B74AE7059A5A}" srcOrd="2" destOrd="0" presId="urn:microsoft.com/office/officeart/2005/8/layout/process3"/>
    <dgm:cxn modelId="{C802D3ED-63D3-4025-B371-C43D848D4E8A}" type="presParOf" srcId="{97778453-0FFB-4BEC-AC12-548C1579FE54}" destId="{9FF8AB92-EE7F-4D29-9FA5-D699F034E9AA}" srcOrd="3" destOrd="0" presId="urn:microsoft.com/office/officeart/2005/8/layout/process3"/>
    <dgm:cxn modelId="{B718AABE-58FF-4DBC-BFE6-52B8394B47A1}" type="presParOf" srcId="{9FF8AB92-EE7F-4D29-9FA5-D699F034E9AA}" destId="{DCD5808F-6FCE-4BCE-A5AF-8533E1A9DA40}" srcOrd="0" destOrd="0" presId="urn:microsoft.com/office/officeart/2005/8/layout/process3"/>
    <dgm:cxn modelId="{A7FC1094-F2FD-4140-A51D-7D30BB785427}" type="presParOf" srcId="{97778453-0FFB-4BEC-AC12-548C1579FE54}" destId="{4BEE06B4-C952-4CD6-BB8B-64CED8467C22}" srcOrd="4" destOrd="0" presId="urn:microsoft.com/office/officeart/2005/8/layout/process3"/>
    <dgm:cxn modelId="{478AC383-BE79-4457-9FB9-3E5ED10E525E}" type="presParOf" srcId="{4BEE06B4-C952-4CD6-BB8B-64CED8467C22}" destId="{9465D93A-9FE6-4F6A-A902-6185189013C1}" srcOrd="0" destOrd="0" presId="urn:microsoft.com/office/officeart/2005/8/layout/process3"/>
    <dgm:cxn modelId="{3A662A59-4DA5-40C5-B444-873FDA48856C}" type="presParOf" srcId="{4BEE06B4-C952-4CD6-BB8B-64CED8467C22}" destId="{7AE63603-1223-488E-BFA6-4FB1EC783807}" srcOrd="1" destOrd="0" presId="urn:microsoft.com/office/officeart/2005/8/layout/process3"/>
    <dgm:cxn modelId="{F8004F85-D89C-40F9-BD19-7A63BF2F8465}" type="presParOf" srcId="{4BEE06B4-C952-4CD6-BB8B-64CED8467C22}" destId="{940904AD-589C-4380-87AF-3B67CFC47BBE}" srcOrd="2" destOrd="0" presId="urn:microsoft.com/office/officeart/2005/8/layout/process3"/>
    <dgm:cxn modelId="{EE3BE26F-9A50-4F4D-9EE3-40DBF5D8BA2B}" type="presParOf" srcId="{97778453-0FFB-4BEC-AC12-548C1579FE54}" destId="{88A29D38-D1E9-41F5-98C6-7DFC1CA60917}" srcOrd="5" destOrd="0" presId="urn:microsoft.com/office/officeart/2005/8/layout/process3"/>
    <dgm:cxn modelId="{F742A244-9182-46B4-850E-4AD96EBEEA3C}" type="presParOf" srcId="{88A29D38-D1E9-41F5-98C6-7DFC1CA60917}" destId="{46EF7693-6F34-40EF-BF53-B5DC406F2488}" srcOrd="0" destOrd="0" presId="urn:microsoft.com/office/officeart/2005/8/layout/process3"/>
    <dgm:cxn modelId="{5163E294-6451-44A7-87D9-C27056520316}" type="presParOf" srcId="{97778453-0FFB-4BEC-AC12-548C1579FE54}" destId="{51170A88-316E-4756-8F30-890199A43EF0}" srcOrd="6" destOrd="0" presId="urn:microsoft.com/office/officeart/2005/8/layout/process3"/>
    <dgm:cxn modelId="{01A167B0-C798-4F82-AAF8-2E4E9D6F457D}" type="presParOf" srcId="{51170A88-316E-4756-8F30-890199A43EF0}" destId="{693FFC11-66AF-4C05-8E00-762A13B4BAE8}" srcOrd="0" destOrd="0" presId="urn:microsoft.com/office/officeart/2005/8/layout/process3"/>
    <dgm:cxn modelId="{7C979AA3-CB2F-4003-AC19-D33D540E4125}" type="presParOf" srcId="{51170A88-316E-4756-8F30-890199A43EF0}" destId="{7698411F-E95C-47CD-9B75-3BFDCD076CBC}" srcOrd="1" destOrd="0" presId="urn:microsoft.com/office/officeart/2005/8/layout/process3"/>
    <dgm:cxn modelId="{CDC26A34-DFA3-452C-B608-B5328A7FC37C}" type="presParOf" srcId="{51170A88-316E-4756-8F30-890199A43EF0}" destId="{16E06FD5-EA62-4751-AB1F-66BF8E9F4BA1}" srcOrd="2" destOrd="0" presId="urn:microsoft.com/office/officeart/2005/8/layout/process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DDF5B533-D7C4-4027-8568-1EBA8932AD1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Method</a:t>
          </a:r>
          <a:endParaRPr lang="en-US" sz="1600" dirty="0">
            <a:solidFill>
              <a:srgbClr val="FFFF00"/>
            </a:solidFill>
            <a:effectLst>
              <a:outerShdw blurRad="38100" dist="38100" dir="2700000" algn="tl">
                <a:srgbClr val="000000">
                  <a:alpha val="43137"/>
                </a:srgbClr>
              </a:outerShdw>
            </a:effectLst>
          </a:endParaRPr>
        </a:p>
      </dgm:t>
    </dgm:pt>
    <dgm:pt modelId="{A2D3D94E-9E48-47E1-AEAD-56E872FEF3D5}" type="par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BDD31517-9D03-413C-A01C-14EFB712784D}" type="sib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Decision</a:t>
          </a:r>
          <a:endParaRPr lang="en-US" sz="1600" dirty="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7CF2B6DE-4D73-4E9A-B746-31F8EC809AE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Tools</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Output</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3A6E7DBE-C212-4690-BCF9-ACBEDE23A56B}" type="pres">
      <dgm:prSet presAssocID="{DA2E5612-2FE8-4694-A3D2-405E423CB268}" presName="linearFlow" presStyleCnt="0">
        <dgm:presLayoutVars>
          <dgm:dir/>
          <dgm:animLvl val="lvl"/>
          <dgm:resizeHandles val="exact"/>
        </dgm:presLayoutVars>
      </dgm:prSet>
      <dgm:spPr/>
    </dgm:pt>
    <dgm:pt modelId="{2FBC33CD-DF4C-4ABA-80D3-59EBC08C8E3C}" type="pres">
      <dgm:prSet presAssocID="{DDF5B533-D7C4-4027-8568-1EBA8932AD17}" presName="composite" presStyleCnt="0"/>
      <dgm:spPr/>
    </dgm:pt>
    <dgm:pt modelId="{EE2893CD-34E8-4C39-84E9-A5303A87DC3A}" type="pres">
      <dgm:prSet presAssocID="{DDF5B533-D7C4-4027-8568-1EBA8932AD17}" presName="parTx" presStyleLbl="node1" presStyleIdx="0" presStyleCnt="4">
        <dgm:presLayoutVars>
          <dgm:chMax val="0"/>
          <dgm:chPref val="0"/>
          <dgm:bulletEnabled val="1"/>
        </dgm:presLayoutVars>
      </dgm:prSet>
      <dgm:spPr/>
      <dgm:t>
        <a:bodyPr/>
        <a:lstStyle/>
        <a:p>
          <a:endParaRPr lang="en-US"/>
        </a:p>
      </dgm:t>
    </dgm:pt>
    <dgm:pt modelId="{09B720EC-7B81-409E-BC9A-4944DFAD7845}" type="pres">
      <dgm:prSet presAssocID="{DDF5B533-D7C4-4027-8568-1EBA8932AD17}" presName="parSh" presStyleLbl="node1" presStyleIdx="0" presStyleCnt="4" custLinFactNeighborY="-21286"/>
      <dgm:spPr/>
      <dgm:t>
        <a:bodyPr/>
        <a:lstStyle/>
        <a:p>
          <a:endParaRPr lang="en-US"/>
        </a:p>
      </dgm:t>
    </dgm:pt>
    <dgm:pt modelId="{385B6BD7-2F8C-46BE-AB6F-939FB313A5F6}" type="pres">
      <dgm:prSet presAssocID="{DDF5B533-D7C4-4027-8568-1EBA8932AD17}" presName="desTx" presStyleLbl="fgAcc1" presStyleIdx="0" presStyleCnt="4" custScaleY="85439" custLinFactNeighborY="-15863">
        <dgm:presLayoutVars>
          <dgm:bulletEnabled val="1"/>
        </dgm:presLayoutVars>
      </dgm:prSet>
      <dgm:spPr>
        <a:blipFill rotWithShape="0">
          <a:blip xmlns:r="http://schemas.openxmlformats.org/officeDocument/2006/relationships" r:embed="rId1"/>
          <a:stretch>
            <a:fillRect/>
          </a:stretch>
        </a:blipFill>
      </dgm:spPr>
    </dgm:pt>
    <dgm:pt modelId="{0AE1BD01-F8D8-4A5B-9335-B70A15A3764E}" type="pres">
      <dgm:prSet presAssocID="{BDD31517-9D03-413C-A01C-14EFB712784D}" presName="sibTrans" presStyleLbl="sibTrans2D1" presStyleIdx="0" presStyleCnt="3" custLinFactNeighborY="12951"/>
      <dgm:spPr/>
      <dgm:t>
        <a:bodyPr/>
        <a:lstStyle/>
        <a:p>
          <a:endParaRPr lang="en-US"/>
        </a:p>
      </dgm:t>
    </dgm:pt>
    <dgm:pt modelId="{65599C82-E73F-4591-8315-46A20125F139}" type="pres">
      <dgm:prSet presAssocID="{BDD31517-9D03-413C-A01C-14EFB712784D}" presName="connTx" presStyleLbl="sibTrans2D1" presStyleIdx="0" presStyleCnt="3"/>
      <dgm:spPr/>
      <dgm:t>
        <a:bodyPr/>
        <a:lstStyle/>
        <a:p>
          <a:endParaRPr lang="en-US"/>
        </a:p>
      </dgm:t>
    </dgm:pt>
    <dgm:pt modelId="{44BB2EB2-D10D-48A2-82A8-3F206E9122B7}" type="pres">
      <dgm:prSet presAssocID="{5FBEDA65-3CA5-44A3-A314-C9B5A3E0F4DF}" presName="composite" presStyleCnt="0"/>
      <dgm:spPr/>
    </dgm:pt>
    <dgm:pt modelId="{F25D4C98-2E81-4143-9D2E-0E1C8FED49C8}"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0EB9D88F-D945-426C-90CA-043149697B3A}" type="pres">
      <dgm:prSet presAssocID="{5FBEDA65-3CA5-44A3-A314-C9B5A3E0F4DF}" presName="parSh" presStyleLbl="node1" presStyleIdx="1" presStyleCnt="4" custLinFactNeighborY="-21286"/>
      <dgm:spPr/>
      <dgm:t>
        <a:bodyPr/>
        <a:lstStyle/>
        <a:p>
          <a:endParaRPr lang="en-US"/>
        </a:p>
      </dgm:t>
    </dgm:pt>
    <dgm:pt modelId="{8A8DBF02-DF1B-413E-86B9-354A93B13554}" type="pres">
      <dgm:prSet presAssocID="{5FBEDA65-3CA5-44A3-A314-C9B5A3E0F4DF}" presName="desTx" presStyleLbl="fgAcc1" presStyleIdx="1" presStyleCnt="4" custFlipHor="1" custScaleY="85439" custLinFactNeighborY="-15863">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EA57FD92-88BF-492B-AB10-9146769BE5A3}" type="pres">
      <dgm:prSet presAssocID="{FFE51DA8-BD54-4FB2-9032-6F11E7147AB6}" presName="sibTrans" presStyleLbl="sibTrans2D1" presStyleIdx="1" presStyleCnt="3" custLinFactNeighborY="12951"/>
      <dgm:spPr/>
      <dgm:t>
        <a:bodyPr/>
        <a:lstStyle/>
        <a:p>
          <a:endParaRPr lang="en-US"/>
        </a:p>
      </dgm:t>
    </dgm:pt>
    <dgm:pt modelId="{27DDF768-31B8-4CB0-AA9F-779E1E60798C}" type="pres">
      <dgm:prSet presAssocID="{FFE51DA8-BD54-4FB2-9032-6F11E7147AB6}" presName="connTx" presStyleLbl="sibTrans2D1" presStyleIdx="1" presStyleCnt="3"/>
      <dgm:spPr/>
      <dgm:t>
        <a:bodyPr/>
        <a:lstStyle/>
        <a:p>
          <a:endParaRPr lang="en-US"/>
        </a:p>
      </dgm:t>
    </dgm:pt>
    <dgm:pt modelId="{69B7CA53-F0F5-4B88-BA38-0E87199E631C}" type="pres">
      <dgm:prSet presAssocID="{7CF2B6DE-4D73-4E9A-B746-31F8EC809AE7}" presName="composite" presStyleCnt="0"/>
      <dgm:spPr/>
    </dgm:pt>
    <dgm:pt modelId="{1B0AF4BB-BDE4-44EB-87AE-BA100A7B98EF}" type="pres">
      <dgm:prSet presAssocID="{7CF2B6DE-4D73-4E9A-B746-31F8EC809AE7}" presName="parTx" presStyleLbl="node1" presStyleIdx="1" presStyleCnt="4">
        <dgm:presLayoutVars>
          <dgm:chMax val="0"/>
          <dgm:chPref val="0"/>
          <dgm:bulletEnabled val="1"/>
        </dgm:presLayoutVars>
      </dgm:prSet>
      <dgm:spPr/>
      <dgm:t>
        <a:bodyPr/>
        <a:lstStyle/>
        <a:p>
          <a:endParaRPr lang="en-US"/>
        </a:p>
      </dgm:t>
    </dgm:pt>
    <dgm:pt modelId="{9A01047A-E10A-4169-976B-A62147ADECB2}" type="pres">
      <dgm:prSet presAssocID="{7CF2B6DE-4D73-4E9A-B746-31F8EC809AE7}" presName="parSh" presStyleLbl="node1" presStyleIdx="2" presStyleCnt="4" custLinFactNeighborY="-21286"/>
      <dgm:spPr/>
      <dgm:t>
        <a:bodyPr/>
        <a:lstStyle/>
        <a:p>
          <a:endParaRPr lang="en-US"/>
        </a:p>
      </dgm:t>
    </dgm:pt>
    <dgm:pt modelId="{298EEFA0-B408-4699-A339-4E6B4D9A86EB}" type="pres">
      <dgm:prSet presAssocID="{7CF2B6DE-4D73-4E9A-B746-31F8EC809AE7}" presName="desTx" presStyleLbl="fgAcc1" presStyleIdx="2" presStyleCnt="4" custScaleY="85439" custLinFactNeighborY="-15863">
        <dgm:presLayoutVars>
          <dgm:bulletEnabled val="1"/>
        </dgm:presLayoutVars>
      </dgm:prSet>
      <dgm:spPr>
        <a:blipFill rotWithShape="0">
          <a:blip xmlns:r="http://schemas.openxmlformats.org/officeDocument/2006/relationships" r:embed="rId3"/>
          <a:stretch>
            <a:fillRect/>
          </a:stretch>
        </a:blipFill>
      </dgm:spPr>
    </dgm:pt>
    <dgm:pt modelId="{D029F3E5-5D72-4EB2-A220-0EBF41793E51}" type="pres">
      <dgm:prSet presAssocID="{839A55B4-7B66-43C2-8EBB-0D0CD61A6EBA}" presName="sibTrans" presStyleLbl="sibTrans2D1" presStyleIdx="2" presStyleCnt="3" custLinFactNeighborY="12951"/>
      <dgm:spPr/>
      <dgm:t>
        <a:bodyPr/>
        <a:lstStyle/>
        <a:p>
          <a:endParaRPr lang="en-US"/>
        </a:p>
      </dgm:t>
    </dgm:pt>
    <dgm:pt modelId="{303D5DBE-E849-4B68-8E15-1580EE8AA02A}" type="pres">
      <dgm:prSet presAssocID="{839A55B4-7B66-43C2-8EBB-0D0CD61A6EBA}" presName="connTx" presStyleLbl="sibTrans2D1" presStyleIdx="2" presStyleCnt="3"/>
      <dgm:spPr/>
      <dgm:t>
        <a:bodyPr/>
        <a:lstStyle/>
        <a:p>
          <a:endParaRPr lang="en-US"/>
        </a:p>
      </dgm:t>
    </dgm:pt>
    <dgm:pt modelId="{562F7413-862B-4964-8330-40AC091544BA}" type="pres">
      <dgm:prSet presAssocID="{C333392E-9F72-424E-B985-EE90B76B2D10}" presName="composite" presStyleCnt="0"/>
      <dgm:spPr/>
    </dgm:pt>
    <dgm:pt modelId="{6AA0D607-3EC4-42E2-A2D9-72C735F01710}" type="pres">
      <dgm:prSet presAssocID="{C333392E-9F72-424E-B985-EE90B76B2D10}" presName="parTx" presStyleLbl="node1" presStyleIdx="2" presStyleCnt="4">
        <dgm:presLayoutVars>
          <dgm:chMax val="0"/>
          <dgm:chPref val="0"/>
          <dgm:bulletEnabled val="1"/>
        </dgm:presLayoutVars>
      </dgm:prSet>
      <dgm:spPr/>
      <dgm:t>
        <a:bodyPr/>
        <a:lstStyle/>
        <a:p>
          <a:endParaRPr lang="en-US"/>
        </a:p>
      </dgm:t>
    </dgm:pt>
    <dgm:pt modelId="{4345AEB6-C527-4965-92A6-315006ED3424}" type="pres">
      <dgm:prSet presAssocID="{C333392E-9F72-424E-B985-EE90B76B2D10}" presName="parSh" presStyleLbl="node1" presStyleIdx="3" presStyleCnt="4" custLinFactNeighborY="-21286"/>
      <dgm:spPr/>
      <dgm:t>
        <a:bodyPr/>
        <a:lstStyle/>
        <a:p>
          <a:endParaRPr lang="en-US"/>
        </a:p>
      </dgm:t>
    </dgm:pt>
    <dgm:pt modelId="{E8270FA9-1EAA-4BF6-A88A-2A58AAEF9A29}" type="pres">
      <dgm:prSet presAssocID="{C333392E-9F72-424E-B985-EE90B76B2D10}" presName="desTx" presStyleLbl="fgAcc1" presStyleIdx="3" presStyleCnt="4" custScaleY="85439" custLinFactNeighborY="-15863">
        <dgm:presLayoutVars>
          <dgm:bulletEnabled val="1"/>
        </dgm:presLayoutVars>
      </dgm:prSet>
      <dgm:spPr>
        <a:blipFill rotWithShape="0">
          <a:blip xmlns:r="http://schemas.openxmlformats.org/officeDocument/2006/relationships" r:embed="rId4"/>
          <a:stretch>
            <a:fillRect/>
          </a:stretch>
        </a:blipFill>
      </dgm:spPr>
    </dgm:pt>
  </dgm:ptLst>
  <dgm:cxnLst>
    <dgm:cxn modelId="{7A97C9E5-042B-475A-9B45-5B94242AD720}" type="presOf" srcId="{839A55B4-7B66-43C2-8EBB-0D0CD61A6EBA}" destId="{303D5DBE-E849-4B68-8E15-1580EE8AA02A}" srcOrd="1" destOrd="0" presId="urn:microsoft.com/office/officeart/2005/8/layout/process3"/>
    <dgm:cxn modelId="{2A2017F2-6F39-4525-80B4-CF9B676705D5}" type="presOf" srcId="{5FBEDA65-3CA5-44A3-A314-C9B5A3E0F4DF}" destId="{0EB9D88F-D945-426C-90CA-043149697B3A}" srcOrd="1" destOrd="0" presId="urn:microsoft.com/office/officeart/2005/8/layout/process3"/>
    <dgm:cxn modelId="{35498BAD-924D-4B2C-A2DA-C10DE8F93EAD}" type="presOf" srcId="{7CF2B6DE-4D73-4E9A-B746-31F8EC809AE7}" destId="{9A01047A-E10A-4169-976B-A62147ADECB2}" srcOrd="1" destOrd="0" presId="urn:microsoft.com/office/officeart/2005/8/layout/process3"/>
    <dgm:cxn modelId="{8D2A774B-4EDF-4617-9776-822495D0D6CA}" type="presOf" srcId="{DDF5B533-D7C4-4027-8568-1EBA8932AD17}" destId="{09B720EC-7B81-409E-BC9A-4944DFAD7845}" srcOrd="1" destOrd="0" presId="urn:microsoft.com/office/officeart/2005/8/layout/process3"/>
    <dgm:cxn modelId="{FEA02522-E406-44BF-8150-EDB65B44E0C1}" type="presOf" srcId="{C333392E-9F72-424E-B985-EE90B76B2D10}" destId="{6AA0D607-3EC4-42E2-A2D9-72C735F01710}" srcOrd="0" destOrd="0" presId="urn:microsoft.com/office/officeart/2005/8/layout/process3"/>
    <dgm:cxn modelId="{6791CA6F-C78E-4042-B5A2-784501D42338}" srcId="{DA2E5612-2FE8-4694-A3D2-405E423CB268}" destId="{C333392E-9F72-424E-B985-EE90B76B2D10}" srcOrd="3" destOrd="0" parTransId="{FF3DE4DF-6FB3-4128-96F6-AB8C940F642F}" sibTransId="{663E88B9-5D97-486D-85A0-357A6529E7F1}"/>
    <dgm:cxn modelId="{300F7F1E-5456-46CE-9F4B-06127AA0D438}" type="presOf" srcId="{BDD31517-9D03-413C-A01C-14EFB712784D}" destId="{0AE1BD01-F8D8-4A5B-9335-B70A15A3764E}" srcOrd="0" destOrd="0" presId="urn:microsoft.com/office/officeart/2005/8/layout/process3"/>
    <dgm:cxn modelId="{01B1C7BB-619E-4E5C-9604-7AA8A2F8C931}" type="presOf" srcId="{FFE51DA8-BD54-4FB2-9032-6F11E7147AB6}" destId="{27DDF768-31B8-4CB0-AA9F-779E1E60798C}" srcOrd="1" destOrd="0" presId="urn:microsoft.com/office/officeart/2005/8/layout/process3"/>
    <dgm:cxn modelId="{DDE95455-AA9A-436A-973F-F9B8A7014BD7}" type="presOf" srcId="{DA2E5612-2FE8-4694-A3D2-405E423CB268}" destId="{3A6E7DBE-C212-4690-BCF9-ACBEDE23A56B}" srcOrd="0" destOrd="0" presId="urn:microsoft.com/office/officeart/2005/8/layout/process3"/>
    <dgm:cxn modelId="{CFF9E50C-1F09-4D7A-B315-8261E93B95E2}" type="presOf" srcId="{5FBEDA65-3CA5-44A3-A314-C9B5A3E0F4DF}" destId="{F25D4C98-2E81-4143-9D2E-0E1C8FED49C8}" srcOrd="0" destOrd="0" presId="urn:microsoft.com/office/officeart/2005/8/layout/process3"/>
    <dgm:cxn modelId="{159D248B-2985-4D05-85D8-6ECF33E18B0E}" type="presOf" srcId="{FFE51DA8-BD54-4FB2-9032-6F11E7147AB6}" destId="{EA57FD92-88BF-492B-AB10-9146769BE5A3}" srcOrd="0" destOrd="0" presId="urn:microsoft.com/office/officeart/2005/8/layout/process3"/>
    <dgm:cxn modelId="{28C890A1-428A-44F1-BE42-302E3A343815}" type="presOf" srcId="{839A55B4-7B66-43C2-8EBB-0D0CD61A6EBA}" destId="{D029F3E5-5D72-4EB2-A220-0EBF41793E51}" srcOrd="0" destOrd="0" presId="urn:microsoft.com/office/officeart/2005/8/layout/process3"/>
    <dgm:cxn modelId="{F5026A54-552C-4D0E-9D07-93AFA4F0148C}" type="presOf" srcId="{DDF5B533-D7C4-4027-8568-1EBA8932AD17}" destId="{EE2893CD-34E8-4C39-84E9-A5303A87DC3A}" srcOrd="0" destOrd="0" presId="urn:microsoft.com/office/officeart/2005/8/layout/process3"/>
    <dgm:cxn modelId="{050F61E5-5AA8-491A-9B64-B260937D3504}" type="presOf" srcId="{BDD31517-9D03-413C-A01C-14EFB712784D}" destId="{65599C82-E73F-4591-8315-46A20125F139}" srcOrd="1" destOrd="0" presId="urn:microsoft.com/office/officeart/2005/8/layout/process3"/>
    <dgm:cxn modelId="{FC2E450B-80B5-400F-9178-95B0291E7E06}" srcId="{DA2E5612-2FE8-4694-A3D2-405E423CB268}" destId="{7CF2B6DE-4D73-4E9A-B746-31F8EC809AE7}" srcOrd="2" destOrd="0" parTransId="{252C8AAA-467F-4CBA-AE20-AF9FC55B3634}" sibTransId="{839A55B4-7B66-43C2-8EBB-0D0CD61A6EBA}"/>
    <dgm:cxn modelId="{32BABDB7-08F8-4C4C-8886-3BD4A52354C8}" type="presOf" srcId="{7CF2B6DE-4D73-4E9A-B746-31F8EC809AE7}" destId="{1B0AF4BB-BDE4-44EB-87AE-BA100A7B98EF}" srcOrd="0" destOrd="0" presId="urn:microsoft.com/office/officeart/2005/8/layout/process3"/>
    <dgm:cxn modelId="{7159ECCC-3254-4ACE-B2F8-ADFE5B79F8C2}" type="presOf" srcId="{C333392E-9F72-424E-B985-EE90B76B2D10}" destId="{4345AEB6-C527-4965-92A6-315006ED3424}" srcOrd="1" destOrd="0" presId="urn:microsoft.com/office/officeart/2005/8/layout/process3"/>
    <dgm:cxn modelId="{15B7268C-ECDC-4602-B581-4CD0F2F4B93F}" srcId="{DA2E5612-2FE8-4694-A3D2-405E423CB268}" destId="{DDF5B533-D7C4-4027-8568-1EBA8932AD17}" srcOrd="0" destOrd="0" parTransId="{A2D3D94E-9E48-47E1-AEAD-56E872FEF3D5}" sibTransId="{BDD31517-9D03-413C-A01C-14EFB712784D}"/>
    <dgm:cxn modelId="{C122CE4B-3D52-4DA5-B53D-78A904451077}" srcId="{DA2E5612-2FE8-4694-A3D2-405E423CB268}" destId="{5FBEDA65-3CA5-44A3-A314-C9B5A3E0F4DF}" srcOrd="1" destOrd="0" parTransId="{58492525-3E1E-4CCA-9B0E-363D04842A40}" sibTransId="{FFE51DA8-BD54-4FB2-9032-6F11E7147AB6}"/>
    <dgm:cxn modelId="{4E4D2A66-D63A-4493-BD6B-4BE675965241}" type="presParOf" srcId="{3A6E7DBE-C212-4690-BCF9-ACBEDE23A56B}" destId="{2FBC33CD-DF4C-4ABA-80D3-59EBC08C8E3C}" srcOrd="0" destOrd="0" presId="urn:microsoft.com/office/officeart/2005/8/layout/process3"/>
    <dgm:cxn modelId="{9A021F3B-9E99-4055-A4B5-1FF8C0AA1185}" type="presParOf" srcId="{2FBC33CD-DF4C-4ABA-80D3-59EBC08C8E3C}" destId="{EE2893CD-34E8-4C39-84E9-A5303A87DC3A}" srcOrd="0" destOrd="0" presId="urn:microsoft.com/office/officeart/2005/8/layout/process3"/>
    <dgm:cxn modelId="{43A84046-B95E-4014-AA55-E6A29AFA48D5}" type="presParOf" srcId="{2FBC33CD-DF4C-4ABA-80D3-59EBC08C8E3C}" destId="{09B720EC-7B81-409E-BC9A-4944DFAD7845}" srcOrd="1" destOrd="0" presId="urn:microsoft.com/office/officeart/2005/8/layout/process3"/>
    <dgm:cxn modelId="{33D158D0-1BD4-4570-B11A-8A22725FB284}" type="presParOf" srcId="{2FBC33CD-DF4C-4ABA-80D3-59EBC08C8E3C}" destId="{385B6BD7-2F8C-46BE-AB6F-939FB313A5F6}" srcOrd="2" destOrd="0" presId="urn:microsoft.com/office/officeart/2005/8/layout/process3"/>
    <dgm:cxn modelId="{C085B54B-C00D-4C51-8C97-BC706B1A0702}" type="presParOf" srcId="{3A6E7DBE-C212-4690-BCF9-ACBEDE23A56B}" destId="{0AE1BD01-F8D8-4A5B-9335-B70A15A3764E}" srcOrd="1" destOrd="0" presId="urn:microsoft.com/office/officeart/2005/8/layout/process3"/>
    <dgm:cxn modelId="{7DA688D5-7F42-4621-B1B7-8056BFA2B265}" type="presParOf" srcId="{0AE1BD01-F8D8-4A5B-9335-B70A15A3764E}" destId="{65599C82-E73F-4591-8315-46A20125F139}" srcOrd="0" destOrd="0" presId="urn:microsoft.com/office/officeart/2005/8/layout/process3"/>
    <dgm:cxn modelId="{0C4E60A1-0338-4D65-836E-5F2EEF921F98}" type="presParOf" srcId="{3A6E7DBE-C212-4690-BCF9-ACBEDE23A56B}" destId="{44BB2EB2-D10D-48A2-82A8-3F206E9122B7}" srcOrd="2" destOrd="0" presId="urn:microsoft.com/office/officeart/2005/8/layout/process3"/>
    <dgm:cxn modelId="{6E27A4EF-8F34-4DDC-8F93-764BC3E5D095}" type="presParOf" srcId="{44BB2EB2-D10D-48A2-82A8-3F206E9122B7}" destId="{F25D4C98-2E81-4143-9D2E-0E1C8FED49C8}" srcOrd="0" destOrd="0" presId="urn:microsoft.com/office/officeart/2005/8/layout/process3"/>
    <dgm:cxn modelId="{F9772711-238F-4829-87FF-D8E6DA2893FE}" type="presParOf" srcId="{44BB2EB2-D10D-48A2-82A8-3F206E9122B7}" destId="{0EB9D88F-D945-426C-90CA-043149697B3A}" srcOrd="1" destOrd="0" presId="urn:microsoft.com/office/officeart/2005/8/layout/process3"/>
    <dgm:cxn modelId="{24D802AB-B0A3-45CD-8D86-DCF639A7B6FB}" type="presParOf" srcId="{44BB2EB2-D10D-48A2-82A8-3F206E9122B7}" destId="{8A8DBF02-DF1B-413E-86B9-354A93B13554}" srcOrd="2" destOrd="0" presId="urn:microsoft.com/office/officeart/2005/8/layout/process3"/>
    <dgm:cxn modelId="{8E0C7B02-20B4-46F4-A1B2-21B22CC265FA}" type="presParOf" srcId="{3A6E7DBE-C212-4690-BCF9-ACBEDE23A56B}" destId="{EA57FD92-88BF-492B-AB10-9146769BE5A3}" srcOrd="3" destOrd="0" presId="urn:microsoft.com/office/officeart/2005/8/layout/process3"/>
    <dgm:cxn modelId="{073DD8C2-3335-4E70-B2C8-CCA99CF5B245}" type="presParOf" srcId="{EA57FD92-88BF-492B-AB10-9146769BE5A3}" destId="{27DDF768-31B8-4CB0-AA9F-779E1E60798C}" srcOrd="0" destOrd="0" presId="urn:microsoft.com/office/officeart/2005/8/layout/process3"/>
    <dgm:cxn modelId="{B999BEAE-3747-40BF-8171-89BE4B247299}" type="presParOf" srcId="{3A6E7DBE-C212-4690-BCF9-ACBEDE23A56B}" destId="{69B7CA53-F0F5-4B88-BA38-0E87199E631C}" srcOrd="4" destOrd="0" presId="urn:microsoft.com/office/officeart/2005/8/layout/process3"/>
    <dgm:cxn modelId="{69C72792-33B4-470D-B9D8-2AEBEFD1FECC}" type="presParOf" srcId="{69B7CA53-F0F5-4B88-BA38-0E87199E631C}" destId="{1B0AF4BB-BDE4-44EB-87AE-BA100A7B98EF}" srcOrd="0" destOrd="0" presId="urn:microsoft.com/office/officeart/2005/8/layout/process3"/>
    <dgm:cxn modelId="{B9BDE288-E811-4FC3-8469-0F0CE5ABC512}" type="presParOf" srcId="{69B7CA53-F0F5-4B88-BA38-0E87199E631C}" destId="{9A01047A-E10A-4169-976B-A62147ADECB2}" srcOrd="1" destOrd="0" presId="urn:microsoft.com/office/officeart/2005/8/layout/process3"/>
    <dgm:cxn modelId="{C43337D2-2035-4725-A7B4-B4CA28821B01}" type="presParOf" srcId="{69B7CA53-F0F5-4B88-BA38-0E87199E631C}" destId="{298EEFA0-B408-4699-A339-4E6B4D9A86EB}" srcOrd="2" destOrd="0" presId="urn:microsoft.com/office/officeart/2005/8/layout/process3"/>
    <dgm:cxn modelId="{C8960F6E-A40E-4B4F-A873-693501D64A44}" type="presParOf" srcId="{3A6E7DBE-C212-4690-BCF9-ACBEDE23A56B}" destId="{D029F3E5-5D72-4EB2-A220-0EBF41793E51}" srcOrd="5" destOrd="0" presId="urn:microsoft.com/office/officeart/2005/8/layout/process3"/>
    <dgm:cxn modelId="{02F67842-2B42-47BC-9E96-9379BCE508CE}" type="presParOf" srcId="{D029F3E5-5D72-4EB2-A220-0EBF41793E51}" destId="{303D5DBE-E849-4B68-8E15-1580EE8AA02A}" srcOrd="0" destOrd="0" presId="urn:microsoft.com/office/officeart/2005/8/layout/process3"/>
    <dgm:cxn modelId="{15BFFDBE-93C3-4F7B-9336-3F2D5F0F7503}" type="presParOf" srcId="{3A6E7DBE-C212-4690-BCF9-ACBEDE23A56B}" destId="{562F7413-862B-4964-8330-40AC091544BA}" srcOrd="6" destOrd="0" presId="urn:microsoft.com/office/officeart/2005/8/layout/process3"/>
    <dgm:cxn modelId="{CF1C9581-F06A-4563-BB39-2334B8B98B50}" type="presParOf" srcId="{562F7413-862B-4964-8330-40AC091544BA}" destId="{6AA0D607-3EC4-42E2-A2D9-72C735F01710}" srcOrd="0" destOrd="0" presId="urn:microsoft.com/office/officeart/2005/8/layout/process3"/>
    <dgm:cxn modelId="{70786B1C-AFD7-4A45-8826-78594DA67F2E}" type="presParOf" srcId="{562F7413-862B-4964-8330-40AC091544BA}" destId="{4345AEB6-C527-4965-92A6-315006ED3424}" srcOrd="1" destOrd="0" presId="urn:microsoft.com/office/officeart/2005/8/layout/process3"/>
    <dgm:cxn modelId="{436D71D9-CF8F-4B51-A125-69C53D6DCD08}" type="presParOf" srcId="{562F7413-862B-4964-8330-40AC091544BA}" destId="{E8270FA9-1EAA-4BF6-A88A-2A58AAEF9A29}" srcOrd="2" destOrd="0" presId="urn:microsoft.com/office/officeart/2005/8/layout/process3"/>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7CF2B6DE-4D73-4E9A-B746-31F8EC809AE7}">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Preparation</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Awareness</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E4906F12-F665-409F-B8CC-82699EAB2C5C}">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Response</a:t>
          </a:r>
          <a:endParaRPr lang="en-US" sz="1600" dirty="0">
            <a:solidFill>
              <a:srgbClr val="FFFF00"/>
            </a:solidFill>
            <a:effectLst>
              <a:outerShdw blurRad="38100" dist="38100" dir="2700000" algn="tl">
                <a:srgbClr val="000000">
                  <a:alpha val="43137"/>
                </a:srgbClr>
              </a:outerShdw>
            </a:effectLst>
          </a:endParaRPr>
        </a:p>
      </dgm:t>
    </dgm:pt>
    <dgm:pt modelId="{7933DE2C-7098-4A6C-94EC-78D452DA46A2}" type="par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6441C7D-E814-4AFE-B945-99F7D14F1DC7}" type="sib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Education</a:t>
          </a:r>
          <a:endParaRPr lang="en-US" sz="1600" dirty="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97778453-0FFB-4BEC-AC12-548C1579FE54}" type="pres">
      <dgm:prSet presAssocID="{DA2E5612-2FE8-4694-A3D2-405E423CB268}" presName="linearFlow" presStyleCnt="0">
        <dgm:presLayoutVars>
          <dgm:dir/>
          <dgm:animLvl val="lvl"/>
          <dgm:resizeHandles val="exact"/>
        </dgm:presLayoutVars>
      </dgm:prSet>
      <dgm:spPr/>
    </dgm:pt>
    <dgm:pt modelId="{F5A2F92C-2490-4B22-8D46-16E23448F7EA}" type="pres">
      <dgm:prSet presAssocID="{5FBEDA65-3CA5-44A3-A314-C9B5A3E0F4DF}" presName="composite" presStyleCnt="0"/>
      <dgm:spPr/>
    </dgm:pt>
    <dgm:pt modelId="{C8F4D751-DC24-416F-9C28-BDF88E172F4A}"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5D0B7672-DB67-4BA8-9A69-174E750797E9}" type="pres">
      <dgm:prSet presAssocID="{5FBEDA65-3CA5-44A3-A314-C9B5A3E0F4DF}" presName="parSh" presStyleLbl="node1" presStyleIdx="0" presStyleCnt="4"/>
      <dgm:spPr/>
      <dgm:t>
        <a:bodyPr/>
        <a:lstStyle/>
        <a:p>
          <a:endParaRPr lang="en-US"/>
        </a:p>
      </dgm:t>
    </dgm:pt>
    <dgm:pt modelId="{1FBCE022-9A9D-437B-87AB-2D73DEE40167}" type="pres">
      <dgm:prSet presAssocID="{5FBEDA65-3CA5-44A3-A314-C9B5A3E0F4DF}" presName="desTx" presStyleLbl="fgAcc1" presStyleIdx="0" presStyleCnt="4">
        <dgm:presLayoutVars>
          <dgm:bulletEnabled val="1"/>
        </dgm:presLayoutVars>
      </dgm:prSe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247C57-101E-4BA1-9998-7DAD3793B8AC}" type="pres">
      <dgm:prSet presAssocID="{FFE51DA8-BD54-4FB2-9032-6F11E7147AB6}" presName="sibTrans" presStyleLbl="sibTrans2D1" presStyleIdx="0" presStyleCnt="3"/>
      <dgm:spPr/>
      <dgm:t>
        <a:bodyPr/>
        <a:lstStyle/>
        <a:p>
          <a:endParaRPr lang="en-US"/>
        </a:p>
      </dgm:t>
    </dgm:pt>
    <dgm:pt modelId="{FF632A30-15D5-43DF-AA27-368F52FCD0B2}" type="pres">
      <dgm:prSet presAssocID="{FFE51DA8-BD54-4FB2-9032-6F11E7147AB6}" presName="connTx" presStyleLbl="sibTrans2D1" presStyleIdx="0" presStyleCnt="3"/>
      <dgm:spPr/>
      <dgm:t>
        <a:bodyPr/>
        <a:lstStyle/>
        <a:p>
          <a:endParaRPr lang="en-US"/>
        </a:p>
      </dgm:t>
    </dgm:pt>
    <dgm:pt modelId="{768B45C5-08E0-4163-9FFC-A7485D5CECBD}" type="pres">
      <dgm:prSet presAssocID="{7CF2B6DE-4D73-4E9A-B746-31F8EC809AE7}" presName="composite" presStyleCnt="0"/>
      <dgm:spPr/>
    </dgm:pt>
    <dgm:pt modelId="{5115744E-DC69-4E8F-96EB-D9D4A9FD3E2F}" type="pres">
      <dgm:prSet presAssocID="{7CF2B6DE-4D73-4E9A-B746-31F8EC809AE7}" presName="parTx" presStyleLbl="node1" presStyleIdx="0" presStyleCnt="4">
        <dgm:presLayoutVars>
          <dgm:chMax val="0"/>
          <dgm:chPref val="0"/>
          <dgm:bulletEnabled val="1"/>
        </dgm:presLayoutVars>
      </dgm:prSet>
      <dgm:spPr/>
      <dgm:t>
        <a:bodyPr/>
        <a:lstStyle/>
        <a:p>
          <a:endParaRPr lang="en-US"/>
        </a:p>
      </dgm:t>
    </dgm:pt>
    <dgm:pt modelId="{BFFA5A5D-5E6E-48B1-A7AD-BD9A6505CA09}" type="pres">
      <dgm:prSet presAssocID="{7CF2B6DE-4D73-4E9A-B746-31F8EC809AE7}" presName="parSh" presStyleLbl="node1" presStyleIdx="1" presStyleCnt="4" custScaleX="115040"/>
      <dgm:spPr/>
      <dgm:t>
        <a:bodyPr/>
        <a:lstStyle/>
        <a:p>
          <a:endParaRPr lang="en-US"/>
        </a:p>
      </dgm:t>
    </dgm:pt>
    <dgm:pt modelId="{7F7B7BD8-0754-4EC6-904C-B74AE7059A5A}" type="pres">
      <dgm:prSet presAssocID="{7CF2B6DE-4D73-4E9A-B746-31F8EC809AE7}" presName="desTx" presStyleLbl="fgAcc1" presStyleIdx="1" presStyleCnt="4">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FF8AB92-EE7F-4D29-9FA5-D699F034E9AA}" type="pres">
      <dgm:prSet presAssocID="{839A55B4-7B66-43C2-8EBB-0D0CD61A6EBA}" presName="sibTrans" presStyleLbl="sibTrans2D1" presStyleIdx="1" presStyleCnt="3"/>
      <dgm:spPr/>
      <dgm:t>
        <a:bodyPr/>
        <a:lstStyle/>
        <a:p>
          <a:endParaRPr lang="en-US"/>
        </a:p>
      </dgm:t>
    </dgm:pt>
    <dgm:pt modelId="{DCD5808F-6FCE-4BCE-A5AF-8533E1A9DA40}" type="pres">
      <dgm:prSet presAssocID="{839A55B4-7B66-43C2-8EBB-0D0CD61A6EBA}" presName="connTx" presStyleLbl="sibTrans2D1" presStyleIdx="1" presStyleCnt="3"/>
      <dgm:spPr/>
      <dgm:t>
        <a:bodyPr/>
        <a:lstStyle/>
        <a:p>
          <a:endParaRPr lang="en-US"/>
        </a:p>
      </dgm:t>
    </dgm:pt>
    <dgm:pt modelId="{4BEE06B4-C952-4CD6-BB8B-64CED8467C22}" type="pres">
      <dgm:prSet presAssocID="{C333392E-9F72-424E-B985-EE90B76B2D10}" presName="composite" presStyleCnt="0"/>
      <dgm:spPr/>
    </dgm:pt>
    <dgm:pt modelId="{9465D93A-9FE6-4F6A-A902-6185189013C1}" type="pres">
      <dgm:prSet presAssocID="{C333392E-9F72-424E-B985-EE90B76B2D10}" presName="parTx" presStyleLbl="node1" presStyleIdx="1" presStyleCnt="4">
        <dgm:presLayoutVars>
          <dgm:chMax val="0"/>
          <dgm:chPref val="0"/>
          <dgm:bulletEnabled val="1"/>
        </dgm:presLayoutVars>
      </dgm:prSet>
      <dgm:spPr/>
      <dgm:t>
        <a:bodyPr/>
        <a:lstStyle/>
        <a:p>
          <a:endParaRPr lang="en-US"/>
        </a:p>
      </dgm:t>
    </dgm:pt>
    <dgm:pt modelId="{7AE63603-1223-488E-BFA6-4FB1EC783807}" type="pres">
      <dgm:prSet presAssocID="{C333392E-9F72-424E-B985-EE90B76B2D10}" presName="parSh" presStyleLbl="node1" presStyleIdx="2" presStyleCnt="4" custScaleX="112865"/>
      <dgm:spPr/>
      <dgm:t>
        <a:bodyPr/>
        <a:lstStyle/>
        <a:p>
          <a:endParaRPr lang="en-US"/>
        </a:p>
      </dgm:t>
    </dgm:pt>
    <dgm:pt modelId="{940904AD-589C-4380-87AF-3B67CFC47BBE}" type="pres">
      <dgm:prSet presAssocID="{C333392E-9F72-424E-B985-EE90B76B2D10}" presName="desTx" presStyleLbl="f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n-US"/>
        </a:p>
      </dgm:t>
    </dgm:pt>
    <dgm:pt modelId="{88A29D38-D1E9-41F5-98C6-7DFC1CA60917}" type="pres">
      <dgm:prSet presAssocID="{663E88B9-5D97-486D-85A0-357A6529E7F1}" presName="sibTrans" presStyleLbl="sibTrans2D1" presStyleIdx="2" presStyleCnt="3"/>
      <dgm:spPr/>
      <dgm:t>
        <a:bodyPr/>
        <a:lstStyle/>
        <a:p>
          <a:endParaRPr lang="en-US"/>
        </a:p>
      </dgm:t>
    </dgm:pt>
    <dgm:pt modelId="{46EF7693-6F34-40EF-BF53-B5DC406F2488}" type="pres">
      <dgm:prSet presAssocID="{663E88B9-5D97-486D-85A0-357A6529E7F1}" presName="connTx" presStyleLbl="sibTrans2D1" presStyleIdx="2" presStyleCnt="3"/>
      <dgm:spPr/>
      <dgm:t>
        <a:bodyPr/>
        <a:lstStyle/>
        <a:p>
          <a:endParaRPr lang="en-US"/>
        </a:p>
      </dgm:t>
    </dgm:pt>
    <dgm:pt modelId="{51170A88-316E-4756-8F30-890199A43EF0}" type="pres">
      <dgm:prSet presAssocID="{E4906F12-F665-409F-B8CC-82699EAB2C5C}" presName="composite" presStyleCnt="0"/>
      <dgm:spPr/>
    </dgm:pt>
    <dgm:pt modelId="{693FFC11-66AF-4C05-8E00-762A13B4BAE8}" type="pres">
      <dgm:prSet presAssocID="{E4906F12-F665-409F-B8CC-82699EAB2C5C}" presName="parTx" presStyleLbl="node1" presStyleIdx="2" presStyleCnt="4">
        <dgm:presLayoutVars>
          <dgm:chMax val="0"/>
          <dgm:chPref val="0"/>
          <dgm:bulletEnabled val="1"/>
        </dgm:presLayoutVars>
      </dgm:prSet>
      <dgm:spPr/>
      <dgm:t>
        <a:bodyPr/>
        <a:lstStyle/>
        <a:p>
          <a:endParaRPr lang="en-US"/>
        </a:p>
      </dgm:t>
    </dgm:pt>
    <dgm:pt modelId="{7698411F-E95C-47CD-9B75-3BFDCD076CBC}" type="pres">
      <dgm:prSet presAssocID="{E4906F12-F665-409F-B8CC-82699EAB2C5C}" presName="parSh" presStyleLbl="node1" presStyleIdx="3" presStyleCnt="4"/>
      <dgm:spPr/>
      <dgm:t>
        <a:bodyPr/>
        <a:lstStyle/>
        <a:p>
          <a:endParaRPr lang="en-US"/>
        </a:p>
      </dgm:t>
    </dgm:pt>
    <dgm:pt modelId="{16E06FD5-EA62-4751-AB1F-66BF8E9F4BA1}" type="pres">
      <dgm:prSet presAssocID="{E4906F12-F665-409F-B8CC-82699EAB2C5C}" presName="desTx" presStyleLbl="fgAcc1" presStyleIdx="3" presStyleCnt="4">
        <dgm:presLayoutVars>
          <dgm:bulletEnabled val="1"/>
        </dgm:presLayoutVars>
      </dgm:prSe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Lst>
  <dgm:cxnLst>
    <dgm:cxn modelId="{5B79E0CF-F214-4694-BCB6-5CE497F4434D}" type="presOf" srcId="{7CF2B6DE-4D73-4E9A-B746-31F8EC809AE7}" destId="{5115744E-DC69-4E8F-96EB-D9D4A9FD3E2F}" srcOrd="0" destOrd="0" presId="urn:microsoft.com/office/officeart/2005/8/layout/process3"/>
    <dgm:cxn modelId="{4DD6D00C-C9B1-4E3F-9316-FA520E276CBA}" type="presOf" srcId="{839A55B4-7B66-43C2-8EBB-0D0CD61A6EBA}" destId="{9FF8AB92-EE7F-4D29-9FA5-D699F034E9AA}" srcOrd="0" destOrd="0" presId="urn:microsoft.com/office/officeart/2005/8/layout/process3"/>
    <dgm:cxn modelId="{23E6F876-A77F-4EF7-BB22-83554B0DE05A}" type="presOf" srcId="{E4906F12-F665-409F-B8CC-82699EAB2C5C}" destId="{693FFC11-66AF-4C05-8E00-762A13B4BAE8}" srcOrd="0" destOrd="0" presId="urn:microsoft.com/office/officeart/2005/8/layout/process3"/>
    <dgm:cxn modelId="{6791CA6F-C78E-4042-B5A2-784501D42338}" srcId="{DA2E5612-2FE8-4694-A3D2-405E423CB268}" destId="{C333392E-9F72-424E-B985-EE90B76B2D10}" srcOrd="2" destOrd="0" parTransId="{FF3DE4DF-6FB3-4128-96F6-AB8C940F642F}" sibTransId="{663E88B9-5D97-486D-85A0-357A6529E7F1}"/>
    <dgm:cxn modelId="{BF6FFEBF-F7E7-4027-9F22-1865181D0CEE}" type="presOf" srcId="{663E88B9-5D97-486D-85A0-357A6529E7F1}" destId="{46EF7693-6F34-40EF-BF53-B5DC406F2488}" srcOrd="1" destOrd="0" presId="urn:microsoft.com/office/officeart/2005/8/layout/process3"/>
    <dgm:cxn modelId="{BBBCB809-25BD-4A08-8D6B-C59FED37FF33}" type="presOf" srcId="{C333392E-9F72-424E-B985-EE90B76B2D10}" destId="{7AE63603-1223-488E-BFA6-4FB1EC783807}" srcOrd="1" destOrd="0" presId="urn:microsoft.com/office/officeart/2005/8/layout/process3"/>
    <dgm:cxn modelId="{8014B322-6E13-4D4C-B860-7DE4911C8847}" type="presOf" srcId="{663E88B9-5D97-486D-85A0-357A6529E7F1}" destId="{88A29D38-D1E9-41F5-98C6-7DFC1CA60917}" srcOrd="0" destOrd="0" presId="urn:microsoft.com/office/officeart/2005/8/layout/process3"/>
    <dgm:cxn modelId="{6923B06F-A0DF-4AA3-992C-0F5DD149BC93}" type="presOf" srcId="{C333392E-9F72-424E-B985-EE90B76B2D10}" destId="{9465D93A-9FE6-4F6A-A902-6185189013C1}" srcOrd="0" destOrd="0" presId="urn:microsoft.com/office/officeart/2005/8/layout/process3"/>
    <dgm:cxn modelId="{A15153E6-5855-4A1D-9845-EFF6EC6AF25F}" type="presOf" srcId="{5FBEDA65-3CA5-44A3-A314-C9B5A3E0F4DF}" destId="{5D0B7672-DB67-4BA8-9A69-174E750797E9}" srcOrd="1" destOrd="0" presId="urn:microsoft.com/office/officeart/2005/8/layout/process3"/>
    <dgm:cxn modelId="{A0A28B3B-6CC8-4525-982E-F7DCDC101E3C}" type="presOf" srcId="{FFE51DA8-BD54-4FB2-9032-6F11E7147AB6}" destId="{FF632A30-15D5-43DF-AA27-368F52FCD0B2}" srcOrd="1" destOrd="0" presId="urn:microsoft.com/office/officeart/2005/8/layout/process3"/>
    <dgm:cxn modelId="{D8FED186-5FEE-41B8-8636-9D7F46695314}" type="presOf" srcId="{5FBEDA65-3CA5-44A3-A314-C9B5A3E0F4DF}" destId="{C8F4D751-DC24-416F-9C28-BDF88E172F4A}" srcOrd="0" destOrd="0" presId="urn:microsoft.com/office/officeart/2005/8/layout/process3"/>
    <dgm:cxn modelId="{84FC01FE-F724-46A6-8CDF-6311E22EBCC3}" type="presOf" srcId="{FFE51DA8-BD54-4FB2-9032-6F11E7147AB6}" destId="{72247C57-101E-4BA1-9998-7DAD3793B8AC}" srcOrd="0" destOrd="0" presId="urn:microsoft.com/office/officeart/2005/8/layout/process3"/>
    <dgm:cxn modelId="{FC2E450B-80B5-400F-9178-95B0291E7E06}" srcId="{DA2E5612-2FE8-4694-A3D2-405E423CB268}" destId="{7CF2B6DE-4D73-4E9A-B746-31F8EC809AE7}" srcOrd="1" destOrd="0" parTransId="{252C8AAA-467F-4CBA-AE20-AF9FC55B3634}" sibTransId="{839A55B4-7B66-43C2-8EBB-0D0CD61A6EBA}"/>
    <dgm:cxn modelId="{328E85F2-2FB2-4CA6-9D5F-9E55A130D5ED}" type="presOf" srcId="{E4906F12-F665-409F-B8CC-82699EAB2C5C}" destId="{7698411F-E95C-47CD-9B75-3BFDCD076CBC}" srcOrd="1" destOrd="0" presId="urn:microsoft.com/office/officeart/2005/8/layout/process3"/>
    <dgm:cxn modelId="{C45DEB6B-E047-4B0D-8938-2C366D840C97}" type="presOf" srcId="{DA2E5612-2FE8-4694-A3D2-405E423CB268}" destId="{97778453-0FFB-4BEC-AC12-548C1579FE54}" srcOrd="0" destOrd="0" presId="urn:microsoft.com/office/officeart/2005/8/layout/process3"/>
    <dgm:cxn modelId="{C28574B5-FE53-47BB-ADE6-D1FB8B13A688}" type="presOf" srcId="{839A55B4-7B66-43C2-8EBB-0D0CD61A6EBA}" destId="{DCD5808F-6FCE-4BCE-A5AF-8533E1A9DA40}" srcOrd="1" destOrd="0" presId="urn:microsoft.com/office/officeart/2005/8/layout/process3"/>
    <dgm:cxn modelId="{1676D353-ACB1-4A30-A95E-2D1D199B0F4D}" type="presOf" srcId="{7CF2B6DE-4D73-4E9A-B746-31F8EC809AE7}" destId="{BFFA5A5D-5E6E-48B1-A7AD-BD9A6505CA09}" srcOrd="1" destOrd="0" presId="urn:microsoft.com/office/officeart/2005/8/layout/process3"/>
    <dgm:cxn modelId="{C122CE4B-3D52-4DA5-B53D-78A904451077}" srcId="{DA2E5612-2FE8-4694-A3D2-405E423CB268}" destId="{5FBEDA65-3CA5-44A3-A314-C9B5A3E0F4DF}" srcOrd="0" destOrd="0" parTransId="{58492525-3E1E-4CCA-9B0E-363D04842A40}" sibTransId="{FFE51DA8-BD54-4FB2-9032-6F11E7147AB6}"/>
    <dgm:cxn modelId="{24E494E7-CC59-40FF-B01C-C10F18436145}" srcId="{DA2E5612-2FE8-4694-A3D2-405E423CB268}" destId="{E4906F12-F665-409F-B8CC-82699EAB2C5C}" srcOrd="3" destOrd="0" parTransId="{7933DE2C-7098-4A6C-94EC-78D452DA46A2}" sibTransId="{F6441C7D-E814-4AFE-B945-99F7D14F1DC7}"/>
    <dgm:cxn modelId="{640B68CA-C7D5-43D1-86CE-C69AB7DBF7B0}" type="presParOf" srcId="{97778453-0FFB-4BEC-AC12-548C1579FE54}" destId="{F5A2F92C-2490-4B22-8D46-16E23448F7EA}" srcOrd="0" destOrd="0" presId="urn:microsoft.com/office/officeart/2005/8/layout/process3"/>
    <dgm:cxn modelId="{F658B962-006F-4BAD-9B4B-400745D93C57}" type="presParOf" srcId="{F5A2F92C-2490-4B22-8D46-16E23448F7EA}" destId="{C8F4D751-DC24-416F-9C28-BDF88E172F4A}" srcOrd="0" destOrd="0" presId="urn:microsoft.com/office/officeart/2005/8/layout/process3"/>
    <dgm:cxn modelId="{29E0ADFE-A255-4BE5-A0FA-20D4EBB041A2}" type="presParOf" srcId="{F5A2F92C-2490-4B22-8D46-16E23448F7EA}" destId="{5D0B7672-DB67-4BA8-9A69-174E750797E9}" srcOrd="1" destOrd="0" presId="urn:microsoft.com/office/officeart/2005/8/layout/process3"/>
    <dgm:cxn modelId="{77BEE4F4-D4E0-4138-A2CD-ABC8538280C4}" type="presParOf" srcId="{F5A2F92C-2490-4B22-8D46-16E23448F7EA}" destId="{1FBCE022-9A9D-437B-87AB-2D73DEE40167}" srcOrd="2" destOrd="0" presId="urn:microsoft.com/office/officeart/2005/8/layout/process3"/>
    <dgm:cxn modelId="{0496F8EE-300D-4FC8-A6C6-00FEA61699B3}" type="presParOf" srcId="{97778453-0FFB-4BEC-AC12-548C1579FE54}" destId="{72247C57-101E-4BA1-9998-7DAD3793B8AC}" srcOrd="1" destOrd="0" presId="urn:microsoft.com/office/officeart/2005/8/layout/process3"/>
    <dgm:cxn modelId="{CE20CCBB-1C1D-4981-9A73-43FD1B0FA6C3}" type="presParOf" srcId="{72247C57-101E-4BA1-9998-7DAD3793B8AC}" destId="{FF632A30-15D5-43DF-AA27-368F52FCD0B2}" srcOrd="0" destOrd="0" presId="urn:microsoft.com/office/officeart/2005/8/layout/process3"/>
    <dgm:cxn modelId="{A46FCAF8-1B4E-4322-9E12-4A32A93D9C6F}" type="presParOf" srcId="{97778453-0FFB-4BEC-AC12-548C1579FE54}" destId="{768B45C5-08E0-4163-9FFC-A7485D5CECBD}" srcOrd="2" destOrd="0" presId="urn:microsoft.com/office/officeart/2005/8/layout/process3"/>
    <dgm:cxn modelId="{64CDB5AE-1A95-49CB-8B6A-38754C95E4E2}" type="presParOf" srcId="{768B45C5-08E0-4163-9FFC-A7485D5CECBD}" destId="{5115744E-DC69-4E8F-96EB-D9D4A9FD3E2F}" srcOrd="0" destOrd="0" presId="urn:microsoft.com/office/officeart/2005/8/layout/process3"/>
    <dgm:cxn modelId="{C295E0ED-277E-4FD4-8960-AF0EBD983A62}" type="presParOf" srcId="{768B45C5-08E0-4163-9FFC-A7485D5CECBD}" destId="{BFFA5A5D-5E6E-48B1-A7AD-BD9A6505CA09}" srcOrd="1" destOrd="0" presId="urn:microsoft.com/office/officeart/2005/8/layout/process3"/>
    <dgm:cxn modelId="{100EBB4A-384B-49E7-BE14-4319C21199F8}" type="presParOf" srcId="{768B45C5-08E0-4163-9FFC-A7485D5CECBD}" destId="{7F7B7BD8-0754-4EC6-904C-B74AE7059A5A}" srcOrd="2" destOrd="0" presId="urn:microsoft.com/office/officeart/2005/8/layout/process3"/>
    <dgm:cxn modelId="{990BEF0E-87FB-4A73-B612-EFFAD19077AA}" type="presParOf" srcId="{97778453-0FFB-4BEC-AC12-548C1579FE54}" destId="{9FF8AB92-EE7F-4D29-9FA5-D699F034E9AA}" srcOrd="3" destOrd="0" presId="urn:microsoft.com/office/officeart/2005/8/layout/process3"/>
    <dgm:cxn modelId="{A032469B-860F-4AF4-9D94-D86832564532}" type="presParOf" srcId="{9FF8AB92-EE7F-4D29-9FA5-D699F034E9AA}" destId="{DCD5808F-6FCE-4BCE-A5AF-8533E1A9DA40}" srcOrd="0" destOrd="0" presId="urn:microsoft.com/office/officeart/2005/8/layout/process3"/>
    <dgm:cxn modelId="{4B0D68D4-1A13-47A8-B850-EA848FF4F902}" type="presParOf" srcId="{97778453-0FFB-4BEC-AC12-548C1579FE54}" destId="{4BEE06B4-C952-4CD6-BB8B-64CED8467C22}" srcOrd="4" destOrd="0" presId="urn:microsoft.com/office/officeart/2005/8/layout/process3"/>
    <dgm:cxn modelId="{4058A71C-D7C9-4C4F-9BF6-9777BD887C0B}" type="presParOf" srcId="{4BEE06B4-C952-4CD6-BB8B-64CED8467C22}" destId="{9465D93A-9FE6-4F6A-A902-6185189013C1}" srcOrd="0" destOrd="0" presId="urn:microsoft.com/office/officeart/2005/8/layout/process3"/>
    <dgm:cxn modelId="{2984C775-07B7-4D7C-AB06-06AC9DC2939E}" type="presParOf" srcId="{4BEE06B4-C952-4CD6-BB8B-64CED8467C22}" destId="{7AE63603-1223-488E-BFA6-4FB1EC783807}" srcOrd="1" destOrd="0" presId="urn:microsoft.com/office/officeart/2005/8/layout/process3"/>
    <dgm:cxn modelId="{265717CB-41A7-44AC-9A8F-F77BC0CCCC3B}" type="presParOf" srcId="{4BEE06B4-C952-4CD6-BB8B-64CED8467C22}" destId="{940904AD-589C-4380-87AF-3B67CFC47BBE}" srcOrd="2" destOrd="0" presId="urn:microsoft.com/office/officeart/2005/8/layout/process3"/>
    <dgm:cxn modelId="{BD3C8350-44AF-4362-AB65-58D05E828665}" type="presParOf" srcId="{97778453-0FFB-4BEC-AC12-548C1579FE54}" destId="{88A29D38-D1E9-41F5-98C6-7DFC1CA60917}" srcOrd="5" destOrd="0" presId="urn:microsoft.com/office/officeart/2005/8/layout/process3"/>
    <dgm:cxn modelId="{98137824-EF50-40F3-8948-DE33FA1AA69F}" type="presParOf" srcId="{88A29D38-D1E9-41F5-98C6-7DFC1CA60917}" destId="{46EF7693-6F34-40EF-BF53-B5DC406F2488}" srcOrd="0" destOrd="0" presId="urn:microsoft.com/office/officeart/2005/8/layout/process3"/>
    <dgm:cxn modelId="{FE34A7C2-54E1-44B9-AEE4-2267582700F6}" type="presParOf" srcId="{97778453-0FFB-4BEC-AC12-548C1579FE54}" destId="{51170A88-316E-4756-8F30-890199A43EF0}" srcOrd="6" destOrd="0" presId="urn:microsoft.com/office/officeart/2005/8/layout/process3"/>
    <dgm:cxn modelId="{72304055-7EF0-46AF-9A87-158F84AAF16C}" type="presParOf" srcId="{51170A88-316E-4756-8F30-890199A43EF0}" destId="{693FFC11-66AF-4C05-8E00-762A13B4BAE8}" srcOrd="0" destOrd="0" presId="urn:microsoft.com/office/officeart/2005/8/layout/process3"/>
    <dgm:cxn modelId="{69FE1470-07DB-44E5-9E24-F0011B14B0F5}" type="presParOf" srcId="{51170A88-316E-4756-8F30-890199A43EF0}" destId="{7698411F-E95C-47CD-9B75-3BFDCD076CBC}" srcOrd="1" destOrd="0" presId="urn:microsoft.com/office/officeart/2005/8/layout/process3"/>
    <dgm:cxn modelId="{80A60E92-0BB3-4DEF-9B55-0FF5A50F2111}" type="presParOf" srcId="{51170A88-316E-4756-8F30-890199A43EF0}" destId="{16E06FD5-EA62-4751-AB1F-66BF8E9F4BA1}" srcOrd="2" destOrd="0" presId="urn:microsoft.com/office/officeart/2005/8/layout/process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DDF5B533-D7C4-4027-8568-1EBA8932AD1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Method</a:t>
          </a:r>
          <a:endParaRPr lang="en-US" sz="1600" dirty="0">
            <a:solidFill>
              <a:srgbClr val="FFFF00"/>
            </a:solidFill>
            <a:effectLst>
              <a:outerShdw blurRad="38100" dist="38100" dir="2700000" algn="tl">
                <a:srgbClr val="000000">
                  <a:alpha val="43137"/>
                </a:srgbClr>
              </a:outerShdw>
            </a:effectLst>
          </a:endParaRPr>
        </a:p>
      </dgm:t>
    </dgm:pt>
    <dgm:pt modelId="{A2D3D94E-9E48-47E1-AEAD-56E872FEF3D5}" type="par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BDD31517-9D03-413C-A01C-14EFB712784D}" type="sib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Decision</a:t>
          </a:r>
          <a:endParaRPr lang="en-US" sz="1600" dirty="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7CF2B6DE-4D73-4E9A-B746-31F8EC809AE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Tools</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Output</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3A6E7DBE-C212-4690-BCF9-ACBEDE23A56B}" type="pres">
      <dgm:prSet presAssocID="{DA2E5612-2FE8-4694-A3D2-405E423CB268}" presName="linearFlow" presStyleCnt="0">
        <dgm:presLayoutVars>
          <dgm:dir/>
          <dgm:animLvl val="lvl"/>
          <dgm:resizeHandles val="exact"/>
        </dgm:presLayoutVars>
      </dgm:prSet>
      <dgm:spPr/>
    </dgm:pt>
    <dgm:pt modelId="{2FBC33CD-DF4C-4ABA-80D3-59EBC08C8E3C}" type="pres">
      <dgm:prSet presAssocID="{DDF5B533-D7C4-4027-8568-1EBA8932AD17}" presName="composite" presStyleCnt="0"/>
      <dgm:spPr/>
    </dgm:pt>
    <dgm:pt modelId="{EE2893CD-34E8-4C39-84E9-A5303A87DC3A}" type="pres">
      <dgm:prSet presAssocID="{DDF5B533-D7C4-4027-8568-1EBA8932AD17}" presName="parTx" presStyleLbl="node1" presStyleIdx="0" presStyleCnt="4">
        <dgm:presLayoutVars>
          <dgm:chMax val="0"/>
          <dgm:chPref val="0"/>
          <dgm:bulletEnabled val="1"/>
        </dgm:presLayoutVars>
      </dgm:prSet>
      <dgm:spPr/>
      <dgm:t>
        <a:bodyPr/>
        <a:lstStyle/>
        <a:p>
          <a:endParaRPr lang="en-US"/>
        </a:p>
      </dgm:t>
    </dgm:pt>
    <dgm:pt modelId="{09B720EC-7B81-409E-BC9A-4944DFAD7845}" type="pres">
      <dgm:prSet presAssocID="{DDF5B533-D7C4-4027-8568-1EBA8932AD17}" presName="parSh" presStyleLbl="node1" presStyleIdx="0" presStyleCnt="4" custLinFactNeighborY="-21286"/>
      <dgm:spPr/>
      <dgm:t>
        <a:bodyPr/>
        <a:lstStyle/>
        <a:p>
          <a:endParaRPr lang="en-US"/>
        </a:p>
      </dgm:t>
    </dgm:pt>
    <dgm:pt modelId="{385B6BD7-2F8C-46BE-AB6F-939FB313A5F6}" type="pres">
      <dgm:prSet presAssocID="{DDF5B533-D7C4-4027-8568-1EBA8932AD17}" presName="desTx" presStyleLbl="fgAcc1" presStyleIdx="0" presStyleCnt="4" custScaleY="85439" custLinFactNeighborY="-15863">
        <dgm:presLayoutVars>
          <dgm:bulletEnabled val="1"/>
        </dgm:presLayoutVars>
      </dgm:prSet>
      <dgm:spPr>
        <a:blipFill rotWithShape="0">
          <a:blip xmlns:r="http://schemas.openxmlformats.org/officeDocument/2006/relationships" r:embed="rId1"/>
          <a:stretch>
            <a:fillRect/>
          </a:stretch>
        </a:blipFill>
      </dgm:spPr>
    </dgm:pt>
    <dgm:pt modelId="{0AE1BD01-F8D8-4A5B-9335-B70A15A3764E}" type="pres">
      <dgm:prSet presAssocID="{BDD31517-9D03-413C-A01C-14EFB712784D}" presName="sibTrans" presStyleLbl="sibTrans2D1" presStyleIdx="0" presStyleCnt="3" custLinFactNeighborY="12951"/>
      <dgm:spPr/>
      <dgm:t>
        <a:bodyPr/>
        <a:lstStyle/>
        <a:p>
          <a:endParaRPr lang="en-US"/>
        </a:p>
      </dgm:t>
    </dgm:pt>
    <dgm:pt modelId="{65599C82-E73F-4591-8315-46A20125F139}" type="pres">
      <dgm:prSet presAssocID="{BDD31517-9D03-413C-A01C-14EFB712784D}" presName="connTx" presStyleLbl="sibTrans2D1" presStyleIdx="0" presStyleCnt="3"/>
      <dgm:spPr/>
      <dgm:t>
        <a:bodyPr/>
        <a:lstStyle/>
        <a:p>
          <a:endParaRPr lang="en-US"/>
        </a:p>
      </dgm:t>
    </dgm:pt>
    <dgm:pt modelId="{44BB2EB2-D10D-48A2-82A8-3F206E9122B7}" type="pres">
      <dgm:prSet presAssocID="{5FBEDA65-3CA5-44A3-A314-C9B5A3E0F4DF}" presName="composite" presStyleCnt="0"/>
      <dgm:spPr/>
    </dgm:pt>
    <dgm:pt modelId="{F25D4C98-2E81-4143-9D2E-0E1C8FED49C8}"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0EB9D88F-D945-426C-90CA-043149697B3A}" type="pres">
      <dgm:prSet presAssocID="{5FBEDA65-3CA5-44A3-A314-C9B5A3E0F4DF}" presName="parSh" presStyleLbl="node1" presStyleIdx="1" presStyleCnt="4" custLinFactNeighborY="-21286"/>
      <dgm:spPr/>
      <dgm:t>
        <a:bodyPr/>
        <a:lstStyle/>
        <a:p>
          <a:endParaRPr lang="en-US"/>
        </a:p>
      </dgm:t>
    </dgm:pt>
    <dgm:pt modelId="{8A8DBF02-DF1B-413E-86B9-354A93B13554}" type="pres">
      <dgm:prSet presAssocID="{5FBEDA65-3CA5-44A3-A314-C9B5A3E0F4DF}" presName="desTx" presStyleLbl="fgAcc1" presStyleIdx="1" presStyleCnt="4" custFlipHor="1" custScaleY="85439" custLinFactNeighborY="-15863">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EA57FD92-88BF-492B-AB10-9146769BE5A3}" type="pres">
      <dgm:prSet presAssocID="{FFE51DA8-BD54-4FB2-9032-6F11E7147AB6}" presName="sibTrans" presStyleLbl="sibTrans2D1" presStyleIdx="1" presStyleCnt="3" custLinFactNeighborY="12951"/>
      <dgm:spPr/>
      <dgm:t>
        <a:bodyPr/>
        <a:lstStyle/>
        <a:p>
          <a:endParaRPr lang="en-US"/>
        </a:p>
      </dgm:t>
    </dgm:pt>
    <dgm:pt modelId="{27DDF768-31B8-4CB0-AA9F-779E1E60798C}" type="pres">
      <dgm:prSet presAssocID="{FFE51DA8-BD54-4FB2-9032-6F11E7147AB6}" presName="connTx" presStyleLbl="sibTrans2D1" presStyleIdx="1" presStyleCnt="3"/>
      <dgm:spPr/>
      <dgm:t>
        <a:bodyPr/>
        <a:lstStyle/>
        <a:p>
          <a:endParaRPr lang="en-US"/>
        </a:p>
      </dgm:t>
    </dgm:pt>
    <dgm:pt modelId="{69B7CA53-F0F5-4B88-BA38-0E87199E631C}" type="pres">
      <dgm:prSet presAssocID="{7CF2B6DE-4D73-4E9A-B746-31F8EC809AE7}" presName="composite" presStyleCnt="0"/>
      <dgm:spPr/>
    </dgm:pt>
    <dgm:pt modelId="{1B0AF4BB-BDE4-44EB-87AE-BA100A7B98EF}" type="pres">
      <dgm:prSet presAssocID="{7CF2B6DE-4D73-4E9A-B746-31F8EC809AE7}" presName="parTx" presStyleLbl="node1" presStyleIdx="1" presStyleCnt="4">
        <dgm:presLayoutVars>
          <dgm:chMax val="0"/>
          <dgm:chPref val="0"/>
          <dgm:bulletEnabled val="1"/>
        </dgm:presLayoutVars>
      </dgm:prSet>
      <dgm:spPr/>
      <dgm:t>
        <a:bodyPr/>
        <a:lstStyle/>
        <a:p>
          <a:endParaRPr lang="en-US"/>
        </a:p>
      </dgm:t>
    </dgm:pt>
    <dgm:pt modelId="{9A01047A-E10A-4169-976B-A62147ADECB2}" type="pres">
      <dgm:prSet presAssocID="{7CF2B6DE-4D73-4E9A-B746-31F8EC809AE7}" presName="parSh" presStyleLbl="node1" presStyleIdx="2" presStyleCnt="4" custLinFactNeighborY="-21286"/>
      <dgm:spPr/>
      <dgm:t>
        <a:bodyPr/>
        <a:lstStyle/>
        <a:p>
          <a:endParaRPr lang="en-US"/>
        </a:p>
      </dgm:t>
    </dgm:pt>
    <dgm:pt modelId="{298EEFA0-B408-4699-A339-4E6B4D9A86EB}" type="pres">
      <dgm:prSet presAssocID="{7CF2B6DE-4D73-4E9A-B746-31F8EC809AE7}" presName="desTx" presStyleLbl="fgAcc1" presStyleIdx="2" presStyleCnt="4" custScaleY="85439" custLinFactNeighborY="-15863">
        <dgm:presLayoutVars>
          <dgm:bulletEnabled val="1"/>
        </dgm:presLayoutVars>
      </dgm:prSet>
      <dgm:spPr>
        <a:blipFill rotWithShape="0">
          <a:blip xmlns:r="http://schemas.openxmlformats.org/officeDocument/2006/relationships" r:embed="rId3"/>
          <a:stretch>
            <a:fillRect/>
          </a:stretch>
        </a:blipFill>
      </dgm:spPr>
    </dgm:pt>
    <dgm:pt modelId="{D029F3E5-5D72-4EB2-A220-0EBF41793E51}" type="pres">
      <dgm:prSet presAssocID="{839A55B4-7B66-43C2-8EBB-0D0CD61A6EBA}" presName="sibTrans" presStyleLbl="sibTrans2D1" presStyleIdx="2" presStyleCnt="3" custLinFactNeighborY="12951"/>
      <dgm:spPr/>
      <dgm:t>
        <a:bodyPr/>
        <a:lstStyle/>
        <a:p>
          <a:endParaRPr lang="en-US"/>
        </a:p>
      </dgm:t>
    </dgm:pt>
    <dgm:pt modelId="{303D5DBE-E849-4B68-8E15-1580EE8AA02A}" type="pres">
      <dgm:prSet presAssocID="{839A55B4-7B66-43C2-8EBB-0D0CD61A6EBA}" presName="connTx" presStyleLbl="sibTrans2D1" presStyleIdx="2" presStyleCnt="3"/>
      <dgm:spPr/>
      <dgm:t>
        <a:bodyPr/>
        <a:lstStyle/>
        <a:p>
          <a:endParaRPr lang="en-US"/>
        </a:p>
      </dgm:t>
    </dgm:pt>
    <dgm:pt modelId="{562F7413-862B-4964-8330-40AC091544BA}" type="pres">
      <dgm:prSet presAssocID="{C333392E-9F72-424E-B985-EE90B76B2D10}" presName="composite" presStyleCnt="0"/>
      <dgm:spPr/>
    </dgm:pt>
    <dgm:pt modelId="{6AA0D607-3EC4-42E2-A2D9-72C735F01710}" type="pres">
      <dgm:prSet presAssocID="{C333392E-9F72-424E-B985-EE90B76B2D10}" presName="parTx" presStyleLbl="node1" presStyleIdx="2" presStyleCnt="4">
        <dgm:presLayoutVars>
          <dgm:chMax val="0"/>
          <dgm:chPref val="0"/>
          <dgm:bulletEnabled val="1"/>
        </dgm:presLayoutVars>
      </dgm:prSet>
      <dgm:spPr/>
      <dgm:t>
        <a:bodyPr/>
        <a:lstStyle/>
        <a:p>
          <a:endParaRPr lang="en-US"/>
        </a:p>
      </dgm:t>
    </dgm:pt>
    <dgm:pt modelId="{4345AEB6-C527-4965-92A6-315006ED3424}" type="pres">
      <dgm:prSet presAssocID="{C333392E-9F72-424E-B985-EE90B76B2D10}" presName="parSh" presStyleLbl="node1" presStyleIdx="3" presStyleCnt="4" custLinFactNeighborY="-21286"/>
      <dgm:spPr/>
      <dgm:t>
        <a:bodyPr/>
        <a:lstStyle/>
        <a:p>
          <a:endParaRPr lang="en-US"/>
        </a:p>
      </dgm:t>
    </dgm:pt>
    <dgm:pt modelId="{E8270FA9-1EAA-4BF6-A88A-2A58AAEF9A29}" type="pres">
      <dgm:prSet presAssocID="{C333392E-9F72-424E-B985-EE90B76B2D10}" presName="desTx" presStyleLbl="fgAcc1" presStyleIdx="3" presStyleCnt="4" custScaleY="85439" custLinFactNeighborY="-15863">
        <dgm:presLayoutVars>
          <dgm:bulletEnabled val="1"/>
        </dgm:presLayoutVars>
      </dgm:prSet>
      <dgm:spPr>
        <a:blipFill rotWithShape="0">
          <a:blip xmlns:r="http://schemas.openxmlformats.org/officeDocument/2006/relationships" r:embed="rId4"/>
          <a:stretch>
            <a:fillRect/>
          </a:stretch>
        </a:blipFill>
      </dgm:spPr>
    </dgm:pt>
  </dgm:ptLst>
  <dgm:cxnLst>
    <dgm:cxn modelId="{0A9E0364-0D85-4308-AF67-92A20D6E24D9}" type="presOf" srcId="{839A55B4-7B66-43C2-8EBB-0D0CD61A6EBA}" destId="{D029F3E5-5D72-4EB2-A220-0EBF41793E51}" srcOrd="0" destOrd="0" presId="urn:microsoft.com/office/officeart/2005/8/layout/process3"/>
    <dgm:cxn modelId="{7696F7CA-FB84-4B14-8917-1AC9786BF71D}" type="presOf" srcId="{FFE51DA8-BD54-4FB2-9032-6F11E7147AB6}" destId="{27DDF768-31B8-4CB0-AA9F-779E1E60798C}" srcOrd="1" destOrd="0" presId="urn:microsoft.com/office/officeart/2005/8/layout/process3"/>
    <dgm:cxn modelId="{79733F57-C4C6-40D6-80A8-3D6E3B15745B}" type="presOf" srcId="{5FBEDA65-3CA5-44A3-A314-C9B5A3E0F4DF}" destId="{0EB9D88F-D945-426C-90CA-043149697B3A}" srcOrd="1" destOrd="0" presId="urn:microsoft.com/office/officeart/2005/8/layout/process3"/>
    <dgm:cxn modelId="{EFE4C6CE-5423-42A2-B392-CDE0D261FED0}" type="presOf" srcId="{DA2E5612-2FE8-4694-A3D2-405E423CB268}" destId="{3A6E7DBE-C212-4690-BCF9-ACBEDE23A56B}" srcOrd="0" destOrd="0" presId="urn:microsoft.com/office/officeart/2005/8/layout/process3"/>
    <dgm:cxn modelId="{C122CE4B-3D52-4DA5-B53D-78A904451077}" srcId="{DA2E5612-2FE8-4694-A3D2-405E423CB268}" destId="{5FBEDA65-3CA5-44A3-A314-C9B5A3E0F4DF}" srcOrd="1" destOrd="0" parTransId="{58492525-3E1E-4CCA-9B0E-363D04842A40}" sibTransId="{FFE51DA8-BD54-4FB2-9032-6F11E7147AB6}"/>
    <dgm:cxn modelId="{61124077-47BC-46FB-91C2-7B2B55D2D7A0}" type="presOf" srcId="{C333392E-9F72-424E-B985-EE90B76B2D10}" destId="{6AA0D607-3EC4-42E2-A2D9-72C735F01710}" srcOrd="0" destOrd="0" presId="urn:microsoft.com/office/officeart/2005/8/layout/process3"/>
    <dgm:cxn modelId="{FC2E450B-80B5-400F-9178-95B0291E7E06}" srcId="{DA2E5612-2FE8-4694-A3D2-405E423CB268}" destId="{7CF2B6DE-4D73-4E9A-B746-31F8EC809AE7}" srcOrd="2" destOrd="0" parTransId="{252C8AAA-467F-4CBA-AE20-AF9FC55B3634}" sibTransId="{839A55B4-7B66-43C2-8EBB-0D0CD61A6EBA}"/>
    <dgm:cxn modelId="{2CD70700-78BB-4A89-98B3-910A5FF0584B}" type="presOf" srcId="{7CF2B6DE-4D73-4E9A-B746-31F8EC809AE7}" destId="{9A01047A-E10A-4169-976B-A62147ADECB2}" srcOrd="1" destOrd="0" presId="urn:microsoft.com/office/officeart/2005/8/layout/process3"/>
    <dgm:cxn modelId="{6791CA6F-C78E-4042-B5A2-784501D42338}" srcId="{DA2E5612-2FE8-4694-A3D2-405E423CB268}" destId="{C333392E-9F72-424E-B985-EE90B76B2D10}" srcOrd="3" destOrd="0" parTransId="{FF3DE4DF-6FB3-4128-96F6-AB8C940F642F}" sibTransId="{663E88B9-5D97-486D-85A0-357A6529E7F1}"/>
    <dgm:cxn modelId="{15B7268C-ECDC-4602-B581-4CD0F2F4B93F}" srcId="{DA2E5612-2FE8-4694-A3D2-405E423CB268}" destId="{DDF5B533-D7C4-4027-8568-1EBA8932AD17}" srcOrd="0" destOrd="0" parTransId="{A2D3D94E-9E48-47E1-AEAD-56E872FEF3D5}" sibTransId="{BDD31517-9D03-413C-A01C-14EFB712784D}"/>
    <dgm:cxn modelId="{32594EBA-45AB-41AE-93EB-5BEAF59DD1CC}" type="presOf" srcId="{BDD31517-9D03-413C-A01C-14EFB712784D}" destId="{0AE1BD01-F8D8-4A5B-9335-B70A15A3764E}" srcOrd="0" destOrd="0" presId="urn:microsoft.com/office/officeart/2005/8/layout/process3"/>
    <dgm:cxn modelId="{0459C665-16AE-40AE-9D01-FEBD64B4DF95}" type="presOf" srcId="{DDF5B533-D7C4-4027-8568-1EBA8932AD17}" destId="{09B720EC-7B81-409E-BC9A-4944DFAD7845}" srcOrd="1" destOrd="0" presId="urn:microsoft.com/office/officeart/2005/8/layout/process3"/>
    <dgm:cxn modelId="{2033684D-3F5B-41C6-AA39-994704FE1D02}" type="presOf" srcId="{FFE51DA8-BD54-4FB2-9032-6F11E7147AB6}" destId="{EA57FD92-88BF-492B-AB10-9146769BE5A3}" srcOrd="0" destOrd="0" presId="urn:microsoft.com/office/officeart/2005/8/layout/process3"/>
    <dgm:cxn modelId="{20A09BAE-65E8-424F-8D20-E7F97EFEF34D}" type="presOf" srcId="{7CF2B6DE-4D73-4E9A-B746-31F8EC809AE7}" destId="{1B0AF4BB-BDE4-44EB-87AE-BA100A7B98EF}" srcOrd="0" destOrd="0" presId="urn:microsoft.com/office/officeart/2005/8/layout/process3"/>
    <dgm:cxn modelId="{00C3482B-9CF9-43F1-A4D2-99CB1C811833}" type="presOf" srcId="{839A55B4-7B66-43C2-8EBB-0D0CD61A6EBA}" destId="{303D5DBE-E849-4B68-8E15-1580EE8AA02A}" srcOrd="1" destOrd="0" presId="urn:microsoft.com/office/officeart/2005/8/layout/process3"/>
    <dgm:cxn modelId="{A03589AE-36C8-4D10-B59A-280F2F29AC29}" type="presOf" srcId="{BDD31517-9D03-413C-A01C-14EFB712784D}" destId="{65599C82-E73F-4591-8315-46A20125F139}" srcOrd="1" destOrd="0" presId="urn:microsoft.com/office/officeart/2005/8/layout/process3"/>
    <dgm:cxn modelId="{FE694FAD-9E43-45DC-B8C6-21725861A348}" type="presOf" srcId="{DDF5B533-D7C4-4027-8568-1EBA8932AD17}" destId="{EE2893CD-34E8-4C39-84E9-A5303A87DC3A}" srcOrd="0" destOrd="0" presId="urn:microsoft.com/office/officeart/2005/8/layout/process3"/>
    <dgm:cxn modelId="{7D81E19A-9AB8-438B-B2D1-AE59E8F0F424}" type="presOf" srcId="{C333392E-9F72-424E-B985-EE90B76B2D10}" destId="{4345AEB6-C527-4965-92A6-315006ED3424}" srcOrd="1" destOrd="0" presId="urn:microsoft.com/office/officeart/2005/8/layout/process3"/>
    <dgm:cxn modelId="{4BF1FC5C-D010-47DC-9B71-A53765814E6B}" type="presOf" srcId="{5FBEDA65-3CA5-44A3-A314-C9B5A3E0F4DF}" destId="{F25D4C98-2E81-4143-9D2E-0E1C8FED49C8}" srcOrd="0" destOrd="0" presId="urn:microsoft.com/office/officeart/2005/8/layout/process3"/>
    <dgm:cxn modelId="{9EDE787C-7748-431E-892D-D5F4D026CEF8}" type="presParOf" srcId="{3A6E7DBE-C212-4690-BCF9-ACBEDE23A56B}" destId="{2FBC33CD-DF4C-4ABA-80D3-59EBC08C8E3C}" srcOrd="0" destOrd="0" presId="urn:microsoft.com/office/officeart/2005/8/layout/process3"/>
    <dgm:cxn modelId="{63B45965-F736-4D99-AFFA-AA53010E4C2D}" type="presParOf" srcId="{2FBC33CD-DF4C-4ABA-80D3-59EBC08C8E3C}" destId="{EE2893CD-34E8-4C39-84E9-A5303A87DC3A}" srcOrd="0" destOrd="0" presId="urn:microsoft.com/office/officeart/2005/8/layout/process3"/>
    <dgm:cxn modelId="{D914D9FA-5CA6-4653-AB77-84718EE886C1}" type="presParOf" srcId="{2FBC33CD-DF4C-4ABA-80D3-59EBC08C8E3C}" destId="{09B720EC-7B81-409E-BC9A-4944DFAD7845}" srcOrd="1" destOrd="0" presId="urn:microsoft.com/office/officeart/2005/8/layout/process3"/>
    <dgm:cxn modelId="{7C9C2D81-FF1B-480D-893D-3856B86F6799}" type="presParOf" srcId="{2FBC33CD-DF4C-4ABA-80D3-59EBC08C8E3C}" destId="{385B6BD7-2F8C-46BE-AB6F-939FB313A5F6}" srcOrd="2" destOrd="0" presId="urn:microsoft.com/office/officeart/2005/8/layout/process3"/>
    <dgm:cxn modelId="{0211FDB5-F8F9-46CB-B675-95F96E4CEC1D}" type="presParOf" srcId="{3A6E7DBE-C212-4690-BCF9-ACBEDE23A56B}" destId="{0AE1BD01-F8D8-4A5B-9335-B70A15A3764E}" srcOrd="1" destOrd="0" presId="urn:microsoft.com/office/officeart/2005/8/layout/process3"/>
    <dgm:cxn modelId="{433D0601-6E6B-458F-AECD-2FE6ADE96824}" type="presParOf" srcId="{0AE1BD01-F8D8-4A5B-9335-B70A15A3764E}" destId="{65599C82-E73F-4591-8315-46A20125F139}" srcOrd="0" destOrd="0" presId="urn:microsoft.com/office/officeart/2005/8/layout/process3"/>
    <dgm:cxn modelId="{A249DD32-ED77-4859-974A-A19DE301EBDD}" type="presParOf" srcId="{3A6E7DBE-C212-4690-BCF9-ACBEDE23A56B}" destId="{44BB2EB2-D10D-48A2-82A8-3F206E9122B7}" srcOrd="2" destOrd="0" presId="urn:microsoft.com/office/officeart/2005/8/layout/process3"/>
    <dgm:cxn modelId="{63F69821-AB76-4A09-8B63-E10C2E80AFE3}" type="presParOf" srcId="{44BB2EB2-D10D-48A2-82A8-3F206E9122B7}" destId="{F25D4C98-2E81-4143-9D2E-0E1C8FED49C8}" srcOrd="0" destOrd="0" presId="urn:microsoft.com/office/officeart/2005/8/layout/process3"/>
    <dgm:cxn modelId="{0F67BF1C-191C-4571-83A0-07C64642E0AC}" type="presParOf" srcId="{44BB2EB2-D10D-48A2-82A8-3F206E9122B7}" destId="{0EB9D88F-D945-426C-90CA-043149697B3A}" srcOrd="1" destOrd="0" presId="urn:microsoft.com/office/officeart/2005/8/layout/process3"/>
    <dgm:cxn modelId="{5CACD95D-46BA-4209-A42B-CE9EBDC3B9BF}" type="presParOf" srcId="{44BB2EB2-D10D-48A2-82A8-3F206E9122B7}" destId="{8A8DBF02-DF1B-413E-86B9-354A93B13554}" srcOrd="2" destOrd="0" presId="urn:microsoft.com/office/officeart/2005/8/layout/process3"/>
    <dgm:cxn modelId="{679E2109-3C6C-42D5-BB4A-A0C3337D4501}" type="presParOf" srcId="{3A6E7DBE-C212-4690-BCF9-ACBEDE23A56B}" destId="{EA57FD92-88BF-492B-AB10-9146769BE5A3}" srcOrd="3" destOrd="0" presId="urn:microsoft.com/office/officeart/2005/8/layout/process3"/>
    <dgm:cxn modelId="{F2247143-02CC-4A7C-AB29-3F7E4907D5A1}" type="presParOf" srcId="{EA57FD92-88BF-492B-AB10-9146769BE5A3}" destId="{27DDF768-31B8-4CB0-AA9F-779E1E60798C}" srcOrd="0" destOrd="0" presId="urn:microsoft.com/office/officeart/2005/8/layout/process3"/>
    <dgm:cxn modelId="{9B94260A-6D27-40D3-9B02-D9BC6069DFC5}" type="presParOf" srcId="{3A6E7DBE-C212-4690-BCF9-ACBEDE23A56B}" destId="{69B7CA53-F0F5-4B88-BA38-0E87199E631C}" srcOrd="4" destOrd="0" presId="urn:microsoft.com/office/officeart/2005/8/layout/process3"/>
    <dgm:cxn modelId="{06B37228-1D85-4076-8C35-F8DC2F148232}" type="presParOf" srcId="{69B7CA53-F0F5-4B88-BA38-0E87199E631C}" destId="{1B0AF4BB-BDE4-44EB-87AE-BA100A7B98EF}" srcOrd="0" destOrd="0" presId="urn:microsoft.com/office/officeart/2005/8/layout/process3"/>
    <dgm:cxn modelId="{02FA3E9C-EFE5-4BE8-BAC1-426349DE41F0}" type="presParOf" srcId="{69B7CA53-F0F5-4B88-BA38-0E87199E631C}" destId="{9A01047A-E10A-4169-976B-A62147ADECB2}" srcOrd="1" destOrd="0" presId="urn:microsoft.com/office/officeart/2005/8/layout/process3"/>
    <dgm:cxn modelId="{8A5DFC91-DEF2-46F4-920B-E93EE5BBAA1C}" type="presParOf" srcId="{69B7CA53-F0F5-4B88-BA38-0E87199E631C}" destId="{298EEFA0-B408-4699-A339-4E6B4D9A86EB}" srcOrd="2" destOrd="0" presId="urn:microsoft.com/office/officeart/2005/8/layout/process3"/>
    <dgm:cxn modelId="{EACFE221-DEE2-476A-A1B1-386B3C020396}" type="presParOf" srcId="{3A6E7DBE-C212-4690-BCF9-ACBEDE23A56B}" destId="{D029F3E5-5D72-4EB2-A220-0EBF41793E51}" srcOrd="5" destOrd="0" presId="urn:microsoft.com/office/officeart/2005/8/layout/process3"/>
    <dgm:cxn modelId="{C9E8809D-E24C-4659-BCD6-111C8F514F8C}" type="presParOf" srcId="{D029F3E5-5D72-4EB2-A220-0EBF41793E51}" destId="{303D5DBE-E849-4B68-8E15-1580EE8AA02A}" srcOrd="0" destOrd="0" presId="urn:microsoft.com/office/officeart/2005/8/layout/process3"/>
    <dgm:cxn modelId="{3AF0F849-5AC4-4AD4-A597-1C70F2C2BACB}" type="presParOf" srcId="{3A6E7DBE-C212-4690-BCF9-ACBEDE23A56B}" destId="{562F7413-862B-4964-8330-40AC091544BA}" srcOrd="6" destOrd="0" presId="urn:microsoft.com/office/officeart/2005/8/layout/process3"/>
    <dgm:cxn modelId="{DDE7DE48-8933-4546-923D-7F99622E1A57}" type="presParOf" srcId="{562F7413-862B-4964-8330-40AC091544BA}" destId="{6AA0D607-3EC4-42E2-A2D9-72C735F01710}" srcOrd="0" destOrd="0" presId="urn:microsoft.com/office/officeart/2005/8/layout/process3"/>
    <dgm:cxn modelId="{B22D2A29-95AD-4AAE-B0F3-B282F319255B}" type="presParOf" srcId="{562F7413-862B-4964-8330-40AC091544BA}" destId="{4345AEB6-C527-4965-92A6-315006ED3424}" srcOrd="1" destOrd="0" presId="urn:microsoft.com/office/officeart/2005/8/layout/process3"/>
    <dgm:cxn modelId="{92EDD579-B68D-4C6B-BD35-19331D9B953A}" type="presParOf" srcId="{562F7413-862B-4964-8330-40AC091544BA}" destId="{E8270FA9-1EAA-4BF6-A88A-2A58AAEF9A2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7CF2B6DE-4D73-4E9A-B746-31F8EC809AE7}">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Preparation</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Awareness</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E4906F12-F665-409F-B8CC-82699EAB2C5C}">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Response</a:t>
          </a:r>
          <a:endParaRPr lang="en-US" sz="1600" dirty="0">
            <a:solidFill>
              <a:srgbClr val="FFFF00"/>
            </a:solidFill>
            <a:effectLst>
              <a:outerShdw blurRad="38100" dist="38100" dir="2700000" algn="tl">
                <a:srgbClr val="000000">
                  <a:alpha val="43137"/>
                </a:srgbClr>
              </a:outerShdw>
            </a:effectLst>
          </a:endParaRPr>
        </a:p>
      </dgm:t>
    </dgm:pt>
    <dgm:pt modelId="{7933DE2C-7098-4A6C-94EC-78D452DA46A2}" type="par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6441C7D-E814-4AFE-B945-99F7D14F1DC7}" type="sib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Education</a:t>
          </a:r>
          <a:endParaRPr lang="en-US" sz="1600" dirty="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97778453-0FFB-4BEC-AC12-548C1579FE54}" type="pres">
      <dgm:prSet presAssocID="{DA2E5612-2FE8-4694-A3D2-405E423CB268}" presName="linearFlow" presStyleCnt="0">
        <dgm:presLayoutVars>
          <dgm:dir/>
          <dgm:animLvl val="lvl"/>
          <dgm:resizeHandles val="exact"/>
        </dgm:presLayoutVars>
      </dgm:prSet>
      <dgm:spPr/>
    </dgm:pt>
    <dgm:pt modelId="{F5A2F92C-2490-4B22-8D46-16E23448F7EA}" type="pres">
      <dgm:prSet presAssocID="{5FBEDA65-3CA5-44A3-A314-C9B5A3E0F4DF}" presName="composite" presStyleCnt="0"/>
      <dgm:spPr/>
    </dgm:pt>
    <dgm:pt modelId="{C8F4D751-DC24-416F-9C28-BDF88E172F4A}"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5D0B7672-DB67-4BA8-9A69-174E750797E9}" type="pres">
      <dgm:prSet presAssocID="{5FBEDA65-3CA5-44A3-A314-C9B5A3E0F4DF}" presName="parSh" presStyleLbl="node1" presStyleIdx="0" presStyleCnt="4"/>
      <dgm:spPr/>
      <dgm:t>
        <a:bodyPr/>
        <a:lstStyle/>
        <a:p>
          <a:endParaRPr lang="en-US"/>
        </a:p>
      </dgm:t>
    </dgm:pt>
    <dgm:pt modelId="{1FBCE022-9A9D-437B-87AB-2D73DEE40167}" type="pres">
      <dgm:prSet presAssocID="{5FBEDA65-3CA5-44A3-A314-C9B5A3E0F4DF}" presName="desTx" presStyleLbl="fgAcc1" presStyleIdx="0" presStyleCnt="4">
        <dgm:presLayoutVars>
          <dgm:bulletEnabled val="1"/>
        </dgm:presLayoutVars>
      </dgm:prSe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247C57-101E-4BA1-9998-7DAD3793B8AC}" type="pres">
      <dgm:prSet presAssocID="{FFE51DA8-BD54-4FB2-9032-6F11E7147AB6}" presName="sibTrans" presStyleLbl="sibTrans2D1" presStyleIdx="0" presStyleCnt="3"/>
      <dgm:spPr/>
      <dgm:t>
        <a:bodyPr/>
        <a:lstStyle/>
        <a:p>
          <a:endParaRPr lang="en-US"/>
        </a:p>
      </dgm:t>
    </dgm:pt>
    <dgm:pt modelId="{FF632A30-15D5-43DF-AA27-368F52FCD0B2}" type="pres">
      <dgm:prSet presAssocID="{FFE51DA8-BD54-4FB2-9032-6F11E7147AB6}" presName="connTx" presStyleLbl="sibTrans2D1" presStyleIdx="0" presStyleCnt="3"/>
      <dgm:spPr/>
      <dgm:t>
        <a:bodyPr/>
        <a:lstStyle/>
        <a:p>
          <a:endParaRPr lang="en-US"/>
        </a:p>
      </dgm:t>
    </dgm:pt>
    <dgm:pt modelId="{768B45C5-08E0-4163-9FFC-A7485D5CECBD}" type="pres">
      <dgm:prSet presAssocID="{7CF2B6DE-4D73-4E9A-B746-31F8EC809AE7}" presName="composite" presStyleCnt="0"/>
      <dgm:spPr/>
    </dgm:pt>
    <dgm:pt modelId="{5115744E-DC69-4E8F-96EB-D9D4A9FD3E2F}" type="pres">
      <dgm:prSet presAssocID="{7CF2B6DE-4D73-4E9A-B746-31F8EC809AE7}" presName="parTx" presStyleLbl="node1" presStyleIdx="0" presStyleCnt="4">
        <dgm:presLayoutVars>
          <dgm:chMax val="0"/>
          <dgm:chPref val="0"/>
          <dgm:bulletEnabled val="1"/>
        </dgm:presLayoutVars>
      </dgm:prSet>
      <dgm:spPr/>
      <dgm:t>
        <a:bodyPr/>
        <a:lstStyle/>
        <a:p>
          <a:endParaRPr lang="en-US"/>
        </a:p>
      </dgm:t>
    </dgm:pt>
    <dgm:pt modelId="{BFFA5A5D-5E6E-48B1-A7AD-BD9A6505CA09}" type="pres">
      <dgm:prSet presAssocID="{7CF2B6DE-4D73-4E9A-B746-31F8EC809AE7}" presName="parSh" presStyleLbl="node1" presStyleIdx="1" presStyleCnt="4" custScaleX="115040"/>
      <dgm:spPr/>
      <dgm:t>
        <a:bodyPr/>
        <a:lstStyle/>
        <a:p>
          <a:endParaRPr lang="en-US"/>
        </a:p>
      </dgm:t>
    </dgm:pt>
    <dgm:pt modelId="{7F7B7BD8-0754-4EC6-904C-B74AE7059A5A}" type="pres">
      <dgm:prSet presAssocID="{7CF2B6DE-4D73-4E9A-B746-31F8EC809AE7}" presName="desTx" presStyleLbl="fgAcc1" presStyleIdx="1" presStyleCnt="4">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FF8AB92-EE7F-4D29-9FA5-D699F034E9AA}" type="pres">
      <dgm:prSet presAssocID="{839A55B4-7B66-43C2-8EBB-0D0CD61A6EBA}" presName="sibTrans" presStyleLbl="sibTrans2D1" presStyleIdx="1" presStyleCnt="3"/>
      <dgm:spPr/>
      <dgm:t>
        <a:bodyPr/>
        <a:lstStyle/>
        <a:p>
          <a:endParaRPr lang="en-US"/>
        </a:p>
      </dgm:t>
    </dgm:pt>
    <dgm:pt modelId="{DCD5808F-6FCE-4BCE-A5AF-8533E1A9DA40}" type="pres">
      <dgm:prSet presAssocID="{839A55B4-7B66-43C2-8EBB-0D0CD61A6EBA}" presName="connTx" presStyleLbl="sibTrans2D1" presStyleIdx="1" presStyleCnt="3"/>
      <dgm:spPr/>
      <dgm:t>
        <a:bodyPr/>
        <a:lstStyle/>
        <a:p>
          <a:endParaRPr lang="en-US"/>
        </a:p>
      </dgm:t>
    </dgm:pt>
    <dgm:pt modelId="{4BEE06B4-C952-4CD6-BB8B-64CED8467C22}" type="pres">
      <dgm:prSet presAssocID="{C333392E-9F72-424E-B985-EE90B76B2D10}" presName="composite" presStyleCnt="0"/>
      <dgm:spPr/>
    </dgm:pt>
    <dgm:pt modelId="{9465D93A-9FE6-4F6A-A902-6185189013C1}" type="pres">
      <dgm:prSet presAssocID="{C333392E-9F72-424E-B985-EE90B76B2D10}" presName="parTx" presStyleLbl="node1" presStyleIdx="1" presStyleCnt="4">
        <dgm:presLayoutVars>
          <dgm:chMax val="0"/>
          <dgm:chPref val="0"/>
          <dgm:bulletEnabled val="1"/>
        </dgm:presLayoutVars>
      </dgm:prSet>
      <dgm:spPr/>
      <dgm:t>
        <a:bodyPr/>
        <a:lstStyle/>
        <a:p>
          <a:endParaRPr lang="en-US"/>
        </a:p>
      </dgm:t>
    </dgm:pt>
    <dgm:pt modelId="{7AE63603-1223-488E-BFA6-4FB1EC783807}" type="pres">
      <dgm:prSet presAssocID="{C333392E-9F72-424E-B985-EE90B76B2D10}" presName="parSh" presStyleLbl="node1" presStyleIdx="2" presStyleCnt="4" custScaleX="112865"/>
      <dgm:spPr/>
      <dgm:t>
        <a:bodyPr/>
        <a:lstStyle/>
        <a:p>
          <a:endParaRPr lang="en-US"/>
        </a:p>
      </dgm:t>
    </dgm:pt>
    <dgm:pt modelId="{940904AD-589C-4380-87AF-3B67CFC47BBE}" type="pres">
      <dgm:prSet presAssocID="{C333392E-9F72-424E-B985-EE90B76B2D10}" presName="desTx" presStyleLbl="f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n-US"/>
        </a:p>
      </dgm:t>
    </dgm:pt>
    <dgm:pt modelId="{88A29D38-D1E9-41F5-98C6-7DFC1CA60917}" type="pres">
      <dgm:prSet presAssocID="{663E88B9-5D97-486D-85A0-357A6529E7F1}" presName="sibTrans" presStyleLbl="sibTrans2D1" presStyleIdx="2" presStyleCnt="3"/>
      <dgm:spPr/>
      <dgm:t>
        <a:bodyPr/>
        <a:lstStyle/>
        <a:p>
          <a:endParaRPr lang="en-US"/>
        </a:p>
      </dgm:t>
    </dgm:pt>
    <dgm:pt modelId="{46EF7693-6F34-40EF-BF53-B5DC406F2488}" type="pres">
      <dgm:prSet presAssocID="{663E88B9-5D97-486D-85A0-357A6529E7F1}" presName="connTx" presStyleLbl="sibTrans2D1" presStyleIdx="2" presStyleCnt="3"/>
      <dgm:spPr/>
      <dgm:t>
        <a:bodyPr/>
        <a:lstStyle/>
        <a:p>
          <a:endParaRPr lang="en-US"/>
        </a:p>
      </dgm:t>
    </dgm:pt>
    <dgm:pt modelId="{51170A88-316E-4756-8F30-890199A43EF0}" type="pres">
      <dgm:prSet presAssocID="{E4906F12-F665-409F-B8CC-82699EAB2C5C}" presName="composite" presStyleCnt="0"/>
      <dgm:spPr/>
    </dgm:pt>
    <dgm:pt modelId="{693FFC11-66AF-4C05-8E00-762A13B4BAE8}" type="pres">
      <dgm:prSet presAssocID="{E4906F12-F665-409F-B8CC-82699EAB2C5C}" presName="parTx" presStyleLbl="node1" presStyleIdx="2" presStyleCnt="4">
        <dgm:presLayoutVars>
          <dgm:chMax val="0"/>
          <dgm:chPref val="0"/>
          <dgm:bulletEnabled val="1"/>
        </dgm:presLayoutVars>
      </dgm:prSet>
      <dgm:spPr/>
      <dgm:t>
        <a:bodyPr/>
        <a:lstStyle/>
        <a:p>
          <a:endParaRPr lang="en-US"/>
        </a:p>
      </dgm:t>
    </dgm:pt>
    <dgm:pt modelId="{7698411F-E95C-47CD-9B75-3BFDCD076CBC}" type="pres">
      <dgm:prSet presAssocID="{E4906F12-F665-409F-B8CC-82699EAB2C5C}" presName="parSh" presStyleLbl="node1" presStyleIdx="3" presStyleCnt="4"/>
      <dgm:spPr/>
      <dgm:t>
        <a:bodyPr/>
        <a:lstStyle/>
        <a:p>
          <a:endParaRPr lang="en-US"/>
        </a:p>
      </dgm:t>
    </dgm:pt>
    <dgm:pt modelId="{16E06FD5-EA62-4751-AB1F-66BF8E9F4BA1}" type="pres">
      <dgm:prSet presAssocID="{E4906F12-F665-409F-B8CC-82699EAB2C5C}" presName="desTx" presStyleLbl="fgAcc1" presStyleIdx="3" presStyleCnt="4">
        <dgm:presLayoutVars>
          <dgm:bulletEnabled val="1"/>
        </dgm:presLayoutVars>
      </dgm:prSe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Lst>
  <dgm:cxnLst>
    <dgm:cxn modelId="{24E494E7-CC59-40FF-B01C-C10F18436145}" srcId="{DA2E5612-2FE8-4694-A3D2-405E423CB268}" destId="{E4906F12-F665-409F-B8CC-82699EAB2C5C}" srcOrd="3" destOrd="0" parTransId="{7933DE2C-7098-4A6C-94EC-78D452DA46A2}" sibTransId="{F6441C7D-E814-4AFE-B945-99F7D14F1DC7}"/>
    <dgm:cxn modelId="{9CCEBD48-A4AE-4C99-823E-1C20DBED7931}" type="presOf" srcId="{7CF2B6DE-4D73-4E9A-B746-31F8EC809AE7}" destId="{BFFA5A5D-5E6E-48B1-A7AD-BD9A6505CA09}" srcOrd="1" destOrd="0" presId="urn:microsoft.com/office/officeart/2005/8/layout/process3"/>
    <dgm:cxn modelId="{72CD8260-ECEC-46B8-BE72-39B36B48FC95}" type="presOf" srcId="{663E88B9-5D97-486D-85A0-357A6529E7F1}" destId="{88A29D38-D1E9-41F5-98C6-7DFC1CA60917}" srcOrd="0" destOrd="0" presId="urn:microsoft.com/office/officeart/2005/8/layout/process3"/>
    <dgm:cxn modelId="{4DA9DFD8-D785-4B1F-B856-4578E88C6D31}" type="presOf" srcId="{7CF2B6DE-4D73-4E9A-B746-31F8EC809AE7}" destId="{5115744E-DC69-4E8F-96EB-D9D4A9FD3E2F}" srcOrd="0" destOrd="0" presId="urn:microsoft.com/office/officeart/2005/8/layout/process3"/>
    <dgm:cxn modelId="{EFC9E164-6D6E-4D2B-B38C-3496D1FD104B}" type="presOf" srcId="{DA2E5612-2FE8-4694-A3D2-405E423CB268}" destId="{97778453-0FFB-4BEC-AC12-548C1579FE54}" srcOrd="0" destOrd="0" presId="urn:microsoft.com/office/officeart/2005/8/layout/process3"/>
    <dgm:cxn modelId="{7DF374B5-7E5B-4CC9-A0AE-0AA72994CB01}" type="presOf" srcId="{5FBEDA65-3CA5-44A3-A314-C9B5A3E0F4DF}" destId="{5D0B7672-DB67-4BA8-9A69-174E750797E9}" srcOrd="1" destOrd="0" presId="urn:microsoft.com/office/officeart/2005/8/layout/process3"/>
    <dgm:cxn modelId="{92F7D868-E636-422B-AADB-7CE396641951}" type="presOf" srcId="{FFE51DA8-BD54-4FB2-9032-6F11E7147AB6}" destId="{72247C57-101E-4BA1-9998-7DAD3793B8AC}" srcOrd="0" destOrd="0" presId="urn:microsoft.com/office/officeart/2005/8/layout/process3"/>
    <dgm:cxn modelId="{00392BD8-FC6F-48A5-B9DF-520CE125C943}" type="presOf" srcId="{E4906F12-F665-409F-B8CC-82699EAB2C5C}" destId="{7698411F-E95C-47CD-9B75-3BFDCD076CBC}" srcOrd="1" destOrd="0" presId="urn:microsoft.com/office/officeart/2005/8/layout/process3"/>
    <dgm:cxn modelId="{64E9D60B-179F-489E-9432-4DEBEB43F572}" type="presOf" srcId="{FFE51DA8-BD54-4FB2-9032-6F11E7147AB6}" destId="{FF632A30-15D5-43DF-AA27-368F52FCD0B2}" srcOrd="1" destOrd="0" presId="urn:microsoft.com/office/officeart/2005/8/layout/process3"/>
    <dgm:cxn modelId="{C122CE4B-3D52-4DA5-B53D-78A904451077}" srcId="{DA2E5612-2FE8-4694-A3D2-405E423CB268}" destId="{5FBEDA65-3CA5-44A3-A314-C9B5A3E0F4DF}" srcOrd="0" destOrd="0" parTransId="{58492525-3E1E-4CCA-9B0E-363D04842A40}" sibTransId="{FFE51DA8-BD54-4FB2-9032-6F11E7147AB6}"/>
    <dgm:cxn modelId="{DFD8974F-22D2-4C0D-AC86-A8961EA5D42D}" type="presOf" srcId="{C333392E-9F72-424E-B985-EE90B76B2D10}" destId="{7AE63603-1223-488E-BFA6-4FB1EC783807}" srcOrd="1" destOrd="0" presId="urn:microsoft.com/office/officeart/2005/8/layout/process3"/>
    <dgm:cxn modelId="{FC2E450B-80B5-400F-9178-95B0291E7E06}" srcId="{DA2E5612-2FE8-4694-A3D2-405E423CB268}" destId="{7CF2B6DE-4D73-4E9A-B746-31F8EC809AE7}" srcOrd="1" destOrd="0" parTransId="{252C8AAA-467F-4CBA-AE20-AF9FC55B3634}" sibTransId="{839A55B4-7B66-43C2-8EBB-0D0CD61A6EBA}"/>
    <dgm:cxn modelId="{6791CA6F-C78E-4042-B5A2-784501D42338}" srcId="{DA2E5612-2FE8-4694-A3D2-405E423CB268}" destId="{C333392E-9F72-424E-B985-EE90B76B2D10}" srcOrd="2" destOrd="0" parTransId="{FF3DE4DF-6FB3-4128-96F6-AB8C940F642F}" sibTransId="{663E88B9-5D97-486D-85A0-357A6529E7F1}"/>
    <dgm:cxn modelId="{DBBA2D30-03AA-46FA-94F0-20B663884BCF}" type="presOf" srcId="{839A55B4-7B66-43C2-8EBB-0D0CD61A6EBA}" destId="{DCD5808F-6FCE-4BCE-A5AF-8533E1A9DA40}" srcOrd="1" destOrd="0" presId="urn:microsoft.com/office/officeart/2005/8/layout/process3"/>
    <dgm:cxn modelId="{0A413C61-6CE0-477B-9E41-9BBDB87849E9}" type="presOf" srcId="{E4906F12-F665-409F-B8CC-82699EAB2C5C}" destId="{693FFC11-66AF-4C05-8E00-762A13B4BAE8}" srcOrd="0" destOrd="0" presId="urn:microsoft.com/office/officeart/2005/8/layout/process3"/>
    <dgm:cxn modelId="{68AF76E1-232F-4DB4-9AE2-2E388C8A520D}" type="presOf" srcId="{C333392E-9F72-424E-B985-EE90B76B2D10}" destId="{9465D93A-9FE6-4F6A-A902-6185189013C1}" srcOrd="0" destOrd="0" presId="urn:microsoft.com/office/officeart/2005/8/layout/process3"/>
    <dgm:cxn modelId="{6CD62AFE-AF7C-4717-985D-B4DE600B91A3}" type="presOf" srcId="{839A55B4-7B66-43C2-8EBB-0D0CD61A6EBA}" destId="{9FF8AB92-EE7F-4D29-9FA5-D699F034E9AA}" srcOrd="0" destOrd="0" presId="urn:microsoft.com/office/officeart/2005/8/layout/process3"/>
    <dgm:cxn modelId="{4A61B2FD-766F-42D4-AA36-5EF88AB11EAB}" type="presOf" srcId="{5FBEDA65-3CA5-44A3-A314-C9B5A3E0F4DF}" destId="{C8F4D751-DC24-416F-9C28-BDF88E172F4A}" srcOrd="0" destOrd="0" presId="urn:microsoft.com/office/officeart/2005/8/layout/process3"/>
    <dgm:cxn modelId="{CCC3926D-CF4E-4F11-89D2-8741CD172F3D}" type="presOf" srcId="{663E88B9-5D97-486D-85A0-357A6529E7F1}" destId="{46EF7693-6F34-40EF-BF53-B5DC406F2488}" srcOrd="1" destOrd="0" presId="urn:microsoft.com/office/officeart/2005/8/layout/process3"/>
    <dgm:cxn modelId="{6BD728E0-633D-44F6-91F2-4AE794C9E195}" type="presParOf" srcId="{97778453-0FFB-4BEC-AC12-548C1579FE54}" destId="{F5A2F92C-2490-4B22-8D46-16E23448F7EA}" srcOrd="0" destOrd="0" presId="urn:microsoft.com/office/officeart/2005/8/layout/process3"/>
    <dgm:cxn modelId="{F1C2EF1B-BB17-4E38-B279-72F490D831F4}" type="presParOf" srcId="{F5A2F92C-2490-4B22-8D46-16E23448F7EA}" destId="{C8F4D751-DC24-416F-9C28-BDF88E172F4A}" srcOrd="0" destOrd="0" presId="urn:microsoft.com/office/officeart/2005/8/layout/process3"/>
    <dgm:cxn modelId="{9C713E92-BC4E-49C9-867C-D30E73908970}" type="presParOf" srcId="{F5A2F92C-2490-4B22-8D46-16E23448F7EA}" destId="{5D0B7672-DB67-4BA8-9A69-174E750797E9}" srcOrd="1" destOrd="0" presId="urn:microsoft.com/office/officeart/2005/8/layout/process3"/>
    <dgm:cxn modelId="{D2E5D777-B564-4EB4-B281-50101EDF30D6}" type="presParOf" srcId="{F5A2F92C-2490-4B22-8D46-16E23448F7EA}" destId="{1FBCE022-9A9D-437B-87AB-2D73DEE40167}" srcOrd="2" destOrd="0" presId="urn:microsoft.com/office/officeart/2005/8/layout/process3"/>
    <dgm:cxn modelId="{C59FDB70-8F75-4E58-BD5F-0FD63ADF2795}" type="presParOf" srcId="{97778453-0FFB-4BEC-AC12-548C1579FE54}" destId="{72247C57-101E-4BA1-9998-7DAD3793B8AC}" srcOrd="1" destOrd="0" presId="urn:microsoft.com/office/officeart/2005/8/layout/process3"/>
    <dgm:cxn modelId="{1F26AD6F-6532-4FDD-AB7C-1D10CF447071}" type="presParOf" srcId="{72247C57-101E-4BA1-9998-7DAD3793B8AC}" destId="{FF632A30-15D5-43DF-AA27-368F52FCD0B2}" srcOrd="0" destOrd="0" presId="urn:microsoft.com/office/officeart/2005/8/layout/process3"/>
    <dgm:cxn modelId="{3AB4B509-BD68-4D9D-B231-982FFF7CE00A}" type="presParOf" srcId="{97778453-0FFB-4BEC-AC12-548C1579FE54}" destId="{768B45C5-08E0-4163-9FFC-A7485D5CECBD}" srcOrd="2" destOrd="0" presId="urn:microsoft.com/office/officeart/2005/8/layout/process3"/>
    <dgm:cxn modelId="{8DFE9B83-65EB-41C8-9070-24A68ECFAE24}" type="presParOf" srcId="{768B45C5-08E0-4163-9FFC-A7485D5CECBD}" destId="{5115744E-DC69-4E8F-96EB-D9D4A9FD3E2F}" srcOrd="0" destOrd="0" presId="urn:microsoft.com/office/officeart/2005/8/layout/process3"/>
    <dgm:cxn modelId="{AA9BD36A-40C3-4DA9-9A43-D1BB58F490F6}" type="presParOf" srcId="{768B45C5-08E0-4163-9FFC-A7485D5CECBD}" destId="{BFFA5A5D-5E6E-48B1-A7AD-BD9A6505CA09}" srcOrd="1" destOrd="0" presId="urn:microsoft.com/office/officeart/2005/8/layout/process3"/>
    <dgm:cxn modelId="{B63A0938-3D0C-426A-BB57-AE4F20506AFF}" type="presParOf" srcId="{768B45C5-08E0-4163-9FFC-A7485D5CECBD}" destId="{7F7B7BD8-0754-4EC6-904C-B74AE7059A5A}" srcOrd="2" destOrd="0" presId="urn:microsoft.com/office/officeart/2005/8/layout/process3"/>
    <dgm:cxn modelId="{A79FA7FE-F97E-480D-BB8D-B8333E3E8251}" type="presParOf" srcId="{97778453-0FFB-4BEC-AC12-548C1579FE54}" destId="{9FF8AB92-EE7F-4D29-9FA5-D699F034E9AA}" srcOrd="3" destOrd="0" presId="urn:microsoft.com/office/officeart/2005/8/layout/process3"/>
    <dgm:cxn modelId="{1EAA5B09-6F60-4751-9C9B-580ED4E13080}" type="presParOf" srcId="{9FF8AB92-EE7F-4D29-9FA5-D699F034E9AA}" destId="{DCD5808F-6FCE-4BCE-A5AF-8533E1A9DA40}" srcOrd="0" destOrd="0" presId="urn:microsoft.com/office/officeart/2005/8/layout/process3"/>
    <dgm:cxn modelId="{21D1849E-A3F7-41CC-88A9-D5482FAF834E}" type="presParOf" srcId="{97778453-0FFB-4BEC-AC12-548C1579FE54}" destId="{4BEE06B4-C952-4CD6-BB8B-64CED8467C22}" srcOrd="4" destOrd="0" presId="urn:microsoft.com/office/officeart/2005/8/layout/process3"/>
    <dgm:cxn modelId="{E407EE0C-7F3B-49E1-B918-B8C9AD9935E9}" type="presParOf" srcId="{4BEE06B4-C952-4CD6-BB8B-64CED8467C22}" destId="{9465D93A-9FE6-4F6A-A902-6185189013C1}" srcOrd="0" destOrd="0" presId="urn:microsoft.com/office/officeart/2005/8/layout/process3"/>
    <dgm:cxn modelId="{FEE63224-FF4A-4560-B9E2-43E4359BA96D}" type="presParOf" srcId="{4BEE06B4-C952-4CD6-BB8B-64CED8467C22}" destId="{7AE63603-1223-488E-BFA6-4FB1EC783807}" srcOrd="1" destOrd="0" presId="urn:microsoft.com/office/officeart/2005/8/layout/process3"/>
    <dgm:cxn modelId="{7DBCE129-5511-4EE2-B299-EE2C4EF3B387}" type="presParOf" srcId="{4BEE06B4-C952-4CD6-BB8B-64CED8467C22}" destId="{940904AD-589C-4380-87AF-3B67CFC47BBE}" srcOrd="2" destOrd="0" presId="urn:microsoft.com/office/officeart/2005/8/layout/process3"/>
    <dgm:cxn modelId="{3B619B19-AAB6-4933-B1F4-AC4F849467DE}" type="presParOf" srcId="{97778453-0FFB-4BEC-AC12-548C1579FE54}" destId="{88A29D38-D1E9-41F5-98C6-7DFC1CA60917}" srcOrd="5" destOrd="0" presId="urn:microsoft.com/office/officeart/2005/8/layout/process3"/>
    <dgm:cxn modelId="{782BA827-9405-4546-9EF6-CD83E617FB94}" type="presParOf" srcId="{88A29D38-D1E9-41F5-98C6-7DFC1CA60917}" destId="{46EF7693-6F34-40EF-BF53-B5DC406F2488}" srcOrd="0" destOrd="0" presId="urn:microsoft.com/office/officeart/2005/8/layout/process3"/>
    <dgm:cxn modelId="{2EE2196F-319B-486C-832C-1927F1D1F2BB}" type="presParOf" srcId="{97778453-0FFB-4BEC-AC12-548C1579FE54}" destId="{51170A88-316E-4756-8F30-890199A43EF0}" srcOrd="6" destOrd="0" presId="urn:microsoft.com/office/officeart/2005/8/layout/process3"/>
    <dgm:cxn modelId="{1B314C98-D650-4AAE-ACCE-357632A2889F}" type="presParOf" srcId="{51170A88-316E-4756-8F30-890199A43EF0}" destId="{693FFC11-66AF-4C05-8E00-762A13B4BAE8}" srcOrd="0" destOrd="0" presId="urn:microsoft.com/office/officeart/2005/8/layout/process3"/>
    <dgm:cxn modelId="{5766D37A-D25D-4366-A4AD-BE111EB936F3}" type="presParOf" srcId="{51170A88-316E-4756-8F30-890199A43EF0}" destId="{7698411F-E95C-47CD-9B75-3BFDCD076CBC}" srcOrd="1" destOrd="0" presId="urn:microsoft.com/office/officeart/2005/8/layout/process3"/>
    <dgm:cxn modelId="{1499F231-338E-4549-8213-FCFF34ABF4B8}" type="presParOf" srcId="{51170A88-316E-4756-8F30-890199A43EF0}" destId="{16E06FD5-EA62-4751-AB1F-66BF8E9F4BA1}" srcOrd="2" destOrd="0" presId="urn:microsoft.com/office/officeart/2005/8/layout/process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DDF5B533-D7C4-4027-8568-1EBA8932AD1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Method</a:t>
          </a:r>
          <a:endParaRPr lang="en-US" sz="1600" dirty="0">
            <a:solidFill>
              <a:srgbClr val="FFFF00"/>
            </a:solidFill>
            <a:effectLst>
              <a:outerShdw blurRad="38100" dist="38100" dir="2700000" algn="tl">
                <a:srgbClr val="000000">
                  <a:alpha val="43137"/>
                </a:srgbClr>
              </a:outerShdw>
            </a:effectLst>
          </a:endParaRPr>
        </a:p>
      </dgm:t>
    </dgm:pt>
    <dgm:pt modelId="{A2D3D94E-9E48-47E1-AEAD-56E872FEF3D5}" type="par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BDD31517-9D03-413C-A01C-14EFB712784D}" type="sib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Decision</a:t>
          </a:r>
          <a:endParaRPr lang="en-US" sz="1600" dirty="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7CF2B6DE-4D73-4E9A-B746-31F8EC809AE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Tools</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Output</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3A6E7DBE-C212-4690-BCF9-ACBEDE23A56B}" type="pres">
      <dgm:prSet presAssocID="{DA2E5612-2FE8-4694-A3D2-405E423CB268}" presName="linearFlow" presStyleCnt="0">
        <dgm:presLayoutVars>
          <dgm:dir/>
          <dgm:animLvl val="lvl"/>
          <dgm:resizeHandles val="exact"/>
        </dgm:presLayoutVars>
      </dgm:prSet>
      <dgm:spPr/>
    </dgm:pt>
    <dgm:pt modelId="{2FBC33CD-DF4C-4ABA-80D3-59EBC08C8E3C}" type="pres">
      <dgm:prSet presAssocID="{DDF5B533-D7C4-4027-8568-1EBA8932AD17}" presName="composite" presStyleCnt="0"/>
      <dgm:spPr/>
    </dgm:pt>
    <dgm:pt modelId="{EE2893CD-34E8-4C39-84E9-A5303A87DC3A}" type="pres">
      <dgm:prSet presAssocID="{DDF5B533-D7C4-4027-8568-1EBA8932AD17}" presName="parTx" presStyleLbl="node1" presStyleIdx="0" presStyleCnt="4">
        <dgm:presLayoutVars>
          <dgm:chMax val="0"/>
          <dgm:chPref val="0"/>
          <dgm:bulletEnabled val="1"/>
        </dgm:presLayoutVars>
      </dgm:prSet>
      <dgm:spPr/>
      <dgm:t>
        <a:bodyPr/>
        <a:lstStyle/>
        <a:p>
          <a:endParaRPr lang="en-US"/>
        </a:p>
      </dgm:t>
    </dgm:pt>
    <dgm:pt modelId="{09B720EC-7B81-409E-BC9A-4944DFAD7845}" type="pres">
      <dgm:prSet presAssocID="{DDF5B533-D7C4-4027-8568-1EBA8932AD17}" presName="parSh" presStyleLbl="node1" presStyleIdx="0" presStyleCnt="4" custLinFactNeighborY="-21286"/>
      <dgm:spPr/>
      <dgm:t>
        <a:bodyPr/>
        <a:lstStyle/>
        <a:p>
          <a:endParaRPr lang="en-US"/>
        </a:p>
      </dgm:t>
    </dgm:pt>
    <dgm:pt modelId="{385B6BD7-2F8C-46BE-AB6F-939FB313A5F6}" type="pres">
      <dgm:prSet presAssocID="{DDF5B533-D7C4-4027-8568-1EBA8932AD17}" presName="desTx" presStyleLbl="fgAcc1" presStyleIdx="0" presStyleCnt="4" custScaleY="85439" custLinFactNeighborY="-15863">
        <dgm:presLayoutVars>
          <dgm:bulletEnabled val="1"/>
        </dgm:presLayoutVars>
      </dgm:prSet>
      <dgm:spPr>
        <a:blipFill rotWithShape="0">
          <a:blip xmlns:r="http://schemas.openxmlformats.org/officeDocument/2006/relationships" r:embed="rId1"/>
          <a:stretch>
            <a:fillRect/>
          </a:stretch>
        </a:blipFill>
      </dgm:spPr>
    </dgm:pt>
    <dgm:pt modelId="{0AE1BD01-F8D8-4A5B-9335-B70A15A3764E}" type="pres">
      <dgm:prSet presAssocID="{BDD31517-9D03-413C-A01C-14EFB712784D}" presName="sibTrans" presStyleLbl="sibTrans2D1" presStyleIdx="0" presStyleCnt="3" custLinFactNeighborY="12951"/>
      <dgm:spPr/>
      <dgm:t>
        <a:bodyPr/>
        <a:lstStyle/>
        <a:p>
          <a:endParaRPr lang="en-US"/>
        </a:p>
      </dgm:t>
    </dgm:pt>
    <dgm:pt modelId="{65599C82-E73F-4591-8315-46A20125F139}" type="pres">
      <dgm:prSet presAssocID="{BDD31517-9D03-413C-A01C-14EFB712784D}" presName="connTx" presStyleLbl="sibTrans2D1" presStyleIdx="0" presStyleCnt="3"/>
      <dgm:spPr/>
      <dgm:t>
        <a:bodyPr/>
        <a:lstStyle/>
        <a:p>
          <a:endParaRPr lang="en-US"/>
        </a:p>
      </dgm:t>
    </dgm:pt>
    <dgm:pt modelId="{44BB2EB2-D10D-48A2-82A8-3F206E9122B7}" type="pres">
      <dgm:prSet presAssocID="{5FBEDA65-3CA5-44A3-A314-C9B5A3E0F4DF}" presName="composite" presStyleCnt="0"/>
      <dgm:spPr/>
    </dgm:pt>
    <dgm:pt modelId="{F25D4C98-2E81-4143-9D2E-0E1C8FED49C8}"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0EB9D88F-D945-426C-90CA-043149697B3A}" type="pres">
      <dgm:prSet presAssocID="{5FBEDA65-3CA5-44A3-A314-C9B5A3E0F4DF}" presName="parSh" presStyleLbl="node1" presStyleIdx="1" presStyleCnt="4" custLinFactNeighborY="-21286"/>
      <dgm:spPr/>
      <dgm:t>
        <a:bodyPr/>
        <a:lstStyle/>
        <a:p>
          <a:endParaRPr lang="en-US"/>
        </a:p>
      </dgm:t>
    </dgm:pt>
    <dgm:pt modelId="{8A8DBF02-DF1B-413E-86B9-354A93B13554}" type="pres">
      <dgm:prSet presAssocID="{5FBEDA65-3CA5-44A3-A314-C9B5A3E0F4DF}" presName="desTx" presStyleLbl="fgAcc1" presStyleIdx="1" presStyleCnt="4" custFlipHor="1" custScaleY="85439" custLinFactNeighborY="-15863">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EA57FD92-88BF-492B-AB10-9146769BE5A3}" type="pres">
      <dgm:prSet presAssocID="{FFE51DA8-BD54-4FB2-9032-6F11E7147AB6}" presName="sibTrans" presStyleLbl="sibTrans2D1" presStyleIdx="1" presStyleCnt="3" custLinFactNeighborY="12951"/>
      <dgm:spPr/>
      <dgm:t>
        <a:bodyPr/>
        <a:lstStyle/>
        <a:p>
          <a:endParaRPr lang="en-US"/>
        </a:p>
      </dgm:t>
    </dgm:pt>
    <dgm:pt modelId="{27DDF768-31B8-4CB0-AA9F-779E1E60798C}" type="pres">
      <dgm:prSet presAssocID="{FFE51DA8-BD54-4FB2-9032-6F11E7147AB6}" presName="connTx" presStyleLbl="sibTrans2D1" presStyleIdx="1" presStyleCnt="3"/>
      <dgm:spPr/>
      <dgm:t>
        <a:bodyPr/>
        <a:lstStyle/>
        <a:p>
          <a:endParaRPr lang="en-US"/>
        </a:p>
      </dgm:t>
    </dgm:pt>
    <dgm:pt modelId="{69B7CA53-F0F5-4B88-BA38-0E87199E631C}" type="pres">
      <dgm:prSet presAssocID="{7CF2B6DE-4D73-4E9A-B746-31F8EC809AE7}" presName="composite" presStyleCnt="0"/>
      <dgm:spPr/>
    </dgm:pt>
    <dgm:pt modelId="{1B0AF4BB-BDE4-44EB-87AE-BA100A7B98EF}" type="pres">
      <dgm:prSet presAssocID="{7CF2B6DE-4D73-4E9A-B746-31F8EC809AE7}" presName="parTx" presStyleLbl="node1" presStyleIdx="1" presStyleCnt="4">
        <dgm:presLayoutVars>
          <dgm:chMax val="0"/>
          <dgm:chPref val="0"/>
          <dgm:bulletEnabled val="1"/>
        </dgm:presLayoutVars>
      </dgm:prSet>
      <dgm:spPr/>
      <dgm:t>
        <a:bodyPr/>
        <a:lstStyle/>
        <a:p>
          <a:endParaRPr lang="en-US"/>
        </a:p>
      </dgm:t>
    </dgm:pt>
    <dgm:pt modelId="{9A01047A-E10A-4169-976B-A62147ADECB2}" type="pres">
      <dgm:prSet presAssocID="{7CF2B6DE-4D73-4E9A-B746-31F8EC809AE7}" presName="parSh" presStyleLbl="node1" presStyleIdx="2" presStyleCnt="4" custLinFactNeighborY="-21286"/>
      <dgm:spPr/>
      <dgm:t>
        <a:bodyPr/>
        <a:lstStyle/>
        <a:p>
          <a:endParaRPr lang="en-US"/>
        </a:p>
      </dgm:t>
    </dgm:pt>
    <dgm:pt modelId="{298EEFA0-B408-4699-A339-4E6B4D9A86EB}" type="pres">
      <dgm:prSet presAssocID="{7CF2B6DE-4D73-4E9A-B746-31F8EC809AE7}" presName="desTx" presStyleLbl="fgAcc1" presStyleIdx="2" presStyleCnt="4" custScaleY="85439" custLinFactNeighborY="-15863">
        <dgm:presLayoutVars>
          <dgm:bulletEnabled val="1"/>
        </dgm:presLayoutVars>
      </dgm:prSet>
      <dgm:spPr>
        <a:blipFill rotWithShape="0">
          <a:blip xmlns:r="http://schemas.openxmlformats.org/officeDocument/2006/relationships" r:embed="rId3"/>
          <a:stretch>
            <a:fillRect/>
          </a:stretch>
        </a:blipFill>
      </dgm:spPr>
    </dgm:pt>
    <dgm:pt modelId="{D029F3E5-5D72-4EB2-A220-0EBF41793E51}" type="pres">
      <dgm:prSet presAssocID="{839A55B4-7B66-43C2-8EBB-0D0CD61A6EBA}" presName="sibTrans" presStyleLbl="sibTrans2D1" presStyleIdx="2" presStyleCnt="3" custLinFactNeighborY="12951"/>
      <dgm:spPr/>
      <dgm:t>
        <a:bodyPr/>
        <a:lstStyle/>
        <a:p>
          <a:endParaRPr lang="en-US"/>
        </a:p>
      </dgm:t>
    </dgm:pt>
    <dgm:pt modelId="{303D5DBE-E849-4B68-8E15-1580EE8AA02A}" type="pres">
      <dgm:prSet presAssocID="{839A55B4-7B66-43C2-8EBB-0D0CD61A6EBA}" presName="connTx" presStyleLbl="sibTrans2D1" presStyleIdx="2" presStyleCnt="3"/>
      <dgm:spPr/>
      <dgm:t>
        <a:bodyPr/>
        <a:lstStyle/>
        <a:p>
          <a:endParaRPr lang="en-US"/>
        </a:p>
      </dgm:t>
    </dgm:pt>
    <dgm:pt modelId="{562F7413-862B-4964-8330-40AC091544BA}" type="pres">
      <dgm:prSet presAssocID="{C333392E-9F72-424E-B985-EE90B76B2D10}" presName="composite" presStyleCnt="0"/>
      <dgm:spPr/>
    </dgm:pt>
    <dgm:pt modelId="{6AA0D607-3EC4-42E2-A2D9-72C735F01710}" type="pres">
      <dgm:prSet presAssocID="{C333392E-9F72-424E-B985-EE90B76B2D10}" presName="parTx" presStyleLbl="node1" presStyleIdx="2" presStyleCnt="4">
        <dgm:presLayoutVars>
          <dgm:chMax val="0"/>
          <dgm:chPref val="0"/>
          <dgm:bulletEnabled val="1"/>
        </dgm:presLayoutVars>
      </dgm:prSet>
      <dgm:spPr/>
      <dgm:t>
        <a:bodyPr/>
        <a:lstStyle/>
        <a:p>
          <a:endParaRPr lang="en-US"/>
        </a:p>
      </dgm:t>
    </dgm:pt>
    <dgm:pt modelId="{4345AEB6-C527-4965-92A6-315006ED3424}" type="pres">
      <dgm:prSet presAssocID="{C333392E-9F72-424E-B985-EE90B76B2D10}" presName="parSh" presStyleLbl="node1" presStyleIdx="3" presStyleCnt="4" custLinFactNeighborY="-21286"/>
      <dgm:spPr/>
      <dgm:t>
        <a:bodyPr/>
        <a:lstStyle/>
        <a:p>
          <a:endParaRPr lang="en-US"/>
        </a:p>
      </dgm:t>
    </dgm:pt>
    <dgm:pt modelId="{E8270FA9-1EAA-4BF6-A88A-2A58AAEF9A29}" type="pres">
      <dgm:prSet presAssocID="{C333392E-9F72-424E-B985-EE90B76B2D10}" presName="desTx" presStyleLbl="fgAcc1" presStyleIdx="3" presStyleCnt="4" custScaleY="85439" custLinFactNeighborY="-15863">
        <dgm:presLayoutVars>
          <dgm:bulletEnabled val="1"/>
        </dgm:presLayoutVars>
      </dgm:prSet>
      <dgm:spPr>
        <a:blipFill rotWithShape="0">
          <a:blip xmlns:r="http://schemas.openxmlformats.org/officeDocument/2006/relationships" r:embed="rId4"/>
          <a:stretch>
            <a:fillRect/>
          </a:stretch>
        </a:blipFill>
      </dgm:spPr>
    </dgm:pt>
  </dgm:ptLst>
  <dgm:cxnLst>
    <dgm:cxn modelId="{6791CA6F-C78E-4042-B5A2-784501D42338}" srcId="{DA2E5612-2FE8-4694-A3D2-405E423CB268}" destId="{C333392E-9F72-424E-B985-EE90B76B2D10}" srcOrd="3" destOrd="0" parTransId="{FF3DE4DF-6FB3-4128-96F6-AB8C940F642F}" sibTransId="{663E88B9-5D97-486D-85A0-357A6529E7F1}"/>
    <dgm:cxn modelId="{35CC3171-CBC1-44C8-A0E0-E83F9D41B628}" type="presOf" srcId="{FFE51DA8-BD54-4FB2-9032-6F11E7147AB6}" destId="{EA57FD92-88BF-492B-AB10-9146769BE5A3}" srcOrd="0" destOrd="0" presId="urn:microsoft.com/office/officeart/2005/8/layout/process3"/>
    <dgm:cxn modelId="{F0DD902A-2D5E-4D90-B6B8-32A3F43908DD}" type="presOf" srcId="{BDD31517-9D03-413C-A01C-14EFB712784D}" destId="{0AE1BD01-F8D8-4A5B-9335-B70A15A3764E}" srcOrd="0" destOrd="0" presId="urn:microsoft.com/office/officeart/2005/8/layout/process3"/>
    <dgm:cxn modelId="{C931E515-6F95-450C-9E19-964E8B855EA1}" type="presOf" srcId="{DDF5B533-D7C4-4027-8568-1EBA8932AD17}" destId="{EE2893CD-34E8-4C39-84E9-A5303A87DC3A}" srcOrd="0" destOrd="0" presId="urn:microsoft.com/office/officeart/2005/8/layout/process3"/>
    <dgm:cxn modelId="{E929DAA2-C521-4D44-84B3-D31C908BA0AF}" type="presOf" srcId="{C333392E-9F72-424E-B985-EE90B76B2D10}" destId="{4345AEB6-C527-4965-92A6-315006ED3424}" srcOrd="1" destOrd="0" presId="urn:microsoft.com/office/officeart/2005/8/layout/process3"/>
    <dgm:cxn modelId="{F0BD9EBF-57E7-469A-B6C9-1F2E3C12EF02}" type="presOf" srcId="{DA2E5612-2FE8-4694-A3D2-405E423CB268}" destId="{3A6E7DBE-C212-4690-BCF9-ACBEDE23A56B}" srcOrd="0" destOrd="0" presId="urn:microsoft.com/office/officeart/2005/8/layout/process3"/>
    <dgm:cxn modelId="{6DBED5AC-84C4-4FA1-B51C-B9443C191AA5}" type="presOf" srcId="{7CF2B6DE-4D73-4E9A-B746-31F8EC809AE7}" destId="{9A01047A-E10A-4169-976B-A62147ADECB2}" srcOrd="1" destOrd="0" presId="urn:microsoft.com/office/officeart/2005/8/layout/process3"/>
    <dgm:cxn modelId="{C8BEBFF3-A4E9-49EC-9502-A051754AB944}" type="presOf" srcId="{BDD31517-9D03-413C-A01C-14EFB712784D}" destId="{65599C82-E73F-4591-8315-46A20125F139}" srcOrd="1" destOrd="0" presId="urn:microsoft.com/office/officeart/2005/8/layout/process3"/>
    <dgm:cxn modelId="{EDCCFE6D-43C1-4B0D-A40D-46297BD1DBD4}" type="presOf" srcId="{5FBEDA65-3CA5-44A3-A314-C9B5A3E0F4DF}" destId="{0EB9D88F-D945-426C-90CA-043149697B3A}" srcOrd="1" destOrd="0" presId="urn:microsoft.com/office/officeart/2005/8/layout/process3"/>
    <dgm:cxn modelId="{88F9907F-F6CD-496A-8B8E-0BEFEF2CF5DD}" type="presOf" srcId="{C333392E-9F72-424E-B985-EE90B76B2D10}" destId="{6AA0D607-3EC4-42E2-A2D9-72C735F01710}" srcOrd="0" destOrd="0" presId="urn:microsoft.com/office/officeart/2005/8/layout/process3"/>
    <dgm:cxn modelId="{EF48DBC4-A65F-4F05-B0B2-C49C797F86DE}" type="presOf" srcId="{FFE51DA8-BD54-4FB2-9032-6F11E7147AB6}" destId="{27DDF768-31B8-4CB0-AA9F-779E1E60798C}" srcOrd="1" destOrd="0" presId="urn:microsoft.com/office/officeart/2005/8/layout/process3"/>
    <dgm:cxn modelId="{FC2E450B-80B5-400F-9178-95B0291E7E06}" srcId="{DA2E5612-2FE8-4694-A3D2-405E423CB268}" destId="{7CF2B6DE-4D73-4E9A-B746-31F8EC809AE7}" srcOrd="2" destOrd="0" parTransId="{252C8AAA-467F-4CBA-AE20-AF9FC55B3634}" sibTransId="{839A55B4-7B66-43C2-8EBB-0D0CD61A6EBA}"/>
    <dgm:cxn modelId="{05FE3804-F229-43D8-A5D2-A5BB345627FA}" type="presOf" srcId="{839A55B4-7B66-43C2-8EBB-0D0CD61A6EBA}" destId="{303D5DBE-E849-4B68-8E15-1580EE8AA02A}" srcOrd="1" destOrd="0" presId="urn:microsoft.com/office/officeart/2005/8/layout/process3"/>
    <dgm:cxn modelId="{94FBE49C-F320-476D-9D7A-6EBAE9078646}" type="presOf" srcId="{839A55B4-7B66-43C2-8EBB-0D0CD61A6EBA}" destId="{D029F3E5-5D72-4EB2-A220-0EBF41793E51}" srcOrd="0" destOrd="0" presId="urn:microsoft.com/office/officeart/2005/8/layout/process3"/>
    <dgm:cxn modelId="{15B7268C-ECDC-4602-B581-4CD0F2F4B93F}" srcId="{DA2E5612-2FE8-4694-A3D2-405E423CB268}" destId="{DDF5B533-D7C4-4027-8568-1EBA8932AD17}" srcOrd="0" destOrd="0" parTransId="{A2D3D94E-9E48-47E1-AEAD-56E872FEF3D5}" sibTransId="{BDD31517-9D03-413C-A01C-14EFB712784D}"/>
    <dgm:cxn modelId="{01881F27-F3CA-44FC-B788-23958E649969}" type="presOf" srcId="{DDF5B533-D7C4-4027-8568-1EBA8932AD17}" destId="{09B720EC-7B81-409E-BC9A-4944DFAD7845}" srcOrd="1" destOrd="0" presId="urn:microsoft.com/office/officeart/2005/8/layout/process3"/>
    <dgm:cxn modelId="{C122CE4B-3D52-4DA5-B53D-78A904451077}" srcId="{DA2E5612-2FE8-4694-A3D2-405E423CB268}" destId="{5FBEDA65-3CA5-44A3-A314-C9B5A3E0F4DF}" srcOrd="1" destOrd="0" parTransId="{58492525-3E1E-4CCA-9B0E-363D04842A40}" sibTransId="{FFE51DA8-BD54-4FB2-9032-6F11E7147AB6}"/>
    <dgm:cxn modelId="{5475E607-8892-45D6-8EB9-F889D3545836}" type="presOf" srcId="{5FBEDA65-3CA5-44A3-A314-C9B5A3E0F4DF}" destId="{F25D4C98-2E81-4143-9D2E-0E1C8FED49C8}" srcOrd="0" destOrd="0" presId="urn:microsoft.com/office/officeart/2005/8/layout/process3"/>
    <dgm:cxn modelId="{D53BD830-0A65-4450-9904-A32F28F35CB3}" type="presOf" srcId="{7CF2B6DE-4D73-4E9A-B746-31F8EC809AE7}" destId="{1B0AF4BB-BDE4-44EB-87AE-BA100A7B98EF}" srcOrd="0" destOrd="0" presId="urn:microsoft.com/office/officeart/2005/8/layout/process3"/>
    <dgm:cxn modelId="{196AAE64-32A8-463F-940B-C7DEEF2C5EC8}" type="presParOf" srcId="{3A6E7DBE-C212-4690-BCF9-ACBEDE23A56B}" destId="{2FBC33CD-DF4C-4ABA-80D3-59EBC08C8E3C}" srcOrd="0" destOrd="0" presId="urn:microsoft.com/office/officeart/2005/8/layout/process3"/>
    <dgm:cxn modelId="{7F266444-7637-42BA-AFF4-3DE5D878ED4D}" type="presParOf" srcId="{2FBC33CD-DF4C-4ABA-80D3-59EBC08C8E3C}" destId="{EE2893CD-34E8-4C39-84E9-A5303A87DC3A}" srcOrd="0" destOrd="0" presId="urn:microsoft.com/office/officeart/2005/8/layout/process3"/>
    <dgm:cxn modelId="{2D4098A2-AFE7-4DB0-839B-11ADFFCCBC8F}" type="presParOf" srcId="{2FBC33CD-DF4C-4ABA-80D3-59EBC08C8E3C}" destId="{09B720EC-7B81-409E-BC9A-4944DFAD7845}" srcOrd="1" destOrd="0" presId="urn:microsoft.com/office/officeart/2005/8/layout/process3"/>
    <dgm:cxn modelId="{671C3266-A795-45C4-91FB-78D371B9F31F}" type="presParOf" srcId="{2FBC33CD-DF4C-4ABA-80D3-59EBC08C8E3C}" destId="{385B6BD7-2F8C-46BE-AB6F-939FB313A5F6}" srcOrd="2" destOrd="0" presId="urn:microsoft.com/office/officeart/2005/8/layout/process3"/>
    <dgm:cxn modelId="{74A7A735-E70C-419B-B789-6407A724C23C}" type="presParOf" srcId="{3A6E7DBE-C212-4690-BCF9-ACBEDE23A56B}" destId="{0AE1BD01-F8D8-4A5B-9335-B70A15A3764E}" srcOrd="1" destOrd="0" presId="urn:microsoft.com/office/officeart/2005/8/layout/process3"/>
    <dgm:cxn modelId="{02F694A3-BB8E-4B78-9C39-8CB51B223717}" type="presParOf" srcId="{0AE1BD01-F8D8-4A5B-9335-B70A15A3764E}" destId="{65599C82-E73F-4591-8315-46A20125F139}" srcOrd="0" destOrd="0" presId="urn:microsoft.com/office/officeart/2005/8/layout/process3"/>
    <dgm:cxn modelId="{6A3C6A4C-B296-4A68-9860-DEF9A2E1FC77}" type="presParOf" srcId="{3A6E7DBE-C212-4690-BCF9-ACBEDE23A56B}" destId="{44BB2EB2-D10D-48A2-82A8-3F206E9122B7}" srcOrd="2" destOrd="0" presId="urn:microsoft.com/office/officeart/2005/8/layout/process3"/>
    <dgm:cxn modelId="{1DD35B2D-E1E8-4413-A7F9-23471CEF0437}" type="presParOf" srcId="{44BB2EB2-D10D-48A2-82A8-3F206E9122B7}" destId="{F25D4C98-2E81-4143-9D2E-0E1C8FED49C8}" srcOrd="0" destOrd="0" presId="urn:microsoft.com/office/officeart/2005/8/layout/process3"/>
    <dgm:cxn modelId="{696F3D77-D71B-4D49-99DF-BBB3B74F241C}" type="presParOf" srcId="{44BB2EB2-D10D-48A2-82A8-3F206E9122B7}" destId="{0EB9D88F-D945-426C-90CA-043149697B3A}" srcOrd="1" destOrd="0" presId="urn:microsoft.com/office/officeart/2005/8/layout/process3"/>
    <dgm:cxn modelId="{7B1E1C78-A31D-45E1-8673-326B0A065015}" type="presParOf" srcId="{44BB2EB2-D10D-48A2-82A8-3F206E9122B7}" destId="{8A8DBF02-DF1B-413E-86B9-354A93B13554}" srcOrd="2" destOrd="0" presId="urn:microsoft.com/office/officeart/2005/8/layout/process3"/>
    <dgm:cxn modelId="{87A88DE5-0BFA-4C3D-9B07-E003F8DCA32F}" type="presParOf" srcId="{3A6E7DBE-C212-4690-BCF9-ACBEDE23A56B}" destId="{EA57FD92-88BF-492B-AB10-9146769BE5A3}" srcOrd="3" destOrd="0" presId="urn:microsoft.com/office/officeart/2005/8/layout/process3"/>
    <dgm:cxn modelId="{B6700F2D-1DAD-4A3A-9796-1A5C8D422BA0}" type="presParOf" srcId="{EA57FD92-88BF-492B-AB10-9146769BE5A3}" destId="{27DDF768-31B8-4CB0-AA9F-779E1E60798C}" srcOrd="0" destOrd="0" presId="urn:microsoft.com/office/officeart/2005/8/layout/process3"/>
    <dgm:cxn modelId="{ABEF8261-8D5A-4BF5-BBFF-A7D5095A6260}" type="presParOf" srcId="{3A6E7DBE-C212-4690-BCF9-ACBEDE23A56B}" destId="{69B7CA53-F0F5-4B88-BA38-0E87199E631C}" srcOrd="4" destOrd="0" presId="urn:microsoft.com/office/officeart/2005/8/layout/process3"/>
    <dgm:cxn modelId="{C631B376-7B1F-4922-A822-E3828C2426B2}" type="presParOf" srcId="{69B7CA53-F0F5-4B88-BA38-0E87199E631C}" destId="{1B0AF4BB-BDE4-44EB-87AE-BA100A7B98EF}" srcOrd="0" destOrd="0" presId="urn:microsoft.com/office/officeart/2005/8/layout/process3"/>
    <dgm:cxn modelId="{CD167016-E7B8-413F-B822-475D87A41A36}" type="presParOf" srcId="{69B7CA53-F0F5-4B88-BA38-0E87199E631C}" destId="{9A01047A-E10A-4169-976B-A62147ADECB2}" srcOrd="1" destOrd="0" presId="urn:microsoft.com/office/officeart/2005/8/layout/process3"/>
    <dgm:cxn modelId="{50A48AFA-BBD7-4AE6-91E4-63A0E72F341B}" type="presParOf" srcId="{69B7CA53-F0F5-4B88-BA38-0E87199E631C}" destId="{298EEFA0-B408-4699-A339-4E6B4D9A86EB}" srcOrd="2" destOrd="0" presId="urn:microsoft.com/office/officeart/2005/8/layout/process3"/>
    <dgm:cxn modelId="{DECE7A6B-C0F7-4E89-B658-B80BAA67CB67}" type="presParOf" srcId="{3A6E7DBE-C212-4690-BCF9-ACBEDE23A56B}" destId="{D029F3E5-5D72-4EB2-A220-0EBF41793E51}" srcOrd="5" destOrd="0" presId="urn:microsoft.com/office/officeart/2005/8/layout/process3"/>
    <dgm:cxn modelId="{F9701F4F-7FD1-416A-89A5-2670C86873A2}" type="presParOf" srcId="{D029F3E5-5D72-4EB2-A220-0EBF41793E51}" destId="{303D5DBE-E849-4B68-8E15-1580EE8AA02A}" srcOrd="0" destOrd="0" presId="urn:microsoft.com/office/officeart/2005/8/layout/process3"/>
    <dgm:cxn modelId="{7A809FC7-A620-4DD3-BA32-2444BCD58D5E}" type="presParOf" srcId="{3A6E7DBE-C212-4690-BCF9-ACBEDE23A56B}" destId="{562F7413-862B-4964-8330-40AC091544BA}" srcOrd="6" destOrd="0" presId="urn:microsoft.com/office/officeart/2005/8/layout/process3"/>
    <dgm:cxn modelId="{1379E280-CD2D-4A7F-91CC-D19A4B24E5DB}" type="presParOf" srcId="{562F7413-862B-4964-8330-40AC091544BA}" destId="{6AA0D607-3EC4-42E2-A2D9-72C735F01710}" srcOrd="0" destOrd="0" presId="urn:microsoft.com/office/officeart/2005/8/layout/process3"/>
    <dgm:cxn modelId="{947A7627-312A-421D-AD02-0C9F95F546CF}" type="presParOf" srcId="{562F7413-862B-4964-8330-40AC091544BA}" destId="{4345AEB6-C527-4965-92A6-315006ED3424}" srcOrd="1" destOrd="0" presId="urn:microsoft.com/office/officeart/2005/8/layout/process3"/>
    <dgm:cxn modelId="{B39BC07F-27E8-4FDC-B217-BDA9FD2DBA98}" type="presParOf" srcId="{562F7413-862B-4964-8330-40AC091544BA}" destId="{E8270FA9-1EAA-4BF6-A88A-2A58AAEF9A2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7CF2B6DE-4D73-4E9A-B746-31F8EC809AE7}">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Preparation</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Awareness</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E4906F12-F665-409F-B8CC-82699EAB2C5C}">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Response</a:t>
          </a:r>
          <a:endParaRPr lang="en-US" sz="1600" dirty="0">
            <a:solidFill>
              <a:srgbClr val="FFFF00"/>
            </a:solidFill>
            <a:effectLst>
              <a:outerShdw blurRad="38100" dist="38100" dir="2700000" algn="tl">
                <a:srgbClr val="000000">
                  <a:alpha val="43137"/>
                </a:srgbClr>
              </a:outerShdw>
            </a:effectLst>
          </a:endParaRPr>
        </a:p>
      </dgm:t>
    </dgm:pt>
    <dgm:pt modelId="{7933DE2C-7098-4A6C-94EC-78D452DA46A2}" type="par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6441C7D-E814-4AFE-B945-99F7D14F1DC7}" type="sibTrans" cxnId="{24E494E7-CC59-40FF-B01C-C10F18436145}">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r"/>
          <a:r>
            <a:rPr lang="en-US" sz="1600" dirty="0" smtClean="0">
              <a:solidFill>
                <a:srgbClr val="FFFF00"/>
              </a:solidFill>
              <a:effectLst>
                <a:outerShdw blurRad="38100" dist="38100" dir="2700000" algn="tl">
                  <a:srgbClr val="000000">
                    <a:alpha val="43137"/>
                  </a:srgbClr>
                </a:outerShdw>
              </a:effectLst>
            </a:rPr>
            <a:t>Education</a:t>
          </a:r>
          <a:endParaRPr lang="en-US" sz="1600" dirty="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97778453-0FFB-4BEC-AC12-548C1579FE54}" type="pres">
      <dgm:prSet presAssocID="{DA2E5612-2FE8-4694-A3D2-405E423CB268}" presName="linearFlow" presStyleCnt="0">
        <dgm:presLayoutVars>
          <dgm:dir/>
          <dgm:animLvl val="lvl"/>
          <dgm:resizeHandles val="exact"/>
        </dgm:presLayoutVars>
      </dgm:prSet>
      <dgm:spPr/>
    </dgm:pt>
    <dgm:pt modelId="{F5A2F92C-2490-4B22-8D46-16E23448F7EA}" type="pres">
      <dgm:prSet presAssocID="{5FBEDA65-3CA5-44A3-A314-C9B5A3E0F4DF}" presName="composite" presStyleCnt="0"/>
      <dgm:spPr/>
    </dgm:pt>
    <dgm:pt modelId="{C8F4D751-DC24-416F-9C28-BDF88E172F4A}"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5D0B7672-DB67-4BA8-9A69-174E750797E9}" type="pres">
      <dgm:prSet presAssocID="{5FBEDA65-3CA5-44A3-A314-C9B5A3E0F4DF}" presName="parSh" presStyleLbl="node1" presStyleIdx="0" presStyleCnt="4"/>
      <dgm:spPr/>
      <dgm:t>
        <a:bodyPr/>
        <a:lstStyle/>
        <a:p>
          <a:endParaRPr lang="en-US"/>
        </a:p>
      </dgm:t>
    </dgm:pt>
    <dgm:pt modelId="{1FBCE022-9A9D-437B-87AB-2D73DEE40167}" type="pres">
      <dgm:prSet presAssocID="{5FBEDA65-3CA5-44A3-A314-C9B5A3E0F4DF}" presName="desTx" presStyleLbl="fgAcc1" presStyleIdx="0" presStyleCnt="4">
        <dgm:presLayoutVars>
          <dgm:bulletEnabled val="1"/>
        </dgm:presLayoutVars>
      </dgm:prSe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247C57-101E-4BA1-9998-7DAD3793B8AC}" type="pres">
      <dgm:prSet presAssocID="{FFE51DA8-BD54-4FB2-9032-6F11E7147AB6}" presName="sibTrans" presStyleLbl="sibTrans2D1" presStyleIdx="0" presStyleCnt="3"/>
      <dgm:spPr/>
      <dgm:t>
        <a:bodyPr/>
        <a:lstStyle/>
        <a:p>
          <a:endParaRPr lang="en-US"/>
        </a:p>
      </dgm:t>
    </dgm:pt>
    <dgm:pt modelId="{FF632A30-15D5-43DF-AA27-368F52FCD0B2}" type="pres">
      <dgm:prSet presAssocID="{FFE51DA8-BD54-4FB2-9032-6F11E7147AB6}" presName="connTx" presStyleLbl="sibTrans2D1" presStyleIdx="0" presStyleCnt="3"/>
      <dgm:spPr/>
      <dgm:t>
        <a:bodyPr/>
        <a:lstStyle/>
        <a:p>
          <a:endParaRPr lang="en-US"/>
        </a:p>
      </dgm:t>
    </dgm:pt>
    <dgm:pt modelId="{768B45C5-08E0-4163-9FFC-A7485D5CECBD}" type="pres">
      <dgm:prSet presAssocID="{7CF2B6DE-4D73-4E9A-B746-31F8EC809AE7}" presName="composite" presStyleCnt="0"/>
      <dgm:spPr/>
    </dgm:pt>
    <dgm:pt modelId="{5115744E-DC69-4E8F-96EB-D9D4A9FD3E2F}" type="pres">
      <dgm:prSet presAssocID="{7CF2B6DE-4D73-4E9A-B746-31F8EC809AE7}" presName="parTx" presStyleLbl="node1" presStyleIdx="0" presStyleCnt="4">
        <dgm:presLayoutVars>
          <dgm:chMax val="0"/>
          <dgm:chPref val="0"/>
          <dgm:bulletEnabled val="1"/>
        </dgm:presLayoutVars>
      </dgm:prSet>
      <dgm:spPr/>
      <dgm:t>
        <a:bodyPr/>
        <a:lstStyle/>
        <a:p>
          <a:endParaRPr lang="en-US"/>
        </a:p>
      </dgm:t>
    </dgm:pt>
    <dgm:pt modelId="{BFFA5A5D-5E6E-48B1-A7AD-BD9A6505CA09}" type="pres">
      <dgm:prSet presAssocID="{7CF2B6DE-4D73-4E9A-B746-31F8EC809AE7}" presName="parSh" presStyleLbl="node1" presStyleIdx="1" presStyleCnt="4" custScaleX="115040"/>
      <dgm:spPr/>
      <dgm:t>
        <a:bodyPr/>
        <a:lstStyle/>
        <a:p>
          <a:endParaRPr lang="en-US"/>
        </a:p>
      </dgm:t>
    </dgm:pt>
    <dgm:pt modelId="{7F7B7BD8-0754-4EC6-904C-B74AE7059A5A}" type="pres">
      <dgm:prSet presAssocID="{7CF2B6DE-4D73-4E9A-B746-31F8EC809AE7}" presName="desTx" presStyleLbl="fgAcc1" presStyleIdx="1" presStyleCnt="4">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FF8AB92-EE7F-4D29-9FA5-D699F034E9AA}" type="pres">
      <dgm:prSet presAssocID="{839A55B4-7B66-43C2-8EBB-0D0CD61A6EBA}" presName="sibTrans" presStyleLbl="sibTrans2D1" presStyleIdx="1" presStyleCnt="3"/>
      <dgm:spPr/>
      <dgm:t>
        <a:bodyPr/>
        <a:lstStyle/>
        <a:p>
          <a:endParaRPr lang="en-US"/>
        </a:p>
      </dgm:t>
    </dgm:pt>
    <dgm:pt modelId="{DCD5808F-6FCE-4BCE-A5AF-8533E1A9DA40}" type="pres">
      <dgm:prSet presAssocID="{839A55B4-7B66-43C2-8EBB-0D0CD61A6EBA}" presName="connTx" presStyleLbl="sibTrans2D1" presStyleIdx="1" presStyleCnt="3"/>
      <dgm:spPr/>
      <dgm:t>
        <a:bodyPr/>
        <a:lstStyle/>
        <a:p>
          <a:endParaRPr lang="en-US"/>
        </a:p>
      </dgm:t>
    </dgm:pt>
    <dgm:pt modelId="{4BEE06B4-C952-4CD6-BB8B-64CED8467C22}" type="pres">
      <dgm:prSet presAssocID="{C333392E-9F72-424E-B985-EE90B76B2D10}" presName="composite" presStyleCnt="0"/>
      <dgm:spPr/>
    </dgm:pt>
    <dgm:pt modelId="{9465D93A-9FE6-4F6A-A902-6185189013C1}" type="pres">
      <dgm:prSet presAssocID="{C333392E-9F72-424E-B985-EE90B76B2D10}" presName="parTx" presStyleLbl="node1" presStyleIdx="1" presStyleCnt="4">
        <dgm:presLayoutVars>
          <dgm:chMax val="0"/>
          <dgm:chPref val="0"/>
          <dgm:bulletEnabled val="1"/>
        </dgm:presLayoutVars>
      </dgm:prSet>
      <dgm:spPr/>
      <dgm:t>
        <a:bodyPr/>
        <a:lstStyle/>
        <a:p>
          <a:endParaRPr lang="en-US"/>
        </a:p>
      </dgm:t>
    </dgm:pt>
    <dgm:pt modelId="{7AE63603-1223-488E-BFA6-4FB1EC783807}" type="pres">
      <dgm:prSet presAssocID="{C333392E-9F72-424E-B985-EE90B76B2D10}" presName="parSh" presStyleLbl="node1" presStyleIdx="2" presStyleCnt="4" custScaleX="112865"/>
      <dgm:spPr/>
      <dgm:t>
        <a:bodyPr/>
        <a:lstStyle/>
        <a:p>
          <a:endParaRPr lang="en-US"/>
        </a:p>
      </dgm:t>
    </dgm:pt>
    <dgm:pt modelId="{940904AD-589C-4380-87AF-3B67CFC47BBE}" type="pres">
      <dgm:prSet presAssocID="{C333392E-9F72-424E-B985-EE90B76B2D10}" presName="desTx" presStyleLbl="fgAcc1" presStyleIdx="2" presStyleCnt="4">
        <dgm:presLayoutVars>
          <dgm:bulletEnabled val="1"/>
        </dgm:presLayoutVars>
      </dgm:prSet>
      <dgm:spPr>
        <a:blipFill rotWithShape="0">
          <a:blip xmlns:r="http://schemas.openxmlformats.org/officeDocument/2006/relationships" r:embed="rId3"/>
          <a:stretch>
            <a:fillRect/>
          </a:stretch>
        </a:blipFill>
      </dgm:spPr>
    </dgm:pt>
    <dgm:pt modelId="{88A29D38-D1E9-41F5-98C6-7DFC1CA60917}" type="pres">
      <dgm:prSet presAssocID="{663E88B9-5D97-486D-85A0-357A6529E7F1}" presName="sibTrans" presStyleLbl="sibTrans2D1" presStyleIdx="2" presStyleCnt="3"/>
      <dgm:spPr/>
      <dgm:t>
        <a:bodyPr/>
        <a:lstStyle/>
        <a:p>
          <a:endParaRPr lang="en-US"/>
        </a:p>
      </dgm:t>
    </dgm:pt>
    <dgm:pt modelId="{46EF7693-6F34-40EF-BF53-B5DC406F2488}" type="pres">
      <dgm:prSet presAssocID="{663E88B9-5D97-486D-85A0-357A6529E7F1}" presName="connTx" presStyleLbl="sibTrans2D1" presStyleIdx="2" presStyleCnt="3"/>
      <dgm:spPr/>
      <dgm:t>
        <a:bodyPr/>
        <a:lstStyle/>
        <a:p>
          <a:endParaRPr lang="en-US"/>
        </a:p>
      </dgm:t>
    </dgm:pt>
    <dgm:pt modelId="{51170A88-316E-4756-8F30-890199A43EF0}" type="pres">
      <dgm:prSet presAssocID="{E4906F12-F665-409F-B8CC-82699EAB2C5C}" presName="composite" presStyleCnt="0"/>
      <dgm:spPr/>
    </dgm:pt>
    <dgm:pt modelId="{693FFC11-66AF-4C05-8E00-762A13B4BAE8}" type="pres">
      <dgm:prSet presAssocID="{E4906F12-F665-409F-B8CC-82699EAB2C5C}" presName="parTx" presStyleLbl="node1" presStyleIdx="2" presStyleCnt="4">
        <dgm:presLayoutVars>
          <dgm:chMax val="0"/>
          <dgm:chPref val="0"/>
          <dgm:bulletEnabled val="1"/>
        </dgm:presLayoutVars>
      </dgm:prSet>
      <dgm:spPr/>
      <dgm:t>
        <a:bodyPr/>
        <a:lstStyle/>
        <a:p>
          <a:endParaRPr lang="en-US"/>
        </a:p>
      </dgm:t>
    </dgm:pt>
    <dgm:pt modelId="{7698411F-E95C-47CD-9B75-3BFDCD076CBC}" type="pres">
      <dgm:prSet presAssocID="{E4906F12-F665-409F-B8CC-82699EAB2C5C}" presName="parSh" presStyleLbl="node1" presStyleIdx="3" presStyleCnt="4"/>
      <dgm:spPr/>
      <dgm:t>
        <a:bodyPr/>
        <a:lstStyle/>
        <a:p>
          <a:endParaRPr lang="en-US"/>
        </a:p>
      </dgm:t>
    </dgm:pt>
    <dgm:pt modelId="{16E06FD5-EA62-4751-AB1F-66BF8E9F4BA1}" type="pres">
      <dgm:prSet presAssocID="{E4906F12-F665-409F-B8CC-82699EAB2C5C}" presName="desTx" presStyleLbl="fgAcc1" presStyleIdx="3" presStyleCnt="4">
        <dgm:presLayoutVars>
          <dgm:bulletEnabled val="1"/>
        </dgm:presLayoutVars>
      </dgm:prSet>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Lst>
  <dgm:cxnLst>
    <dgm:cxn modelId="{AA35F7F1-7BA8-48CB-A0E3-D0173B349810}" type="presOf" srcId="{5FBEDA65-3CA5-44A3-A314-C9B5A3E0F4DF}" destId="{5D0B7672-DB67-4BA8-9A69-174E750797E9}" srcOrd="1" destOrd="0" presId="urn:microsoft.com/office/officeart/2005/8/layout/process3"/>
    <dgm:cxn modelId="{6791CA6F-C78E-4042-B5A2-784501D42338}" srcId="{DA2E5612-2FE8-4694-A3D2-405E423CB268}" destId="{C333392E-9F72-424E-B985-EE90B76B2D10}" srcOrd="2" destOrd="0" parTransId="{FF3DE4DF-6FB3-4128-96F6-AB8C940F642F}" sibTransId="{663E88B9-5D97-486D-85A0-357A6529E7F1}"/>
    <dgm:cxn modelId="{8C5D2378-F22C-4990-BB3E-BF5B05655832}" type="presOf" srcId="{DA2E5612-2FE8-4694-A3D2-405E423CB268}" destId="{97778453-0FFB-4BEC-AC12-548C1579FE54}" srcOrd="0" destOrd="0" presId="urn:microsoft.com/office/officeart/2005/8/layout/process3"/>
    <dgm:cxn modelId="{F648D98A-21E7-4039-A6F0-785F7ACD0AFE}" type="presOf" srcId="{839A55B4-7B66-43C2-8EBB-0D0CD61A6EBA}" destId="{DCD5808F-6FCE-4BCE-A5AF-8533E1A9DA40}" srcOrd="1" destOrd="0" presId="urn:microsoft.com/office/officeart/2005/8/layout/process3"/>
    <dgm:cxn modelId="{97E66DA3-280F-4843-B5BB-095AAEA3A763}" type="presOf" srcId="{C333392E-9F72-424E-B985-EE90B76B2D10}" destId="{7AE63603-1223-488E-BFA6-4FB1EC783807}" srcOrd="1" destOrd="0" presId="urn:microsoft.com/office/officeart/2005/8/layout/process3"/>
    <dgm:cxn modelId="{E4C2FD3B-C93F-4766-B0C5-1DBDE30B3343}" type="presOf" srcId="{E4906F12-F665-409F-B8CC-82699EAB2C5C}" destId="{693FFC11-66AF-4C05-8E00-762A13B4BAE8}" srcOrd="0" destOrd="0" presId="urn:microsoft.com/office/officeart/2005/8/layout/process3"/>
    <dgm:cxn modelId="{1BCAF49D-4F8C-4522-BA67-B5478F00AA6D}" type="presOf" srcId="{839A55B4-7B66-43C2-8EBB-0D0CD61A6EBA}" destId="{9FF8AB92-EE7F-4D29-9FA5-D699F034E9AA}" srcOrd="0" destOrd="0" presId="urn:microsoft.com/office/officeart/2005/8/layout/process3"/>
    <dgm:cxn modelId="{461AA29C-B7B8-44E0-BFB9-CD17A7A7E3F3}" type="presOf" srcId="{FFE51DA8-BD54-4FB2-9032-6F11E7147AB6}" destId="{72247C57-101E-4BA1-9998-7DAD3793B8AC}" srcOrd="0" destOrd="0" presId="urn:microsoft.com/office/officeart/2005/8/layout/process3"/>
    <dgm:cxn modelId="{D2AE293F-BE25-4BDE-9379-68185F88B270}" type="presOf" srcId="{5FBEDA65-3CA5-44A3-A314-C9B5A3E0F4DF}" destId="{C8F4D751-DC24-416F-9C28-BDF88E172F4A}" srcOrd="0" destOrd="0" presId="urn:microsoft.com/office/officeart/2005/8/layout/process3"/>
    <dgm:cxn modelId="{2ACD0032-E2B1-476B-9D8E-2D8CA5D642B9}" type="presOf" srcId="{663E88B9-5D97-486D-85A0-357A6529E7F1}" destId="{46EF7693-6F34-40EF-BF53-B5DC406F2488}" srcOrd="1" destOrd="0" presId="urn:microsoft.com/office/officeart/2005/8/layout/process3"/>
    <dgm:cxn modelId="{C0EAE4CE-7105-4178-8FD5-C98F1F45C51F}" type="presOf" srcId="{663E88B9-5D97-486D-85A0-357A6529E7F1}" destId="{88A29D38-D1E9-41F5-98C6-7DFC1CA60917}" srcOrd="0" destOrd="0" presId="urn:microsoft.com/office/officeart/2005/8/layout/process3"/>
    <dgm:cxn modelId="{328DBE3D-6995-4D69-A11E-83BE1CEB77D8}" type="presOf" srcId="{FFE51DA8-BD54-4FB2-9032-6F11E7147AB6}" destId="{FF632A30-15D5-43DF-AA27-368F52FCD0B2}" srcOrd="1" destOrd="0" presId="urn:microsoft.com/office/officeart/2005/8/layout/process3"/>
    <dgm:cxn modelId="{FC2E450B-80B5-400F-9178-95B0291E7E06}" srcId="{DA2E5612-2FE8-4694-A3D2-405E423CB268}" destId="{7CF2B6DE-4D73-4E9A-B746-31F8EC809AE7}" srcOrd="1" destOrd="0" parTransId="{252C8AAA-467F-4CBA-AE20-AF9FC55B3634}" sibTransId="{839A55B4-7B66-43C2-8EBB-0D0CD61A6EBA}"/>
    <dgm:cxn modelId="{A03A7460-CC5E-4B5F-8259-9ED4D20A19EF}" type="presOf" srcId="{7CF2B6DE-4D73-4E9A-B746-31F8EC809AE7}" destId="{5115744E-DC69-4E8F-96EB-D9D4A9FD3E2F}" srcOrd="0" destOrd="0" presId="urn:microsoft.com/office/officeart/2005/8/layout/process3"/>
    <dgm:cxn modelId="{35A1EB1D-BD95-4F3F-82F4-1BAFC52C4236}" type="presOf" srcId="{E4906F12-F665-409F-B8CC-82699EAB2C5C}" destId="{7698411F-E95C-47CD-9B75-3BFDCD076CBC}" srcOrd="1" destOrd="0" presId="urn:microsoft.com/office/officeart/2005/8/layout/process3"/>
    <dgm:cxn modelId="{6303742D-3192-49C1-BA19-4D2E7EAC676C}" type="presOf" srcId="{7CF2B6DE-4D73-4E9A-B746-31F8EC809AE7}" destId="{BFFA5A5D-5E6E-48B1-A7AD-BD9A6505CA09}" srcOrd="1" destOrd="0" presId="urn:microsoft.com/office/officeart/2005/8/layout/process3"/>
    <dgm:cxn modelId="{7BDBBC5C-4C88-4151-85FA-DF62C6667757}" type="presOf" srcId="{C333392E-9F72-424E-B985-EE90B76B2D10}" destId="{9465D93A-9FE6-4F6A-A902-6185189013C1}" srcOrd="0" destOrd="0" presId="urn:microsoft.com/office/officeart/2005/8/layout/process3"/>
    <dgm:cxn modelId="{C122CE4B-3D52-4DA5-B53D-78A904451077}" srcId="{DA2E5612-2FE8-4694-A3D2-405E423CB268}" destId="{5FBEDA65-3CA5-44A3-A314-C9B5A3E0F4DF}" srcOrd="0" destOrd="0" parTransId="{58492525-3E1E-4CCA-9B0E-363D04842A40}" sibTransId="{FFE51DA8-BD54-4FB2-9032-6F11E7147AB6}"/>
    <dgm:cxn modelId="{24E494E7-CC59-40FF-B01C-C10F18436145}" srcId="{DA2E5612-2FE8-4694-A3D2-405E423CB268}" destId="{E4906F12-F665-409F-B8CC-82699EAB2C5C}" srcOrd="3" destOrd="0" parTransId="{7933DE2C-7098-4A6C-94EC-78D452DA46A2}" sibTransId="{F6441C7D-E814-4AFE-B945-99F7D14F1DC7}"/>
    <dgm:cxn modelId="{7A6C89A1-F0EA-4040-B9AC-86FB89F5340B}" type="presParOf" srcId="{97778453-0FFB-4BEC-AC12-548C1579FE54}" destId="{F5A2F92C-2490-4B22-8D46-16E23448F7EA}" srcOrd="0" destOrd="0" presId="urn:microsoft.com/office/officeart/2005/8/layout/process3"/>
    <dgm:cxn modelId="{CFC55A6E-8EDC-4FF8-B2FC-C75FB19746DE}" type="presParOf" srcId="{F5A2F92C-2490-4B22-8D46-16E23448F7EA}" destId="{C8F4D751-DC24-416F-9C28-BDF88E172F4A}" srcOrd="0" destOrd="0" presId="urn:microsoft.com/office/officeart/2005/8/layout/process3"/>
    <dgm:cxn modelId="{748076FD-02BE-4447-8C8A-5192F0D0CF25}" type="presParOf" srcId="{F5A2F92C-2490-4B22-8D46-16E23448F7EA}" destId="{5D0B7672-DB67-4BA8-9A69-174E750797E9}" srcOrd="1" destOrd="0" presId="urn:microsoft.com/office/officeart/2005/8/layout/process3"/>
    <dgm:cxn modelId="{47889A0B-1E57-4ED4-A538-3114E47981BB}" type="presParOf" srcId="{F5A2F92C-2490-4B22-8D46-16E23448F7EA}" destId="{1FBCE022-9A9D-437B-87AB-2D73DEE40167}" srcOrd="2" destOrd="0" presId="urn:microsoft.com/office/officeart/2005/8/layout/process3"/>
    <dgm:cxn modelId="{5D51010D-47FB-48EE-85B0-814C38B6F320}" type="presParOf" srcId="{97778453-0FFB-4BEC-AC12-548C1579FE54}" destId="{72247C57-101E-4BA1-9998-7DAD3793B8AC}" srcOrd="1" destOrd="0" presId="urn:microsoft.com/office/officeart/2005/8/layout/process3"/>
    <dgm:cxn modelId="{D642FACF-071F-42D7-9404-6BEF8F7D1DE3}" type="presParOf" srcId="{72247C57-101E-4BA1-9998-7DAD3793B8AC}" destId="{FF632A30-15D5-43DF-AA27-368F52FCD0B2}" srcOrd="0" destOrd="0" presId="urn:microsoft.com/office/officeart/2005/8/layout/process3"/>
    <dgm:cxn modelId="{81851EEA-E606-4C78-944E-9BCC40F806D7}" type="presParOf" srcId="{97778453-0FFB-4BEC-AC12-548C1579FE54}" destId="{768B45C5-08E0-4163-9FFC-A7485D5CECBD}" srcOrd="2" destOrd="0" presId="urn:microsoft.com/office/officeart/2005/8/layout/process3"/>
    <dgm:cxn modelId="{AB61F712-9F76-4DCE-8E20-8C8B6981548B}" type="presParOf" srcId="{768B45C5-08E0-4163-9FFC-A7485D5CECBD}" destId="{5115744E-DC69-4E8F-96EB-D9D4A9FD3E2F}" srcOrd="0" destOrd="0" presId="urn:microsoft.com/office/officeart/2005/8/layout/process3"/>
    <dgm:cxn modelId="{EDC13B14-8D37-4954-965A-1D5AB469002C}" type="presParOf" srcId="{768B45C5-08E0-4163-9FFC-A7485D5CECBD}" destId="{BFFA5A5D-5E6E-48B1-A7AD-BD9A6505CA09}" srcOrd="1" destOrd="0" presId="urn:microsoft.com/office/officeart/2005/8/layout/process3"/>
    <dgm:cxn modelId="{38CCF905-8F03-406C-93FD-303560EDD2B4}" type="presParOf" srcId="{768B45C5-08E0-4163-9FFC-A7485D5CECBD}" destId="{7F7B7BD8-0754-4EC6-904C-B74AE7059A5A}" srcOrd="2" destOrd="0" presId="urn:microsoft.com/office/officeart/2005/8/layout/process3"/>
    <dgm:cxn modelId="{52DA8FB8-39B2-4463-9D6B-640BCF0ED442}" type="presParOf" srcId="{97778453-0FFB-4BEC-AC12-548C1579FE54}" destId="{9FF8AB92-EE7F-4D29-9FA5-D699F034E9AA}" srcOrd="3" destOrd="0" presId="urn:microsoft.com/office/officeart/2005/8/layout/process3"/>
    <dgm:cxn modelId="{1C93D6E8-FBA7-4532-A3BA-A6870BADC682}" type="presParOf" srcId="{9FF8AB92-EE7F-4D29-9FA5-D699F034E9AA}" destId="{DCD5808F-6FCE-4BCE-A5AF-8533E1A9DA40}" srcOrd="0" destOrd="0" presId="urn:microsoft.com/office/officeart/2005/8/layout/process3"/>
    <dgm:cxn modelId="{468E2D3F-D0E8-401A-9C74-4CCEE1A971BC}" type="presParOf" srcId="{97778453-0FFB-4BEC-AC12-548C1579FE54}" destId="{4BEE06B4-C952-4CD6-BB8B-64CED8467C22}" srcOrd="4" destOrd="0" presId="urn:microsoft.com/office/officeart/2005/8/layout/process3"/>
    <dgm:cxn modelId="{AB36375F-F692-4D51-92C9-362602DB85A6}" type="presParOf" srcId="{4BEE06B4-C952-4CD6-BB8B-64CED8467C22}" destId="{9465D93A-9FE6-4F6A-A902-6185189013C1}" srcOrd="0" destOrd="0" presId="urn:microsoft.com/office/officeart/2005/8/layout/process3"/>
    <dgm:cxn modelId="{0DA3AE6F-F14D-4A83-A4B5-090B49E3E239}" type="presParOf" srcId="{4BEE06B4-C952-4CD6-BB8B-64CED8467C22}" destId="{7AE63603-1223-488E-BFA6-4FB1EC783807}" srcOrd="1" destOrd="0" presId="urn:microsoft.com/office/officeart/2005/8/layout/process3"/>
    <dgm:cxn modelId="{0C9BCEA7-6967-47DC-A5BA-A95843A1706E}" type="presParOf" srcId="{4BEE06B4-C952-4CD6-BB8B-64CED8467C22}" destId="{940904AD-589C-4380-87AF-3B67CFC47BBE}" srcOrd="2" destOrd="0" presId="urn:microsoft.com/office/officeart/2005/8/layout/process3"/>
    <dgm:cxn modelId="{266EA054-3D2B-48CF-99CC-FB0DAEFB1377}" type="presParOf" srcId="{97778453-0FFB-4BEC-AC12-548C1579FE54}" destId="{88A29D38-D1E9-41F5-98C6-7DFC1CA60917}" srcOrd="5" destOrd="0" presId="urn:microsoft.com/office/officeart/2005/8/layout/process3"/>
    <dgm:cxn modelId="{3CEB5F1A-7CA3-4262-A05E-BD26A4F50372}" type="presParOf" srcId="{88A29D38-D1E9-41F5-98C6-7DFC1CA60917}" destId="{46EF7693-6F34-40EF-BF53-B5DC406F2488}" srcOrd="0" destOrd="0" presId="urn:microsoft.com/office/officeart/2005/8/layout/process3"/>
    <dgm:cxn modelId="{17998186-8CBB-45FB-82FF-60BA53EF5A78}" type="presParOf" srcId="{97778453-0FFB-4BEC-AC12-548C1579FE54}" destId="{51170A88-316E-4756-8F30-890199A43EF0}" srcOrd="6" destOrd="0" presId="urn:microsoft.com/office/officeart/2005/8/layout/process3"/>
    <dgm:cxn modelId="{2B3B6E74-2D9D-41BA-8C9B-B87133213E3C}" type="presParOf" srcId="{51170A88-316E-4756-8F30-890199A43EF0}" destId="{693FFC11-66AF-4C05-8E00-762A13B4BAE8}" srcOrd="0" destOrd="0" presId="urn:microsoft.com/office/officeart/2005/8/layout/process3"/>
    <dgm:cxn modelId="{0B606895-72CB-43C2-9C4C-3D65AA1F7419}" type="presParOf" srcId="{51170A88-316E-4756-8F30-890199A43EF0}" destId="{7698411F-E95C-47CD-9B75-3BFDCD076CBC}" srcOrd="1" destOrd="0" presId="urn:microsoft.com/office/officeart/2005/8/layout/process3"/>
    <dgm:cxn modelId="{307800E4-43AB-4C6D-8976-07DA10845126}" type="presParOf" srcId="{51170A88-316E-4756-8F30-890199A43EF0}" destId="{16E06FD5-EA62-4751-AB1F-66BF8E9F4BA1}"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2E5612-2FE8-4694-A3D2-405E423CB268}" type="doc">
      <dgm:prSet loTypeId="urn:microsoft.com/office/officeart/2005/8/layout/process3" loCatId="process" qsTypeId="urn:microsoft.com/office/officeart/2005/8/quickstyle/3d2" qsCatId="3D" csTypeId="urn:microsoft.com/office/officeart/2005/8/colors/colorful5" csCatId="colorful" phldr="1"/>
      <dgm:spPr/>
    </dgm:pt>
    <dgm:pt modelId="{DDF5B533-D7C4-4027-8568-1EBA8932AD1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Detect/Predict</a:t>
          </a:r>
          <a:endParaRPr lang="en-US" sz="1600" dirty="0">
            <a:solidFill>
              <a:srgbClr val="FFFF00"/>
            </a:solidFill>
            <a:effectLst>
              <a:outerShdw blurRad="38100" dist="38100" dir="2700000" algn="tl">
                <a:srgbClr val="000000">
                  <a:alpha val="43137"/>
                </a:srgbClr>
              </a:outerShdw>
            </a:effectLst>
          </a:endParaRPr>
        </a:p>
      </dgm:t>
    </dgm:pt>
    <dgm:pt modelId="{A2D3D94E-9E48-47E1-AEAD-56E872FEF3D5}" type="par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BDD31517-9D03-413C-A01C-14EFB712784D}" type="sibTrans" cxnId="{15B7268C-ECDC-4602-B581-4CD0F2F4B93F}">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5FBEDA65-3CA5-44A3-A314-C9B5A3E0F4DF}">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Decision</a:t>
          </a:r>
          <a:endParaRPr lang="en-US" sz="1600" dirty="0">
            <a:solidFill>
              <a:srgbClr val="FFFF00"/>
            </a:solidFill>
            <a:effectLst>
              <a:outerShdw blurRad="38100" dist="38100" dir="2700000" algn="tl">
                <a:srgbClr val="000000">
                  <a:alpha val="43137"/>
                </a:srgbClr>
              </a:outerShdw>
            </a:effectLst>
          </a:endParaRPr>
        </a:p>
      </dgm:t>
    </dgm:pt>
    <dgm:pt modelId="{58492525-3E1E-4CCA-9B0E-363D04842A40}" type="par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FFE51DA8-BD54-4FB2-9032-6F11E7147AB6}" type="sibTrans" cxnId="{C122CE4B-3D52-4DA5-B53D-78A904451077}">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7CF2B6DE-4D73-4E9A-B746-31F8EC809AE7}">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Tools</a:t>
          </a:r>
          <a:endParaRPr lang="en-US" sz="1600" dirty="0">
            <a:solidFill>
              <a:srgbClr val="FFFF00"/>
            </a:solidFill>
            <a:effectLst>
              <a:outerShdw blurRad="38100" dist="38100" dir="2700000" algn="tl">
                <a:srgbClr val="000000">
                  <a:alpha val="43137"/>
                </a:srgbClr>
              </a:outerShdw>
            </a:effectLst>
          </a:endParaRPr>
        </a:p>
      </dgm:t>
    </dgm:pt>
    <dgm:pt modelId="{252C8AAA-467F-4CBA-AE20-AF9FC55B3634}" type="par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839A55B4-7B66-43C2-8EBB-0D0CD61A6EBA}" type="sibTrans" cxnId="{FC2E450B-80B5-400F-9178-95B0291E7E06}">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C333392E-9F72-424E-B985-EE90B76B2D10}">
      <dgm:prSet phldrT="[Text]" custT="1"/>
      <dgm:spPr/>
      <dgm:t>
        <a:bodyPr/>
        <a:lstStyle/>
        <a:p>
          <a:pPr algn="ctr"/>
          <a:r>
            <a:rPr lang="en-US" sz="1600" dirty="0" smtClean="0">
              <a:solidFill>
                <a:srgbClr val="FFFF00"/>
              </a:solidFill>
              <a:effectLst>
                <a:outerShdw blurRad="38100" dist="38100" dir="2700000" algn="tl">
                  <a:srgbClr val="000000">
                    <a:alpha val="43137"/>
                  </a:srgbClr>
                </a:outerShdw>
              </a:effectLst>
            </a:rPr>
            <a:t>Output</a:t>
          </a:r>
          <a:endParaRPr lang="en-US" sz="1600" dirty="0">
            <a:solidFill>
              <a:srgbClr val="FFFF00"/>
            </a:solidFill>
            <a:effectLst>
              <a:outerShdw blurRad="38100" dist="38100" dir="2700000" algn="tl">
                <a:srgbClr val="000000">
                  <a:alpha val="43137"/>
                </a:srgbClr>
              </a:outerShdw>
            </a:effectLst>
          </a:endParaRPr>
        </a:p>
      </dgm:t>
    </dgm:pt>
    <dgm:pt modelId="{FF3DE4DF-6FB3-4128-96F6-AB8C940F642F}" type="par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663E88B9-5D97-486D-85A0-357A6529E7F1}" type="sibTrans" cxnId="{6791CA6F-C78E-4042-B5A2-784501D42338}">
      <dgm:prSet/>
      <dgm:spPr/>
      <dgm:t>
        <a:bodyPr/>
        <a:lstStyle/>
        <a:p>
          <a:endParaRPr lang="en-US" sz="1400">
            <a:solidFill>
              <a:srgbClr val="FFFF00"/>
            </a:solidFill>
            <a:effectLst>
              <a:outerShdw blurRad="38100" dist="38100" dir="2700000" algn="tl">
                <a:srgbClr val="000000">
                  <a:alpha val="43137"/>
                </a:srgbClr>
              </a:outerShdw>
            </a:effectLst>
          </a:endParaRPr>
        </a:p>
      </dgm:t>
    </dgm:pt>
    <dgm:pt modelId="{3A6E7DBE-C212-4690-BCF9-ACBEDE23A56B}" type="pres">
      <dgm:prSet presAssocID="{DA2E5612-2FE8-4694-A3D2-405E423CB268}" presName="linearFlow" presStyleCnt="0">
        <dgm:presLayoutVars>
          <dgm:dir/>
          <dgm:animLvl val="lvl"/>
          <dgm:resizeHandles val="exact"/>
        </dgm:presLayoutVars>
      </dgm:prSet>
      <dgm:spPr/>
    </dgm:pt>
    <dgm:pt modelId="{2FBC33CD-DF4C-4ABA-80D3-59EBC08C8E3C}" type="pres">
      <dgm:prSet presAssocID="{DDF5B533-D7C4-4027-8568-1EBA8932AD17}" presName="composite" presStyleCnt="0"/>
      <dgm:spPr/>
    </dgm:pt>
    <dgm:pt modelId="{EE2893CD-34E8-4C39-84E9-A5303A87DC3A}" type="pres">
      <dgm:prSet presAssocID="{DDF5B533-D7C4-4027-8568-1EBA8932AD17}" presName="parTx" presStyleLbl="node1" presStyleIdx="0" presStyleCnt="4">
        <dgm:presLayoutVars>
          <dgm:chMax val="0"/>
          <dgm:chPref val="0"/>
          <dgm:bulletEnabled val="1"/>
        </dgm:presLayoutVars>
      </dgm:prSet>
      <dgm:spPr/>
      <dgm:t>
        <a:bodyPr/>
        <a:lstStyle/>
        <a:p>
          <a:endParaRPr lang="en-US"/>
        </a:p>
      </dgm:t>
    </dgm:pt>
    <dgm:pt modelId="{09B720EC-7B81-409E-BC9A-4944DFAD7845}" type="pres">
      <dgm:prSet presAssocID="{DDF5B533-D7C4-4027-8568-1EBA8932AD17}" presName="parSh" presStyleLbl="node1" presStyleIdx="0" presStyleCnt="4" custLinFactNeighborY="-21286"/>
      <dgm:spPr/>
      <dgm:t>
        <a:bodyPr/>
        <a:lstStyle/>
        <a:p>
          <a:endParaRPr lang="en-US"/>
        </a:p>
      </dgm:t>
    </dgm:pt>
    <dgm:pt modelId="{385B6BD7-2F8C-46BE-AB6F-939FB313A5F6}" type="pres">
      <dgm:prSet presAssocID="{DDF5B533-D7C4-4027-8568-1EBA8932AD17}" presName="desTx" presStyleLbl="fgAcc1" presStyleIdx="0" presStyleCnt="4" custScaleY="85439" custLinFactNeighborY="-15863">
        <dgm:presLayoutVars>
          <dgm:bulletEnabled val="1"/>
        </dgm:presLayoutVars>
      </dgm:prSet>
      <dgm:spPr>
        <a:blipFill rotWithShape="0">
          <a:blip xmlns:r="http://schemas.openxmlformats.org/officeDocument/2006/relationships" r:embed="rId1"/>
          <a:stretch>
            <a:fillRect/>
          </a:stretch>
        </a:blipFill>
      </dgm:spPr>
    </dgm:pt>
    <dgm:pt modelId="{0AE1BD01-F8D8-4A5B-9335-B70A15A3764E}" type="pres">
      <dgm:prSet presAssocID="{BDD31517-9D03-413C-A01C-14EFB712784D}" presName="sibTrans" presStyleLbl="sibTrans2D1" presStyleIdx="0" presStyleCnt="3" custLinFactNeighborY="12951"/>
      <dgm:spPr/>
      <dgm:t>
        <a:bodyPr/>
        <a:lstStyle/>
        <a:p>
          <a:endParaRPr lang="en-US"/>
        </a:p>
      </dgm:t>
    </dgm:pt>
    <dgm:pt modelId="{65599C82-E73F-4591-8315-46A20125F139}" type="pres">
      <dgm:prSet presAssocID="{BDD31517-9D03-413C-A01C-14EFB712784D}" presName="connTx" presStyleLbl="sibTrans2D1" presStyleIdx="0" presStyleCnt="3"/>
      <dgm:spPr/>
      <dgm:t>
        <a:bodyPr/>
        <a:lstStyle/>
        <a:p>
          <a:endParaRPr lang="en-US"/>
        </a:p>
      </dgm:t>
    </dgm:pt>
    <dgm:pt modelId="{44BB2EB2-D10D-48A2-82A8-3F206E9122B7}" type="pres">
      <dgm:prSet presAssocID="{5FBEDA65-3CA5-44A3-A314-C9B5A3E0F4DF}" presName="composite" presStyleCnt="0"/>
      <dgm:spPr/>
    </dgm:pt>
    <dgm:pt modelId="{F25D4C98-2E81-4143-9D2E-0E1C8FED49C8}" type="pres">
      <dgm:prSet presAssocID="{5FBEDA65-3CA5-44A3-A314-C9B5A3E0F4DF}" presName="parTx" presStyleLbl="node1" presStyleIdx="0" presStyleCnt="4">
        <dgm:presLayoutVars>
          <dgm:chMax val="0"/>
          <dgm:chPref val="0"/>
          <dgm:bulletEnabled val="1"/>
        </dgm:presLayoutVars>
      </dgm:prSet>
      <dgm:spPr/>
      <dgm:t>
        <a:bodyPr/>
        <a:lstStyle/>
        <a:p>
          <a:endParaRPr lang="en-US"/>
        </a:p>
      </dgm:t>
    </dgm:pt>
    <dgm:pt modelId="{0EB9D88F-D945-426C-90CA-043149697B3A}" type="pres">
      <dgm:prSet presAssocID="{5FBEDA65-3CA5-44A3-A314-C9B5A3E0F4DF}" presName="parSh" presStyleLbl="node1" presStyleIdx="1" presStyleCnt="4" custLinFactNeighborY="-21286"/>
      <dgm:spPr/>
      <dgm:t>
        <a:bodyPr/>
        <a:lstStyle/>
        <a:p>
          <a:endParaRPr lang="en-US"/>
        </a:p>
      </dgm:t>
    </dgm:pt>
    <dgm:pt modelId="{8A8DBF02-DF1B-413E-86B9-354A93B13554}" type="pres">
      <dgm:prSet presAssocID="{5FBEDA65-3CA5-44A3-A314-C9B5A3E0F4DF}" presName="desTx" presStyleLbl="fgAcc1" presStyleIdx="1" presStyleCnt="4" custFlipHor="1" custScaleY="85439" custLinFactNeighborY="-15863">
        <dgm:presLayoutVars>
          <dgm:bulletEnabled val="1"/>
        </dgm:presLayoutVars>
      </dgm:prSet>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EA57FD92-88BF-492B-AB10-9146769BE5A3}" type="pres">
      <dgm:prSet presAssocID="{FFE51DA8-BD54-4FB2-9032-6F11E7147AB6}" presName="sibTrans" presStyleLbl="sibTrans2D1" presStyleIdx="1" presStyleCnt="3" custLinFactNeighborY="12951"/>
      <dgm:spPr/>
      <dgm:t>
        <a:bodyPr/>
        <a:lstStyle/>
        <a:p>
          <a:endParaRPr lang="en-US"/>
        </a:p>
      </dgm:t>
    </dgm:pt>
    <dgm:pt modelId="{27DDF768-31B8-4CB0-AA9F-779E1E60798C}" type="pres">
      <dgm:prSet presAssocID="{FFE51DA8-BD54-4FB2-9032-6F11E7147AB6}" presName="connTx" presStyleLbl="sibTrans2D1" presStyleIdx="1" presStyleCnt="3"/>
      <dgm:spPr/>
      <dgm:t>
        <a:bodyPr/>
        <a:lstStyle/>
        <a:p>
          <a:endParaRPr lang="en-US"/>
        </a:p>
      </dgm:t>
    </dgm:pt>
    <dgm:pt modelId="{69B7CA53-F0F5-4B88-BA38-0E87199E631C}" type="pres">
      <dgm:prSet presAssocID="{7CF2B6DE-4D73-4E9A-B746-31F8EC809AE7}" presName="composite" presStyleCnt="0"/>
      <dgm:spPr/>
    </dgm:pt>
    <dgm:pt modelId="{1B0AF4BB-BDE4-44EB-87AE-BA100A7B98EF}" type="pres">
      <dgm:prSet presAssocID="{7CF2B6DE-4D73-4E9A-B746-31F8EC809AE7}" presName="parTx" presStyleLbl="node1" presStyleIdx="1" presStyleCnt="4">
        <dgm:presLayoutVars>
          <dgm:chMax val="0"/>
          <dgm:chPref val="0"/>
          <dgm:bulletEnabled val="1"/>
        </dgm:presLayoutVars>
      </dgm:prSet>
      <dgm:spPr/>
      <dgm:t>
        <a:bodyPr/>
        <a:lstStyle/>
        <a:p>
          <a:endParaRPr lang="en-US"/>
        </a:p>
      </dgm:t>
    </dgm:pt>
    <dgm:pt modelId="{9A01047A-E10A-4169-976B-A62147ADECB2}" type="pres">
      <dgm:prSet presAssocID="{7CF2B6DE-4D73-4E9A-B746-31F8EC809AE7}" presName="parSh" presStyleLbl="node1" presStyleIdx="2" presStyleCnt="4" custLinFactNeighborY="-21286"/>
      <dgm:spPr/>
      <dgm:t>
        <a:bodyPr/>
        <a:lstStyle/>
        <a:p>
          <a:endParaRPr lang="en-US"/>
        </a:p>
      </dgm:t>
    </dgm:pt>
    <dgm:pt modelId="{298EEFA0-B408-4699-A339-4E6B4D9A86EB}" type="pres">
      <dgm:prSet presAssocID="{7CF2B6DE-4D73-4E9A-B746-31F8EC809AE7}" presName="desTx" presStyleLbl="fgAcc1" presStyleIdx="2" presStyleCnt="4" custScaleY="85439" custLinFactNeighborY="-15863">
        <dgm:presLayoutVars>
          <dgm:bulletEnabled val="1"/>
        </dgm:presLayoutVars>
      </dgm:prSet>
      <dgm:spPr>
        <a:blipFill rotWithShape="0">
          <a:blip xmlns:r="http://schemas.openxmlformats.org/officeDocument/2006/relationships" r:embed="rId3"/>
          <a:stretch>
            <a:fillRect/>
          </a:stretch>
        </a:blipFill>
      </dgm:spPr>
    </dgm:pt>
    <dgm:pt modelId="{D029F3E5-5D72-4EB2-A220-0EBF41793E51}" type="pres">
      <dgm:prSet presAssocID="{839A55B4-7B66-43C2-8EBB-0D0CD61A6EBA}" presName="sibTrans" presStyleLbl="sibTrans2D1" presStyleIdx="2" presStyleCnt="3" custLinFactNeighborY="12951"/>
      <dgm:spPr/>
      <dgm:t>
        <a:bodyPr/>
        <a:lstStyle/>
        <a:p>
          <a:endParaRPr lang="en-US"/>
        </a:p>
      </dgm:t>
    </dgm:pt>
    <dgm:pt modelId="{303D5DBE-E849-4B68-8E15-1580EE8AA02A}" type="pres">
      <dgm:prSet presAssocID="{839A55B4-7B66-43C2-8EBB-0D0CD61A6EBA}" presName="connTx" presStyleLbl="sibTrans2D1" presStyleIdx="2" presStyleCnt="3"/>
      <dgm:spPr/>
      <dgm:t>
        <a:bodyPr/>
        <a:lstStyle/>
        <a:p>
          <a:endParaRPr lang="en-US"/>
        </a:p>
      </dgm:t>
    </dgm:pt>
    <dgm:pt modelId="{562F7413-862B-4964-8330-40AC091544BA}" type="pres">
      <dgm:prSet presAssocID="{C333392E-9F72-424E-B985-EE90B76B2D10}" presName="composite" presStyleCnt="0"/>
      <dgm:spPr/>
    </dgm:pt>
    <dgm:pt modelId="{6AA0D607-3EC4-42E2-A2D9-72C735F01710}" type="pres">
      <dgm:prSet presAssocID="{C333392E-9F72-424E-B985-EE90B76B2D10}" presName="parTx" presStyleLbl="node1" presStyleIdx="2" presStyleCnt="4">
        <dgm:presLayoutVars>
          <dgm:chMax val="0"/>
          <dgm:chPref val="0"/>
          <dgm:bulletEnabled val="1"/>
        </dgm:presLayoutVars>
      </dgm:prSet>
      <dgm:spPr/>
      <dgm:t>
        <a:bodyPr/>
        <a:lstStyle/>
        <a:p>
          <a:endParaRPr lang="en-US"/>
        </a:p>
      </dgm:t>
    </dgm:pt>
    <dgm:pt modelId="{4345AEB6-C527-4965-92A6-315006ED3424}" type="pres">
      <dgm:prSet presAssocID="{C333392E-9F72-424E-B985-EE90B76B2D10}" presName="parSh" presStyleLbl="node1" presStyleIdx="3" presStyleCnt="4" custLinFactNeighborY="-21286"/>
      <dgm:spPr/>
      <dgm:t>
        <a:bodyPr/>
        <a:lstStyle/>
        <a:p>
          <a:endParaRPr lang="en-US"/>
        </a:p>
      </dgm:t>
    </dgm:pt>
    <dgm:pt modelId="{E8270FA9-1EAA-4BF6-A88A-2A58AAEF9A29}" type="pres">
      <dgm:prSet presAssocID="{C333392E-9F72-424E-B985-EE90B76B2D10}" presName="desTx" presStyleLbl="fgAcc1" presStyleIdx="3" presStyleCnt="4" custScaleY="85439" custLinFactNeighborY="-15863">
        <dgm:presLayoutVars>
          <dgm:bulletEnabled val="1"/>
        </dgm:presLayoutVars>
      </dgm:prSet>
      <dgm:spPr>
        <a:blipFill rotWithShape="0">
          <a:blip xmlns:r="http://schemas.openxmlformats.org/officeDocument/2006/relationships" r:embed="rId4"/>
          <a:stretch>
            <a:fillRect/>
          </a:stretch>
        </a:blipFill>
      </dgm:spPr>
    </dgm:pt>
  </dgm:ptLst>
  <dgm:cxnLst>
    <dgm:cxn modelId="{852F96E8-41FC-43ED-A529-4B2F76043D0F}" type="presOf" srcId="{5FBEDA65-3CA5-44A3-A314-C9B5A3E0F4DF}" destId="{0EB9D88F-D945-426C-90CA-043149697B3A}" srcOrd="1" destOrd="0" presId="urn:microsoft.com/office/officeart/2005/8/layout/process3"/>
    <dgm:cxn modelId="{C381A355-AB5F-453A-BBC8-8EEFE1038E53}" type="presOf" srcId="{7CF2B6DE-4D73-4E9A-B746-31F8EC809AE7}" destId="{1B0AF4BB-BDE4-44EB-87AE-BA100A7B98EF}" srcOrd="0" destOrd="0" presId="urn:microsoft.com/office/officeart/2005/8/layout/process3"/>
    <dgm:cxn modelId="{122571C1-8116-429F-BADA-D8E86F9026A3}" type="presOf" srcId="{DA2E5612-2FE8-4694-A3D2-405E423CB268}" destId="{3A6E7DBE-C212-4690-BCF9-ACBEDE23A56B}" srcOrd="0" destOrd="0" presId="urn:microsoft.com/office/officeart/2005/8/layout/process3"/>
    <dgm:cxn modelId="{1CD7F680-481C-4191-9B74-703D102892DF}" type="presOf" srcId="{BDD31517-9D03-413C-A01C-14EFB712784D}" destId="{0AE1BD01-F8D8-4A5B-9335-B70A15A3764E}" srcOrd="0" destOrd="0" presId="urn:microsoft.com/office/officeart/2005/8/layout/process3"/>
    <dgm:cxn modelId="{502DEE31-2B80-4A9C-AB47-89571E69F664}" type="presOf" srcId="{DDF5B533-D7C4-4027-8568-1EBA8932AD17}" destId="{09B720EC-7B81-409E-BC9A-4944DFAD7845}" srcOrd="1" destOrd="0" presId="urn:microsoft.com/office/officeart/2005/8/layout/process3"/>
    <dgm:cxn modelId="{C122CE4B-3D52-4DA5-B53D-78A904451077}" srcId="{DA2E5612-2FE8-4694-A3D2-405E423CB268}" destId="{5FBEDA65-3CA5-44A3-A314-C9B5A3E0F4DF}" srcOrd="1" destOrd="0" parTransId="{58492525-3E1E-4CCA-9B0E-363D04842A40}" sibTransId="{FFE51DA8-BD54-4FB2-9032-6F11E7147AB6}"/>
    <dgm:cxn modelId="{53E6314C-ECD5-46C4-9D01-0193EC26BABE}" type="presOf" srcId="{DDF5B533-D7C4-4027-8568-1EBA8932AD17}" destId="{EE2893CD-34E8-4C39-84E9-A5303A87DC3A}" srcOrd="0" destOrd="0" presId="urn:microsoft.com/office/officeart/2005/8/layout/process3"/>
    <dgm:cxn modelId="{FC2E450B-80B5-400F-9178-95B0291E7E06}" srcId="{DA2E5612-2FE8-4694-A3D2-405E423CB268}" destId="{7CF2B6DE-4D73-4E9A-B746-31F8EC809AE7}" srcOrd="2" destOrd="0" parTransId="{252C8AAA-467F-4CBA-AE20-AF9FC55B3634}" sibTransId="{839A55B4-7B66-43C2-8EBB-0D0CD61A6EBA}"/>
    <dgm:cxn modelId="{6791CA6F-C78E-4042-B5A2-784501D42338}" srcId="{DA2E5612-2FE8-4694-A3D2-405E423CB268}" destId="{C333392E-9F72-424E-B985-EE90B76B2D10}" srcOrd="3" destOrd="0" parTransId="{FF3DE4DF-6FB3-4128-96F6-AB8C940F642F}" sibTransId="{663E88B9-5D97-486D-85A0-357A6529E7F1}"/>
    <dgm:cxn modelId="{F44C350E-03EF-4C95-9842-93CBF6A1E121}" type="presOf" srcId="{FFE51DA8-BD54-4FB2-9032-6F11E7147AB6}" destId="{EA57FD92-88BF-492B-AB10-9146769BE5A3}" srcOrd="0" destOrd="0" presId="urn:microsoft.com/office/officeart/2005/8/layout/process3"/>
    <dgm:cxn modelId="{3721628C-9161-40E7-A3C7-E702C9EA9D3E}" type="presOf" srcId="{5FBEDA65-3CA5-44A3-A314-C9B5A3E0F4DF}" destId="{F25D4C98-2E81-4143-9D2E-0E1C8FED49C8}" srcOrd="0" destOrd="0" presId="urn:microsoft.com/office/officeart/2005/8/layout/process3"/>
    <dgm:cxn modelId="{15B7268C-ECDC-4602-B581-4CD0F2F4B93F}" srcId="{DA2E5612-2FE8-4694-A3D2-405E423CB268}" destId="{DDF5B533-D7C4-4027-8568-1EBA8932AD17}" srcOrd="0" destOrd="0" parTransId="{A2D3D94E-9E48-47E1-AEAD-56E872FEF3D5}" sibTransId="{BDD31517-9D03-413C-A01C-14EFB712784D}"/>
    <dgm:cxn modelId="{2722903D-979C-4CE5-BE29-08A9C86CE65B}" type="presOf" srcId="{BDD31517-9D03-413C-A01C-14EFB712784D}" destId="{65599C82-E73F-4591-8315-46A20125F139}" srcOrd="1" destOrd="0" presId="urn:microsoft.com/office/officeart/2005/8/layout/process3"/>
    <dgm:cxn modelId="{E658DDC3-6133-4455-9852-195EC7080640}" type="presOf" srcId="{C333392E-9F72-424E-B985-EE90B76B2D10}" destId="{6AA0D607-3EC4-42E2-A2D9-72C735F01710}" srcOrd="0" destOrd="0" presId="urn:microsoft.com/office/officeart/2005/8/layout/process3"/>
    <dgm:cxn modelId="{5771A4D6-336C-4D64-9FD3-38E1011768C3}" type="presOf" srcId="{7CF2B6DE-4D73-4E9A-B746-31F8EC809AE7}" destId="{9A01047A-E10A-4169-976B-A62147ADECB2}" srcOrd="1" destOrd="0" presId="urn:microsoft.com/office/officeart/2005/8/layout/process3"/>
    <dgm:cxn modelId="{0FBEEC77-F1AD-4057-B59D-20E0751AF575}" type="presOf" srcId="{839A55B4-7B66-43C2-8EBB-0D0CD61A6EBA}" destId="{D029F3E5-5D72-4EB2-A220-0EBF41793E51}" srcOrd="0" destOrd="0" presId="urn:microsoft.com/office/officeart/2005/8/layout/process3"/>
    <dgm:cxn modelId="{C080416D-B9F1-466E-A541-7B8AD041B4EA}" type="presOf" srcId="{FFE51DA8-BD54-4FB2-9032-6F11E7147AB6}" destId="{27DDF768-31B8-4CB0-AA9F-779E1E60798C}" srcOrd="1" destOrd="0" presId="urn:microsoft.com/office/officeart/2005/8/layout/process3"/>
    <dgm:cxn modelId="{E56FBE7B-93C5-4BCD-AB36-F27C3CACA9CB}" type="presOf" srcId="{839A55B4-7B66-43C2-8EBB-0D0CD61A6EBA}" destId="{303D5DBE-E849-4B68-8E15-1580EE8AA02A}" srcOrd="1" destOrd="0" presId="urn:microsoft.com/office/officeart/2005/8/layout/process3"/>
    <dgm:cxn modelId="{C0458236-4247-4961-8E11-F1A9B21295C0}" type="presOf" srcId="{C333392E-9F72-424E-B985-EE90B76B2D10}" destId="{4345AEB6-C527-4965-92A6-315006ED3424}" srcOrd="1" destOrd="0" presId="urn:microsoft.com/office/officeart/2005/8/layout/process3"/>
    <dgm:cxn modelId="{3884F42A-0194-4425-B8EC-6FF47F693051}" type="presParOf" srcId="{3A6E7DBE-C212-4690-BCF9-ACBEDE23A56B}" destId="{2FBC33CD-DF4C-4ABA-80D3-59EBC08C8E3C}" srcOrd="0" destOrd="0" presId="urn:microsoft.com/office/officeart/2005/8/layout/process3"/>
    <dgm:cxn modelId="{0D142506-8F48-4D26-8A1D-5546EBA6FF56}" type="presParOf" srcId="{2FBC33CD-DF4C-4ABA-80D3-59EBC08C8E3C}" destId="{EE2893CD-34E8-4C39-84E9-A5303A87DC3A}" srcOrd="0" destOrd="0" presId="urn:microsoft.com/office/officeart/2005/8/layout/process3"/>
    <dgm:cxn modelId="{51321D2C-6798-40F1-88AB-67590EE39B90}" type="presParOf" srcId="{2FBC33CD-DF4C-4ABA-80D3-59EBC08C8E3C}" destId="{09B720EC-7B81-409E-BC9A-4944DFAD7845}" srcOrd="1" destOrd="0" presId="urn:microsoft.com/office/officeart/2005/8/layout/process3"/>
    <dgm:cxn modelId="{96362CEA-6B8B-43C3-AF5B-CC77EEAFB76D}" type="presParOf" srcId="{2FBC33CD-DF4C-4ABA-80D3-59EBC08C8E3C}" destId="{385B6BD7-2F8C-46BE-AB6F-939FB313A5F6}" srcOrd="2" destOrd="0" presId="urn:microsoft.com/office/officeart/2005/8/layout/process3"/>
    <dgm:cxn modelId="{5EEF2C08-7BF7-42FD-9A20-FEEBBEBD4611}" type="presParOf" srcId="{3A6E7DBE-C212-4690-BCF9-ACBEDE23A56B}" destId="{0AE1BD01-F8D8-4A5B-9335-B70A15A3764E}" srcOrd="1" destOrd="0" presId="urn:microsoft.com/office/officeart/2005/8/layout/process3"/>
    <dgm:cxn modelId="{0AABA0CC-C5C1-4F0C-865E-2F95C5C75CE6}" type="presParOf" srcId="{0AE1BD01-F8D8-4A5B-9335-B70A15A3764E}" destId="{65599C82-E73F-4591-8315-46A20125F139}" srcOrd="0" destOrd="0" presId="urn:microsoft.com/office/officeart/2005/8/layout/process3"/>
    <dgm:cxn modelId="{98D0F418-E039-4047-A6A7-36384A6CA590}" type="presParOf" srcId="{3A6E7DBE-C212-4690-BCF9-ACBEDE23A56B}" destId="{44BB2EB2-D10D-48A2-82A8-3F206E9122B7}" srcOrd="2" destOrd="0" presId="urn:microsoft.com/office/officeart/2005/8/layout/process3"/>
    <dgm:cxn modelId="{B2BBE83F-6F54-493C-9130-F9B980288F1F}" type="presParOf" srcId="{44BB2EB2-D10D-48A2-82A8-3F206E9122B7}" destId="{F25D4C98-2E81-4143-9D2E-0E1C8FED49C8}" srcOrd="0" destOrd="0" presId="urn:microsoft.com/office/officeart/2005/8/layout/process3"/>
    <dgm:cxn modelId="{F9676AD5-0C70-477F-A3CD-419D9B2B587F}" type="presParOf" srcId="{44BB2EB2-D10D-48A2-82A8-3F206E9122B7}" destId="{0EB9D88F-D945-426C-90CA-043149697B3A}" srcOrd="1" destOrd="0" presId="urn:microsoft.com/office/officeart/2005/8/layout/process3"/>
    <dgm:cxn modelId="{8175A1B2-698D-4FE0-BD06-DFFE74190AA7}" type="presParOf" srcId="{44BB2EB2-D10D-48A2-82A8-3F206E9122B7}" destId="{8A8DBF02-DF1B-413E-86B9-354A93B13554}" srcOrd="2" destOrd="0" presId="urn:microsoft.com/office/officeart/2005/8/layout/process3"/>
    <dgm:cxn modelId="{52A5D92E-1CC1-4090-BEE8-B945D0613FEE}" type="presParOf" srcId="{3A6E7DBE-C212-4690-BCF9-ACBEDE23A56B}" destId="{EA57FD92-88BF-492B-AB10-9146769BE5A3}" srcOrd="3" destOrd="0" presId="urn:microsoft.com/office/officeart/2005/8/layout/process3"/>
    <dgm:cxn modelId="{E311DF20-DB6D-428A-8417-30F419408E4D}" type="presParOf" srcId="{EA57FD92-88BF-492B-AB10-9146769BE5A3}" destId="{27DDF768-31B8-4CB0-AA9F-779E1E60798C}" srcOrd="0" destOrd="0" presId="urn:microsoft.com/office/officeart/2005/8/layout/process3"/>
    <dgm:cxn modelId="{BE046CF8-F0EB-45F7-9BB7-0FD9F1967CD3}" type="presParOf" srcId="{3A6E7DBE-C212-4690-BCF9-ACBEDE23A56B}" destId="{69B7CA53-F0F5-4B88-BA38-0E87199E631C}" srcOrd="4" destOrd="0" presId="urn:microsoft.com/office/officeart/2005/8/layout/process3"/>
    <dgm:cxn modelId="{8818B204-023B-42E4-9C22-4C8D9F890DEE}" type="presParOf" srcId="{69B7CA53-F0F5-4B88-BA38-0E87199E631C}" destId="{1B0AF4BB-BDE4-44EB-87AE-BA100A7B98EF}" srcOrd="0" destOrd="0" presId="urn:microsoft.com/office/officeart/2005/8/layout/process3"/>
    <dgm:cxn modelId="{53933376-9D19-4612-9082-A2773CD1A8E0}" type="presParOf" srcId="{69B7CA53-F0F5-4B88-BA38-0E87199E631C}" destId="{9A01047A-E10A-4169-976B-A62147ADECB2}" srcOrd="1" destOrd="0" presId="urn:microsoft.com/office/officeart/2005/8/layout/process3"/>
    <dgm:cxn modelId="{8FCBEDB5-6894-4827-9F96-C83E8B04FBE4}" type="presParOf" srcId="{69B7CA53-F0F5-4B88-BA38-0E87199E631C}" destId="{298EEFA0-B408-4699-A339-4E6B4D9A86EB}" srcOrd="2" destOrd="0" presId="urn:microsoft.com/office/officeart/2005/8/layout/process3"/>
    <dgm:cxn modelId="{2A331185-CAA6-43FD-B8C0-322ADA94EFC1}" type="presParOf" srcId="{3A6E7DBE-C212-4690-BCF9-ACBEDE23A56B}" destId="{D029F3E5-5D72-4EB2-A220-0EBF41793E51}" srcOrd="5" destOrd="0" presId="urn:microsoft.com/office/officeart/2005/8/layout/process3"/>
    <dgm:cxn modelId="{805989CB-7BBA-408A-9760-E86E716F736F}" type="presParOf" srcId="{D029F3E5-5D72-4EB2-A220-0EBF41793E51}" destId="{303D5DBE-E849-4B68-8E15-1580EE8AA02A}" srcOrd="0" destOrd="0" presId="urn:microsoft.com/office/officeart/2005/8/layout/process3"/>
    <dgm:cxn modelId="{0FE9AF9F-ABBA-4BED-A5C4-4ED1281AED8D}" type="presParOf" srcId="{3A6E7DBE-C212-4690-BCF9-ACBEDE23A56B}" destId="{562F7413-862B-4964-8330-40AC091544BA}" srcOrd="6" destOrd="0" presId="urn:microsoft.com/office/officeart/2005/8/layout/process3"/>
    <dgm:cxn modelId="{37350B36-1768-4D78-B109-F69F0B2D3CD6}" type="presParOf" srcId="{562F7413-862B-4964-8330-40AC091544BA}" destId="{6AA0D607-3EC4-42E2-A2D9-72C735F01710}" srcOrd="0" destOrd="0" presId="urn:microsoft.com/office/officeart/2005/8/layout/process3"/>
    <dgm:cxn modelId="{D02E4F05-0069-464C-87B6-1CB6228820C3}" type="presParOf" srcId="{562F7413-862B-4964-8330-40AC091544BA}" destId="{4345AEB6-C527-4965-92A6-315006ED3424}" srcOrd="1" destOrd="0" presId="urn:microsoft.com/office/officeart/2005/8/layout/process3"/>
    <dgm:cxn modelId="{35912538-DA2F-4F4C-B044-B8CDF55E4FE5}" type="presParOf" srcId="{562F7413-862B-4964-8330-40AC091544BA}" destId="{E8270FA9-1EAA-4BF6-A88A-2A58AAEF9A2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18CDC-E8AA-4C92-B278-9FCDE27755DE}">
      <dsp:nvSpPr>
        <dsp:cNvPr id="0" name=""/>
        <dsp:cNvSpPr/>
      </dsp:nvSpPr>
      <dsp:spPr>
        <a:xfrm>
          <a:off x="2856394" y="2456283"/>
          <a:ext cx="2059610" cy="2059610"/>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Future Warning Paradigm</a:t>
          </a:r>
          <a:endParaRPr lang="en-US" sz="2600" kern="1200" dirty="0"/>
        </a:p>
      </dsp:txBody>
      <dsp:txXfrm>
        <a:off x="3158017" y="2757906"/>
        <a:ext cx="1456364" cy="1456364"/>
      </dsp:txXfrm>
    </dsp:sp>
    <dsp:sp modelId="{9A5A84B7-5C13-43B8-90D2-1CD8F72F1709}">
      <dsp:nvSpPr>
        <dsp:cNvPr id="0" name=""/>
        <dsp:cNvSpPr/>
      </dsp:nvSpPr>
      <dsp:spPr>
        <a:xfrm rot="12900000">
          <a:off x="1529153" y="2095709"/>
          <a:ext cx="1581067" cy="586988"/>
        </a:xfrm>
        <a:prstGeom prst="leftArrow">
          <a:avLst>
            <a:gd name="adj1" fmla="val 60000"/>
            <a:gd name="adj2" fmla="val 50000"/>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270C39D-F887-447F-A5D5-5385B0AAF949}">
      <dsp:nvSpPr>
        <dsp:cNvPr id="0" name=""/>
        <dsp:cNvSpPr/>
      </dsp:nvSpPr>
      <dsp:spPr>
        <a:xfrm>
          <a:off x="693805" y="1153120"/>
          <a:ext cx="1956629" cy="1565303"/>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rPr>
            <a:t>Good things we do now.</a:t>
          </a:r>
          <a:endParaRPr lang="en-US" sz="2600" kern="1200" dirty="0">
            <a:effectLst>
              <a:outerShdw blurRad="38100" dist="38100" dir="2700000" algn="tl">
                <a:srgbClr val="000000">
                  <a:alpha val="43137"/>
                </a:srgbClr>
              </a:outerShdw>
            </a:effectLst>
          </a:endParaRPr>
        </a:p>
      </dsp:txBody>
      <dsp:txXfrm>
        <a:off x="739651" y="1198966"/>
        <a:ext cx="1864937" cy="1473611"/>
      </dsp:txXfrm>
    </dsp:sp>
    <dsp:sp modelId="{7723DFA0-9C3D-4E10-B981-3EFD7FB52B6F}">
      <dsp:nvSpPr>
        <dsp:cNvPr id="0" name=""/>
        <dsp:cNvSpPr/>
      </dsp:nvSpPr>
      <dsp:spPr>
        <a:xfrm rot="16200000">
          <a:off x="3095666" y="1280235"/>
          <a:ext cx="1581067" cy="586988"/>
        </a:xfrm>
        <a:prstGeom prst="leftArrow">
          <a:avLst>
            <a:gd name="adj1" fmla="val 60000"/>
            <a:gd name="adj2" fmla="val 50000"/>
          </a:avLst>
        </a:prstGeom>
        <a:solidFill>
          <a:schemeClr val="accent5">
            <a:hueOff val="2571418"/>
            <a:satOff val="5874"/>
            <a:lumOff val="-1627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6E174A3-2C61-4F03-AB5E-3EF4B48AEEA1}">
      <dsp:nvSpPr>
        <dsp:cNvPr id="0" name=""/>
        <dsp:cNvSpPr/>
      </dsp:nvSpPr>
      <dsp:spPr>
        <a:xfrm>
          <a:off x="2907885" y="543"/>
          <a:ext cx="1956629" cy="1565303"/>
        </a:xfrm>
        <a:prstGeom prst="roundRect">
          <a:avLst>
            <a:gd name="adj" fmla="val 1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rPr>
            <a:t>Challenges we have now.</a:t>
          </a:r>
          <a:endParaRPr lang="en-US" sz="2600" kern="1200" dirty="0">
            <a:effectLst>
              <a:outerShdw blurRad="38100" dist="38100" dir="2700000" algn="tl">
                <a:srgbClr val="000000">
                  <a:alpha val="43137"/>
                </a:srgbClr>
              </a:outerShdw>
            </a:effectLst>
          </a:endParaRPr>
        </a:p>
      </dsp:txBody>
      <dsp:txXfrm>
        <a:off x="2953731" y="46389"/>
        <a:ext cx="1864937" cy="1473611"/>
      </dsp:txXfrm>
    </dsp:sp>
    <dsp:sp modelId="{490AE448-C817-465D-B171-8917145988EF}">
      <dsp:nvSpPr>
        <dsp:cNvPr id="0" name=""/>
        <dsp:cNvSpPr/>
      </dsp:nvSpPr>
      <dsp:spPr>
        <a:xfrm rot="19500000">
          <a:off x="4662178" y="2095709"/>
          <a:ext cx="1581067" cy="586988"/>
        </a:xfrm>
        <a:prstGeom prst="leftArrow">
          <a:avLst>
            <a:gd name="adj1" fmla="val 60000"/>
            <a:gd name="adj2" fmla="val 50000"/>
          </a:avLst>
        </a:prstGeom>
        <a:solidFill>
          <a:schemeClr val="accent5">
            <a:hueOff val="5142836"/>
            <a:satOff val="11748"/>
            <a:lumOff val="-3254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692A31E-6B6C-4CEF-907A-0254C2C30251}">
      <dsp:nvSpPr>
        <dsp:cNvPr id="0" name=""/>
        <dsp:cNvSpPr/>
      </dsp:nvSpPr>
      <dsp:spPr>
        <a:xfrm>
          <a:off x="5121964" y="1153120"/>
          <a:ext cx="1956629" cy="1565303"/>
        </a:xfrm>
        <a:prstGeom prst="roundRect">
          <a:avLst>
            <a:gd name="adj" fmla="val 1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rPr>
            <a:t>Trajectories of science, tools and society.</a:t>
          </a:r>
          <a:endParaRPr lang="en-US" sz="2600" kern="1200" dirty="0">
            <a:effectLst>
              <a:outerShdw blurRad="38100" dist="38100" dir="2700000" algn="tl">
                <a:srgbClr val="000000">
                  <a:alpha val="43137"/>
                </a:srgbClr>
              </a:outerShdw>
            </a:effectLst>
          </a:endParaRPr>
        </a:p>
      </dsp:txBody>
      <dsp:txXfrm>
        <a:off x="5167810" y="1198966"/>
        <a:ext cx="1864937" cy="1473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B7672-DB67-4BA8-9A69-174E750797E9}">
      <dsp:nvSpPr>
        <dsp:cNvPr id="0" name=""/>
        <dsp:cNvSpPr/>
      </dsp:nvSpPr>
      <dsp:spPr>
        <a:xfrm>
          <a:off x="2971" y="23139"/>
          <a:ext cx="1148804" cy="8208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Education</a:t>
          </a:r>
          <a:endParaRPr lang="en-US" sz="1600" kern="1200" dirty="0">
            <a:solidFill>
              <a:srgbClr val="FFFF00"/>
            </a:solidFill>
            <a:effectLst>
              <a:outerShdw blurRad="38100" dist="38100" dir="2700000" algn="tl">
                <a:srgbClr val="000000">
                  <a:alpha val="43137"/>
                </a:srgbClr>
              </a:outerShdw>
            </a:effectLst>
          </a:endParaRPr>
        </a:p>
      </dsp:txBody>
      <dsp:txXfrm>
        <a:off x="2971" y="23139"/>
        <a:ext cx="1148804" cy="459521"/>
      </dsp:txXfrm>
    </dsp:sp>
    <dsp:sp modelId="{1FBCE022-9A9D-437B-87AB-2D73DEE40167}">
      <dsp:nvSpPr>
        <dsp:cNvPr id="0" name=""/>
        <dsp:cNvSpPr/>
      </dsp:nvSpPr>
      <dsp:spPr>
        <a:xfrm>
          <a:off x="238269" y="482660"/>
          <a:ext cx="1148804" cy="10944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247C57-101E-4BA1-9998-7DAD3793B8AC}">
      <dsp:nvSpPr>
        <dsp:cNvPr id="0" name=""/>
        <dsp:cNvSpPr/>
      </dsp:nvSpPr>
      <dsp:spPr>
        <a:xfrm>
          <a:off x="1325930" y="109890"/>
          <a:ext cx="369207" cy="286019"/>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25930" y="167094"/>
        <a:ext cx="283401" cy="171611"/>
      </dsp:txXfrm>
    </dsp:sp>
    <dsp:sp modelId="{BFFA5A5D-5E6E-48B1-A7AD-BD9A6505CA09}">
      <dsp:nvSpPr>
        <dsp:cNvPr id="0" name=""/>
        <dsp:cNvSpPr/>
      </dsp:nvSpPr>
      <dsp:spPr>
        <a:xfrm>
          <a:off x="1848394" y="23139"/>
          <a:ext cx="1321584" cy="8208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Preparation</a:t>
          </a:r>
          <a:endParaRPr lang="en-US" sz="1600" kern="1200" dirty="0">
            <a:solidFill>
              <a:srgbClr val="FFFF00"/>
            </a:solidFill>
            <a:effectLst>
              <a:outerShdw blurRad="38100" dist="38100" dir="2700000" algn="tl">
                <a:srgbClr val="000000">
                  <a:alpha val="43137"/>
                </a:srgbClr>
              </a:outerShdw>
            </a:effectLst>
          </a:endParaRPr>
        </a:p>
      </dsp:txBody>
      <dsp:txXfrm>
        <a:off x="1848394" y="23139"/>
        <a:ext cx="1321584" cy="459521"/>
      </dsp:txXfrm>
    </dsp:sp>
    <dsp:sp modelId="{7F7B7BD8-0754-4EC6-904C-B74AE7059A5A}">
      <dsp:nvSpPr>
        <dsp:cNvPr id="0" name=""/>
        <dsp:cNvSpPr/>
      </dsp:nvSpPr>
      <dsp:spPr>
        <a:xfrm>
          <a:off x="2170081" y="482660"/>
          <a:ext cx="1148804" cy="10944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FF8AB92-EE7F-4D29-9FA5-D699F034E9AA}">
      <dsp:nvSpPr>
        <dsp:cNvPr id="0" name=""/>
        <dsp:cNvSpPr/>
      </dsp:nvSpPr>
      <dsp:spPr>
        <a:xfrm>
          <a:off x="3322535" y="109890"/>
          <a:ext cx="323420" cy="286019"/>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322535" y="167094"/>
        <a:ext cx="237614" cy="171611"/>
      </dsp:txXfrm>
    </dsp:sp>
    <dsp:sp modelId="{7AE63603-1223-488E-BFA6-4FB1EC783807}">
      <dsp:nvSpPr>
        <dsp:cNvPr id="0" name=""/>
        <dsp:cNvSpPr/>
      </dsp:nvSpPr>
      <dsp:spPr>
        <a:xfrm>
          <a:off x="3780207" y="23139"/>
          <a:ext cx="1296597" cy="8208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Awareness</a:t>
          </a:r>
          <a:endParaRPr lang="en-US" sz="1600" kern="1200" dirty="0">
            <a:solidFill>
              <a:srgbClr val="FFFF00"/>
            </a:solidFill>
            <a:effectLst>
              <a:outerShdw blurRad="38100" dist="38100" dir="2700000" algn="tl">
                <a:srgbClr val="000000">
                  <a:alpha val="43137"/>
                </a:srgbClr>
              </a:outerShdw>
            </a:effectLst>
          </a:endParaRPr>
        </a:p>
      </dsp:txBody>
      <dsp:txXfrm>
        <a:off x="3780207" y="23139"/>
        <a:ext cx="1296597" cy="459521"/>
      </dsp:txXfrm>
    </dsp:sp>
    <dsp:sp modelId="{940904AD-589C-4380-87AF-3B67CFC47BBE}">
      <dsp:nvSpPr>
        <dsp:cNvPr id="0" name=""/>
        <dsp:cNvSpPr/>
      </dsp:nvSpPr>
      <dsp:spPr>
        <a:xfrm>
          <a:off x="4089401" y="482660"/>
          <a:ext cx="1148804" cy="109440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A29D38-D1E9-41F5-98C6-7DFC1CA60917}">
      <dsp:nvSpPr>
        <dsp:cNvPr id="0" name=""/>
        <dsp:cNvSpPr/>
      </dsp:nvSpPr>
      <dsp:spPr>
        <a:xfrm>
          <a:off x="5232485" y="109890"/>
          <a:ext cx="330042" cy="286019"/>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232485" y="167094"/>
        <a:ext cx="244236" cy="171611"/>
      </dsp:txXfrm>
    </dsp:sp>
    <dsp:sp modelId="{7698411F-E95C-47CD-9B75-3BFDCD076CBC}">
      <dsp:nvSpPr>
        <dsp:cNvPr id="0" name=""/>
        <dsp:cNvSpPr/>
      </dsp:nvSpPr>
      <dsp:spPr>
        <a:xfrm>
          <a:off x="5699526" y="23139"/>
          <a:ext cx="1148804" cy="8208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dsp:txBody>
      <dsp:txXfrm>
        <a:off x="5699526" y="23139"/>
        <a:ext cx="1148804" cy="459521"/>
      </dsp:txXfrm>
    </dsp:sp>
    <dsp:sp modelId="{16E06FD5-EA62-4751-AB1F-66BF8E9F4BA1}">
      <dsp:nvSpPr>
        <dsp:cNvPr id="0" name=""/>
        <dsp:cNvSpPr/>
      </dsp:nvSpPr>
      <dsp:spPr>
        <a:xfrm>
          <a:off x="5934823" y="482660"/>
          <a:ext cx="1148804" cy="10944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20EC-7B81-409E-BC9A-4944DFAD7845}">
      <dsp:nvSpPr>
        <dsp:cNvPr id="0" name=""/>
        <dsp:cNvSpPr/>
      </dsp:nvSpPr>
      <dsp:spPr>
        <a:xfrm>
          <a:off x="935" y="0"/>
          <a:ext cx="1176088" cy="99359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Method</a:t>
          </a:r>
          <a:endParaRPr lang="en-US" sz="1600" kern="1200" dirty="0">
            <a:solidFill>
              <a:srgbClr val="FFFF00"/>
            </a:solidFill>
            <a:effectLst>
              <a:outerShdw blurRad="38100" dist="38100" dir="2700000" algn="tl">
                <a:srgbClr val="000000">
                  <a:alpha val="43137"/>
                </a:srgbClr>
              </a:outerShdw>
            </a:effectLst>
          </a:endParaRPr>
        </a:p>
      </dsp:txBody>
      <dsp:txXfrm>
        <a:off x="935" y="0"/>
        <a:ext cx="1176088" cy="470435"/>
      </dsp:txXfrm>
    </dsp:sp>
    <dsp:sp modelId="{385B6BD7-2F8C-46BE-AB6F-939FB313A5F6}">
      <dsp:nvSpPr>
        <dsp:cNvPr id="0" name=""/>
        <dsp:cNvSpPr/>
      </dsp:nvSpPr>
      <dsp:spPr>
        <a:xfrm>
          <a:off x="241821" y="381000"/>
          <a:ext cx="1176088" cy="113189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E1BD01-F8D8-4A5B-9335-B70A15A3764E}">
      <dsp:nvSpPr>
        <dsp:cNvPr id="0" name=""/>
        <dsp:cNvSpPr/>
      </dsp:nvSpPr>
      <dsp:spPr>
        <a:xfrm>
          <a:off x="1355314" y="126733"/>
          <a:ext cx="377976" cy="292811"/>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55314" y="185295"/>
        <a:ext cx="290133" cy="175687"/>
      </dsp:txXfrm>
    </dsp:sp>
    <dsp:sp modelId="{0EB9D88F-D945-426C-90CA-043149697B3A}">
      <dsp:nvSpPr>
        <dsp:cNvPr id="0" name=""/>
        <dsp:cNvSpPr/>
      </dsp:nvSpPr>
      <dsp:spPr>
        <a:xfrm>
          <a:off x="1890187" y="0"/>
          <a:ext cx="1176088" cy="993599"/>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Decision</a:t>
          </a:r>
          <a:endParaRPr lang="en-US" sz="1600" kern="1200" dirty="0">
            <a:solidFill>
              <a:srgbClr val="FFFF00"/>
            </a:solidFill>
            <a:effectLst>
              <a:outerShdw blurRad="38100" dist="38100" dir="2700000" algn="tl">
                <a:srgbClr val="000000">
                  <a:alpha val="43137"/>
                </a:srgbClr>
              </a:outerShdw>
            </a:effectLst>
          </a:endParaRPr>
        </a:p>
      </dsp:txBody>
      <dsp:txXfrm>
        <a:off x="1890187" y="0"/>
        <a:ext cx="1176088" cy="470435"/>
      </dsp:txXfrm>
    </dsp:sp>
    <dsp:sp modelId="{8A8DBF02-DF1B-413E-86B9-354A93B13554}">
      <dsp:nvSpPr>
        <dsp:cNvPr id="0" name=""/>
        <dsp:cNvSpPr/>
      </dsp:nvSpPr>
      <dsp:spPr>
        <a:xfrm flipH="1">
          <a:off x="2131072" y="381000"/>
          <a:ext cx="1176088" cy="1131895"/>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7FD92-88BF-492B-AB10-9146769BE5A3}">
      <dsp:nvSpPr>
        <dsp:cNvPr id="0" name=""/>
        <dsp:cNvSpPr/>
      </dsp:nvSpPr>
      <dsp:spPr>
        <a:xfrm>
          <a:off x="3244566" y="126733"/>
          <a:ext cx="377976" cy="292811"/>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244566" y="185295"/>
        <a:ext cx="290133" cy="175687"/>
      </dsp:txXfrm>
    </dsp:sp>
    <dsp:sp modelId="{9A01047A-E10A-4169-976B-A62147ADECB2}">
      <dsp:nvSpPr>
        <dsp:cNvPr id="0" name=""/>
        <dsp:cNvSpPr/>
      </dsp:nvSpPr>
      <dsp:spPr>
        <a:xfrm>
          <a:off x="3779438" y="0"/>
          <a:ext cx="1176088" cy="993599"/>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Tools</a:t>
          </a:r>
          <a:endParaRPr lang="en-US" sz="1600" kern="1200" dirty="0">
            <a:solidFill>
              <a:srgbClr val="FFFF00"/>
            </a:solidFill>
            <a:effectLst>
              <a:outerShdw blurRad="38100" dist="38100" dir="2700000" algn="tl">
                <a:srgbClr val="000000">
                  <a:alpha val="43137"/>
                </a:srgbClr>
              </a:outerShdw>
            </a:effectLst>
          </a:endParaRPr>
        </a:p>
      </dsp:txBody>
      <dsp:txXfrm>
        <a:off x="3779438" y="0"/>
        <a:ext cx="1176088" cy="470435"/>
      </dsp:txXfrm>
    </dsp:sp>
    <dsp:sp modelId="{298EEFA0-B408-4699-A339-4E6B4D9A86EB}">
      <dsp:nvSpPr>
        <dsp:cNvPr id="0" name=""/>
        <dsp:cNvSpPr/>
      </dsp:nvSpPr>
      <dsp:spPr>
        <a:xfrm>
          <a:off x="4020323" y="381000"/>
          <a:ext cx="1176088" cy="1131895"/>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29F3E5-5D72-4EB2-A220-0EBF41793E51}">
      <dsp:nvSpPr>
        <dsp:cNvPr id="0" name=""/>
        <dsp:cNvSpPr/>
      </dsp:nvSpPr>
      <dsp:spPr>
        <a:xfrm>
          <a:off x="5133817" y="126733"/>
          <a:ext cx="377976" cy="292811"/>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133817" y="185295"/>
        <a:ext cx="290133" cy="175687"/>
      </dsp:txXfrm>
    </dsp:sp>
    <dsp:sp modelId="{4345AEB6-C527-4965-92A6-315006ED3424}">
      <dsp:nvSpPr>
        <dsp:cNvPr id="0" name=""/>
        <dsp:cNvSpPr/>
      </dsp:nvSpPr>
      <dsp:spPr>
        <a:xfrm>
          <a:off x="5668689" y="0"/>
          <a:ext cx="1176088" cy="993599"/>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dsp:txBody>
      <dsp:txXfrm>
        <a:off x="5668689" y="0"/>
        <a:ext cx="1176088" cy="470435"/>
      </dsp:txXfrm>
    </dsp:sp>
    <dsp:sp modelId="{E8270FA9-1EAA-4BF6-A88A-2A58AAEF9A29}">
      <dsp:nvSpPr>
        <dsp:cNvPr id="0" name=""/>
        <dsp:cNvSpPr/>
      </dsp:nvSpPr>
      <dsp:spPr>
        <a:xfrm>
          <a:off x="5909574" y="381000"/>
          <a:ext cx="1176088" cy="1131895"/>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5BE0B-2FE5-4C40-AE67-0BD641AF0C35}">
      <dsp:nvSpPr>
        <dsp:cNvPr id="0" name=""/>
        <dsp:cNvSpPr/>
      </dsp:nvSpPr>
      <dsp:spPr>
        <a:xfrm>
          <a:off x="106" y="0"/>
          <a:ext cx="1412453" cy="5438774"/>
        </a:xfrm>
        <a:prstGeom prst="roundRect">
          <a:avLst>
            <a:gd name="adj" fmla="val 10000"/>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1" kern="1200" smtClean="0">
              <a:effectLst/>
            </a:rPr>
            <a:t>Grid-Based Probabilistic Threats</a:t>
          </a:r>
          <a:endParaRPr lang="en-US" sz="1500" b="1" kern="1200" dirty="0">
            <a:effectLst/>
          </a:endParaRPr>
        </a:p>
      </dsp:txBody>
      <dsp:txXfrm>
        <a:off x="106" y="2175510"/>
        <a:ext cx="1412453" cy="2175509"/>
      </dsp:txXfrm>
    </dsp:sp>
    <dsp:sp modelId="{A8B5259D-B97D-4898-9778-D366438ECFEB}">
      <dsp:nvSpPr>
        <dsp:cNvPr id="0" name=""/>
        <dsp:cNvSpPr/>
      </dsp:nvSpPr>
      <dsp:spPr>
        <a:xfrm>
          <a:off x="42479" y="326326"/>
          <a:ext cx="1327706" cy="1811112"/>
        </a:xfrm>
        <a:prstGeom prst="ellipse">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94E0D76-3CBB-47B5-AAFC-66A0DFDC39BF}">
      <dsp:nvSpPr>
        <dsp:cNvPr id="0" name=""/>
        <dsp:cNvSpPr/>
      </dsp:nvSpPr>
      <dsp:spPr>
        <a:xfrm>
          <a:off x="1454932" y="0"/>
          <a:ext cx="1412453" cy="5438774"/>
        </a:xfrm>
        <a:prstGeom prst="roundRect">
          <a:avLst>
            <a:gd name="adj" fmla="val 10000"/>
          </a:avLst>
        </a:prstGeom>
        <a:gradFill rotWithShape="0">
          <a:gsLst>
            <a:gs pos="0">
              <a:schemeClr val="accent6">
                <a:alpha val="90000"/>
                <a:hueOff val="0"/>
                <a:satOff val="0"/>
                <a:lumOff val="0"/>
                <a:alphaOff val="-8000"/>
                <a:shade val="51000"/>
                <a:satMod val="130000"/>
              </a:schemeClr>
            </a:gs>
            <a:gs pos="80000">
              <a:schemeClr val="accent6">
                <a:alpha val="90000"/>
                <a:hueOff val="0"/>
                <a:satOff val="0"/>
                <a:lumOff val="0"/>
                <a:alphaOff val="-8000"/>
                <a:shade val="93000"/>
                <a:satMod val="130000"/>
              </a:schemeClr>
            </a:gs>
            <a:gs pos="100000">
              <a:schemeClr val="accent6">
                <a:alpha val="90000"/>
                <a:hueOff val="0"/>
                <a:satOff val="0"/>
                <a:lumOff val="0"/>
                <a:alphaOff val="-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1" kern="1200" smtClean="0">
              <a:effectLst/>
            </a:rPr>
            <a:t>Obs &amp; Guidance</a:t>
          </a:r>
          <a:endParaRPr lang="en-US" sz="1500" b="1" kern="1200" dirty="0">
            <a:effectLst/>
          </a:endParaRPr>
        </a:p>
      </dsp:txBody>
      <dsp:txXfrm>
        <a:off x="1454932" y="2175510"/>
        <a:ext cx="1412453" cy="2175509"/>
      </dsp:txXfrm>
    </dsp:sp>
    <dsp:sp modelId="{D73FAEC6-515A-46CF-8A20-79B1643D3742}">
      <dsp:nvSpPr>
        <dsp:cNvPr id="0" name=""/>
        <dsp:cNvSpPr/>
      </dsp:nvSpPr>
      <dsp:spPr>
        <a:xfrm>
          <a:off x="1497306" y="326326"/>
          <a:ext cx="1327706" cy="1811112"/>
        </a:xfrm>
        <a:prstGeom prst="ellipse">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59F5C88-088E-4CE2-8DA4-615886026410}">
      <dsp:nvSpPr>
        <dsp:cNvPr id="0" name=""/>
        <dsp:cNvSpPr/>
      </dsp:nvSpPr>
      <dsp:spPr>
        <a:xfrm>
          <a:off x="2909759" y="0"/>
          <a:ext cx="1412453" cy="5438774"/>
        </a:xfrm>
        <a:prstGeom prst="roundRect">
          <a:avLst>
            <a:gd name="adj" fmla="val 10000"/>
          </a:avLst>
        </a:prstGeom>
        <a:gradFill rotWithShape="0">
          <a:gsLst>
            <a:gs pos="0">
              <a:schemeClr val="accent6">
                <a:alpha val="90000"/>
                <a:hueOff val="0"/>
                <a:satOff val="0"/>
                <a:lumOff val="0"/>
                <a:alphaOff val="-16000"/>
                <a:shade val="51000"/>
                <a:satMod val="130000"/>
              </a:schemeClr>
            </a:gs>
            <a:gs pos="80000">
              <a:schemeClr val="accent6">
                <a:alpha val="90000"/>
                <a:hueOff val="0"/>
                <a:satOff val="0"/>
                <a:lumOff val="0"/>
                <a:alphaOff val="-16000"/>
                <a:shade val="93000"/>
                <a:satMod val="130000"/>
              </a:schemeClr>
            </a:gs>
            <a:gs pos="100000">
              <a:schemeClr val="accent6">
                <a:alpha val="90000"/>
                <a:hueOff val="0"/>
                <a:satOff val="0"/>
                <a:lumOff val="0"/>
                <a:alphaOff val="-1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1">
          <a:noAutofit/>
        </a:bodyPr>
        <a:lstStyle/>
        <a:p>
          <a:pPr lvl="0" algn="ctr" defTabSz="666750">
            <a:lnSpc>
              <a:spcPct val="90000"/>
            </a:lnSpc>
            <a:spcBef>
              <a:spcPct val="0"/>
            </a:spcBef>
            <a:spcAft>
              <a:spcPct val="35000"/>
            </a:spcAft>
          </a:pPr>
          <a:r>
            <a:rPr lang="en-US" sz="1500" b="1" kern="1200" smtClean="0">
              <a:effectLst/>
            </a:rPr>
            <a:t>Threat Grid Tools</a:t>
          </a:r>
          <a:endParaRPr lang="en-US" sz="1500" b="1" kern="1200" dirty="0">
            <a:effectLst/>
          </a:endParaRPr>
        </a:p>
        <a:p>
          <a:pPr marL="114300" lvl="1" indent="-114300" algn="l" defTabSz="533400">
            <a:lnSpc>
              <a:spcPct val="90000"/>
            </a:lnSpc>
            <a:spcBef>
              <a:spcPct val="0"/>
            </a:spcBef>
            <a:spcAft>
              <a:spcPct val="15000"/>
            </a:spcAft>
            <a:buChar char="••"/>
          </a:pPr>
          <a:endParaRPr lang="en-US" sz="1200" kern="1200">
            <a:solidFill>
              <a:schemeClr val="tx1"/>
            </a:solidFill>
          </a:endParaRPr>
        </a:p>
      </dsp:txBody>
      <dsp:txXfrm>
        <a:off x="2909759" y="2175510"/>
        <a:ext cx="1412453" cy="2175509"/>
      </dsp:txXfrm>
    </dsp:sp>
    <dsp:sp modelId="{86CC019E-F758-4A3C-8CA8-5F4314DDE670}">
      <dsp:nvSpPr>
        <dsp:cNvPr id="0" name=""/>
        <dsp:cNvSpPr/>
      </dsp:nvSpPr>
      <dsp:spPr>
        <a:xfrm>
          <a:off x="2952133" y="326326"/>
          <a:ext cx="1327706" cy="1811112"/>
        </a:xfrm>
        <a:prstGeom prst="ellipse">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AA2F6A5-6CC4-48C2-AB90-432D01B0115D}">
      <dsp:nvSpPr>
        <dsp:cNvPr id="0" name=""/>
        <dsp:cNvSpPr/>
      </dsp:nvSpPr>
      <dsp:spPr>
        <a:xfrm>
          <a:off x="4364586" y="0"/>
          <a:ext cx="1412453" cy="5438774"/>
        </a:xfrm>
        <a:prstGeom prst="roundRect">
          <a:avLst>
            <a:gd name="adj" fmla="val 10000"/>
          </a:avLst>
        </a:prstGeom>
        <a:gradFill rotWithShape="0">
          <a:gsLst>
            <a:gs pos="0">
              <a:schemeClr val="accent6">
                <a:alpha val="90000"/>
                <a:hueOff val="0"/>
                <a:satOff val="0"/>
                <a:lumOff val="0"/>
                <a:alphaOff val="-24000"/>
                <a:shade val="51000"/>
                <a:satMod val="130000"/>
              </a:schemeClr>
            </a:gs>
            <a:gs pos="80000">
              <a:schemeClr val="accent6">
                <a:alpha val="90000"/>
                <a:hueOff val="0"/>
                <a:satOff val="0"/>
                <a:lumOff val="0"/>
                <a:alphaOff val="-24000"/>
                <a:shade val="93000"/>
                <a:satMod val="130000"/>
              </a:schemeClr>
            </a:gs>
            <a:gs pos="100000">
              <a:schemeClr val="accent6">
                <a:alpha val="90000"/>
                <a:hueOff val="0"/>
                <a:satOff val="0"/>
                <a:lumOff val="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en-US" sz="1500" b="1" kern="1200" smtClean="0">
              <a:effectLst/>
            </a:rPr>
            <a:t>Useful Output</a:t>
          </a:r>
          <a:endParaRPr lang="en-US" sz="1500" b="1" kern="1200" dirty="0">
            <a:effectLst/>
          </a:endParaRPr>
        </a:p>
        <a:p>
          <a:pPr marL="114300" lvl="1" indent="-114300" algn="l" defTabSz="533400">
            <a:lnSpc>
              <a:spcPct val="90000"/>
            </a:lnSpc>
            <a:spcBef>
              <a:spcPct val="0"/>
            </a:spcBef>
            <a:spcAft>
              <a:spcPct val="15000"/>
            </a:spcAft>
            <a:buChar char="••"/>
          </a:pPr>
          <a:endParaRPr lang="en-US" sz="1200" kern="1200">
            <a:solidFill>
              <a:schemeClr val="tx1"/>
            </a:solidFill>
          </a:endParaRPr>
        </a:p>
      </dsp:txBody>
      <dsp:txXfrm>
        <a:off x="4364586" y="2175510"/>
        <a:ext cx="1412453" cy="2175509"/>
      </dsp:txXfrm>
    </dsp:sp>
    <dsp:sp modelId="{DEAB2082-FEC4-4694-B109-5152C0C57BA5}">
      <dsp:nvSpPr>
        <dsp:cNvPr id="0" name=""/>
        <dsp:cNvSpPr/>
      </dsp:nvSpPr>
      <dsp:spPr>
        <a:xfrm>
          <a:off x="4406960" y="326326"/>
          <a:ext cx="1327706" cy="1811112"/>
        </a:xfrm>
        <a:prstGeom prst="ellipse">
          <a:avLst/>
        </a:prstGeom>
        <a:blipFill rotWithShape="1">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72A12C5-3A83-45F1-8A93-A224B0215887}">
      <dsp:nvSpPr>
        <dsp:cNvPr id="0" name=""/>
        <dsp:cNvSpPr/>
      </dsp:nvSpPr>
      <dsp:spPr>
        <a:xfrm>
          <a:off x="5819413" y="0"/>
          <a:ext cx="1412453" cy="5438774"/>
        </a:xfrm>
        <a:prstGeom prst="roundRect">
          <a:avLst>
            <a:gd name="adj" fmla="val 10000"/>
          </a:avLst>
        </a:prstGeom>
        <a:gradFill rotWithShape="0">
          <a:gsLst>
            <a:gs pos="0">
              <a:schemeClr val="accent6">
                <a:alpha val="90000"/>
                <a:hueOff val="0"/>
                <a:satOff val="0"/>
                <a:lumOff val="0"/>
                <a:alphaOff val="-32000"/>
                <a:shade val="51000"/>
                <a:satMod val="130000"/>
              </a:schemeClr>
            </a:gs>
            <a:gs pos="80000">
              <a:schemeClr val="accent6">
                <a:alpha val="90000"/>
                <a:hueOff val="0"/>
                <a:satOff val="0"/>
                <a:lumOff val="0"/>
                <a:alphaOff val="-32000"/>
                <a:shade val="93000"/>
                <a:satMod val="130000"/>
              </a:schemeClr>
            </a:gs>
            <a:gs pos="100000">
              <a:schemeClr val="accent6">
                <a:alpha val="90000"/>
                <a:hueOff val="0"/>
                <a:satOff val="0"/>
                <a:lumOff val="0"/>
                <a:alphaOff val="-3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1" kern="1200" smtClean="0">
              <a:effectLst/>
            </a:rPr>
            <a:t>Effective Response</a:t>
          </a:r>
          <a:endParaRPr lang="en-US" sz="1500" b="1" kern="1200" dirty="0">
            <a:effectLst/>
          </a:endParaRPr>
        </a:p>
      </dsp:txBody>
      <dsp:txXfrm>
        <a:off x="5819413" y="2175510"/>
        <a:ext cx="1412453" cy="2175509"/>
      </dsp:txXfrm>
    </dsp:sp>
    <dsp:sp modelId="{DF9FD2D9-8C79-4222-87FC-B805100C056B}">
      <dsp:nvSpPr>
        <dsp:cNvPr id="0" name=""/>
        <dsp:cNvSpPr/>
      </dsp:nvSpPr>
      <dsp:spPr>
        <a:xfrm>
          <a:off x="5861787" y="326326"/>
          <a:ext cx="1327706" cy="1811112"/>
        </a:xfrm>
        <a:prstGeom prst="ellipse">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6C4DDEA-A5A4-4371-9D8F-ED6C5CE4DD26}">
      <dsp:nvSpPr>
        <dsp:cNvPr id="0" name=""/>
        <dsp:cNvSpPr/>
      </dsp:nvSpPr>
      <dsp:spPr>
        <a:xfrm>
          <a:off x="7274240" y="0"/>
          <a:ext cx="1412453" cy="5438774"/>
        </a:xfrm>
        <a:prstGeom prst="roundRect">
          <a:avLst>
            <a:gd name="adj" fmla="val 10000"/>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1" kern="1200" dirty="0" smtClean="0">
              <a:effectLst/>
            </a:rPr>
            <a:t>Verification</a:t>
          </a:r>
          <a:endParaRPr lang="en-US" sz="1500" b="1" kern="1200" dirty="0">
            <a:effectLst/>
          </a:endParaRPr>
        </a:p>
      </dsp:txBody>
      <dsp:txXfrm>
        <a:off x="7274240" y="2175510"/>
        <a:ext cx="1412453" cy="2175509"/>
      </dsp:txXfrm>
    </dsp:sp>
    <dsp:sp modelId="{0297AA37-A4F0-4070-BFAA-39743CC17C48}">
      <dsp:nvSpPr>
        <dsp:cNvPr id="0" name=""/>
        <dsp:cNvSpPr/>
      </dsp:nvSpPr>
      <dsp:spPr>
        <a:xfrm>
          <a:off x="7316614" y="326326"/>
          <a:ext cx="1327706" cy="1811112"/>
        </a:xfrm>
        <a:prstGeom prst="ellipse">
          <a:avLst/>
        </a:prstGeom>
        <a:blipFill rotWithShape="1">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7599FD9-6BC3-4164-A0D1-7C292B63999B}">
      <dsp:nvSpPr>
        <dsp:cNvPr id="0" name=""/>
        <dsp:cNvSpPr/>
      </dsp:nvSpPr>
      <dsp:spPr>
        <a:xfrm>
          <a:off x="347472" y="4351019"/>
          <a:ext cx="7991856" cy="815816"/>
        </a:xfrm>
        <a:prstGeom prst="leftRightArrow">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B7672-DB67-4BA8-9A69-174E750797E9}">
      <dsp:nvSpPr>
        <dsp:cNvPr id="0" name=""/>
        <dsp:cNvSpPr/>
      </dsp:nvSpPr>
      <dsp:spPr>
        <a:xfrm>
          <a:off x="2971" y="23139"/>
          <a:ext cx="1148804" cy="8208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Education</a:t>
          </a:r>
          <a:endParaRPr lang="en-US" sz="1600" kern="1200" dirty="0">
            <a:solidFill>
              <a:srgbClr val="FFFF00"/>
            </a:solidFill>
            <a:effectLst>
              <a:outerShdw blurRad="38100" dist="38100" dir="2700000" algn="tl">
                <a:srgbClr val="000000">
                  <a:alpha val="43137"/>
                </a:srgbClr>
              </a:outerShdw>
            </a:effectLst>
          </a:endParaRPr>
        </a:p>
      </dsp:txBody>
      <dsp:txXfrm>
        <a:off x="2971" y="23139"/>
        <a:ext cx="1148804" cy="459521"/>
      </dsp:txXfrm>
    </dsp:sp>
    <dsp:sp modelId="{1FBCE022-9A9D-437B-87AB-2D73DEE40167}">
      <dsp:nvSpPr>
        <dsp:cNvPr id="0" name=""/>
        <dsp:cNvSpPr/>
      </dsp:nvSpPr>
      <dsp:spPr>
        <a:xfrm>
          <a:off x="238269" y="482660"/>
          <a:ext cx="1148804" cy="10944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247C57-101E-4BA1-9998-7DAD3793B8AC}">
      <dsp:nvSpPr>
        <dsp:cNvPr id="0" name=""/>
        <dsp:cNvSpPr/>
      </dsp:nvSpPr>
      <dsp:spPr>
        <a:xfrm>
          <a:off x="1325930" y="109890"/>
          <a:ext cx="369207" cy="286019"/>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25930" y="167094"/>
        <a:ext cx="283401" cy="171611"/>
      </dsp:txXfrm>
    </dsp:sp>
    <dsp:sp modelId="{BFFA5A5D-5E6E-48B1-A7AD-BD9A6505CA09}">
      <dsp:nvSpPr>
        <dsp:cNvPr id="0" name=""/>
        <dsp:cNvSpPr/>
      </dsp:nvSpPr>
      <dsp:spPr>
        <a:xfrm>
          <a:off x="1848394" y="23139"/>
          <a:ext cx="1321584" cy="8208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Preparation</a:t>
          </a:r>
          <a:endParaRPr lang="en-US" sz="1600" kern="1200" dirty="0">
            <a:solidFill>
              <a:srgbClr val="FFFF00"/>
            </a:solidFill>
            <a:effectLst>
              <a:outerShdw blurRad="38100" dist="38100" dir="2700000" algn="tl">
                <a:srgbClr val="000000">
                  <a:alpha val="43137"/>
                </a:srgbClr>
              </a:outerShdw>
            </a:effectLst>
          </a:endParaRPr>
        </a:p>
      </dsp:txBody>
      <dsp:txXfrm>
        <a:off x="1848394" y="23139"/>
        <a:ext cx="1321584" cy="459521"/>
      </dsp:txXfrm>
    </dsp:sp>
    <dsp:sp modelId="{7F7B7BD8-0754-4EC6-904C-B74AE7059A5A}">
      <dsp:nvSpPr>
        <dsp:cNvPr id="0" name=""/>
        <dsp:cNvSpPr/>
      </dsp:nvSpPr>
      <dsp:spPr>
        <a:xfrm>
          <a:off x="2170081" y="482660"/>
          <a:ext cx="1148804" cy="10944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FF8AB92-EE7F-4D29-9FA5-D699F034E9AA}">
      <dsp:nvSpPr>
        <dsp:cNvPr id="0" name=""/>
        <dsp:cNvSpPr/>
      </dsp:nvSpPr>
      <dsp:spPr>
        <a:xfrm>
          <a:off x="3322535" y="109890"/>
          <a:ext cx="323420" cy="286019"/>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322535" y="167094"/>
        <a:ext cx="237614" cy="171611"/>
      </dsp:txXfrm>
    </dsp:sp>
    <dsp:sp modelId="{7AE63603-1223-488E-BFA6-4FB1EC783807}">
      <dsp:nvSpPr>
        <dsp:cNvPr id="0" name=""/>
        <dsp:cNvSpPr/>
      </dsp:nvSpPr>
      <dsp:spPr>
        <a:xfrm>
          <a:off x="3780207" y="23139"/>
          <a:ext cx="1296597" cy="8208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Awareness</a:t>
          </a:r>
          <a:endParaRPr lang="en-US" sz="1600" kern="1200" dirty="0">
            <a:solidFill>
              <a:srgbClr val="FFFF00"/>
            </a:solidFill>
            <a:effectLst>
              <a:outerShdw blurRad="38100" dist="38100" dir="2700000" algn="tl">
                <a:srgbClr val="000000">
                  <a:alpha val="43137"/>
                </a:srgbClr>
              </a:outerShdw>
            </a:effectLst>
          </a:endParaRPr>
        </a:p>
      </dsp:txBody>
      <dsp:txXfrm>
        <a:off x="3780207" y="23139"/>
        <a:ext cx="1296597" cy="459521"/>
      </dsp:txXfrm>
    </dsp:sp>
    <dsp:sp modelId="{940904AD-589C-4380-87AF-3B67CFC47BBE}">
      <dsp:nvSpPr>
        <dsp:cNvPr id="0" name=""/>
        <dsp:cNvSpPr/>
      </dsp:nvSpPr>
      <dsp:spPr>
        <a:xfrm>
          <a:off x="4089401" y="482660"/>
          <a:ext cx="1148804" cy="109440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A29D38-D1E9-41F5-98C6-7DFC1CA60917}">
      <dsp:nvSpPr>
        <dsp:cNvPr id="0" name=""/>
        <dsp:cNvSpPr/>
      </dsp:nvSpPr>
      <dsp:spPr>
        <a:xfrm>
          <a:off x="5232485" y="109890"/>
          <a:ext cx="330042" cy="286019"/>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232485" y="167094"/>
        <a:ext cx="244236" cy="171611"/>
      </dsp:txXfrm>
    </dsp:sp>
    <dsp:sp modelId="{7698411F-E95C-47CD-9B75-3BFDCD076CBC}">
      <dsp:nvSpPr>
        <dsp:cNvPr id="0" name=""/>
        <dsp:cNvSpPr/>
      </dsp:nvSpPr>
      <dsp:spPr>
        <a:xfrm>
          <a:off x="5699526" y="23139"/>
          <a:ext cx="1148804" cy="8208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dsp:txBody>
      <dsp:txXfrm>
        <a:off x="5699526" y="23139"/>
        <a:ext cx="1148804" cy="459521"/>
      </dsp:txXfrm>
    </dsp:sp>
    <dsp:sp modelId="{16E06FD5-EA62-4751-AB1F-66BF8E9F4BA1}">
      <dsp:nvSpPr>
        <dsp:cNvPr id="0" name=""/>
        <dsp:cNvSpPr/>
      </dsp:nvSpPr>
      <dsp:spPr>
        <a:xfrm>
          <a:off x="5934823" y="482660"/>
          <a:ext cx="1148804" cy="10944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20EC-7B81-409E-BC9A-4944DFAD7845}">
      <dsp:nvSpPr>
        <dsp:cNvPr id="0" name=""/>
        <dsp:cNvSpPr/>
      </dsp:nvSpPr>
      <dsp:spPr>
        <a:xfrm>
          <a:off x="935" y="0"/>
          <a:ext cx="1176088" cy="9936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Method</a:t>
          </a:r>
          <a:endParaRPr lang="en-US" sz="1600" kern="1200" dirty="0">
            <a:solidFill>
              <a:srgbClr val="FFFF00"/>
            </a:solidFill>
            <a:effectLst>
              <a:outerShdw blurRad="38100" dist="38100" dir="2700000" algn="tl">
                <a:srgbClr val="000000">
                  <a:alpha val="43137"/>
                </a:srgbClr>
              </a:outerShdw>
            </a:effectLst>
          </a:endParaRPr>
        </a:p>
      </dsp:txBody>
      <dsp:txXfrm>
        <a:off x="935" y="0"/>
        <a:ext cx="1176088" cy="470435"/>
      </dsp:txXfrm>
    </dsp:sp>
    <dsp:sp modelId="{385B6BD7-2F8C-46BE-AB6F-939FB313A5F6}">
      <dsp:nvSpPr>
        <dsp:cNvPr id="0" name=""/>
        <dsp:cNvSpPr/>
      </dsp:nvSpPr>
      <dsp:spPr>
        <a:xfrm>
          <a:off x="241821" y="381000"/>
          <a:ext cx="1176088" cy="113189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E1BD01-F8D8-4A5B-9335-B70A15A3764E}">
      <dsp:nvSpPr>
        <dsp:cNvPr id="0" name=""/>
        <dsp:cNvSpPr/>
      </dsp:nvSpPr>
      <dsp:spPr>
        <a:xfrm>
          <a:off x="1355314" y="126733"/>
          <a:ext cx="377976" cy="292811"/>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55314" y="185295"/>
        <a:ext cx="290133" cy="175687"/>
      </dsp:txXfrm>
    </dsp:sp>
    <dsp:sp modelId="{0EB9D88F-D945-426C-90CA-043149697B3A}">
      <dsp:nvSpPr>
        <dsp:cNvPr id="0" name=""/>
        <dsp:cNvSpPr/>
      </dsp:nvSpPr>
      <dsp:spPr>
        <a:xfrm>
          <a:off x="1890187" y="0"/>
          <a:ext cx="1176088" cy="9936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Decision</a:t>
          </a:r>
          <a:endParaRPr lang="en-US" sz="1600" kern="1200" dirty="0">
            <a:solidFill>
              <a:srgbClr val="FFFF00"/>
            </a:solidFill>
            <a:effectLst>
              <a:outerShdw blurRad="38100" dist="38100" dir="2700000" algn="tl">
                <a:srgbClr val="000000">
                  <a:alpha val="43137"/>
                </a:srgbClr>
              </a:outerShdw>
            </a:effectLst>
          </a:endParaRPr>
        </a:p>
      </dsp:txBody>
      <dsp:txXfrm>
        <a:off x="1890187" y="0"/>
        <a:ext cx="1176088" cy="470435"/>
      </dsp:txXfrm>
    </dsp:sp>
    <dsp:sp modelId="{8A8DBF02-DF1B-413E-86B9-354A93B13554}">
      <dsp:nvSpPr>
        <dsp:cNvPr id="0" name=""/>
        <dsp:cNvSpPr/>
      </dsp:nvSpPr>
      <dsp:spPr>
        <a:xfrm flipH="1">
          <a:off x="2131072" y="381000"/>
          <a:ext cx="1176088" cy="1131895"/>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7FD92-88BF-492B-AB10-9146769BE5A3}">
      <dsp:nvSpPr>
        <dsp:cNvPr id="0" name=""/>
        <dsp:cNvSpPr/>
      </dsp:nvSpPr>
      <dsp:spPr>
        <a:xfrm>
          <a:off x="3244566" y="126733"/>
          <a:ext cx="377976" cy="292811"/>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244566" y="185295"/>
        <a:ext cx="290133" cy="175687"/>
      </dsp:txXfrm>
    </dsp:sp>
    <dsp:sp modelId="{9A01047A-E10A-4169-976B-A62147ADECB2}">
      <dsp:nvSpPr>
        <dsp:cNvPr id="0" name=""/>
        <dsp:cNvSpPr/>
      </dsp:nvSpPr>
      <dsp:spPr>
        <a:xfrm>
          <a:off x="3779438" y="0"/>
          <a:ext cx="1176088" cy="9936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Tools</a:t>
          </a:r>
          <a:endParaRPr lang="en-US" sz="1600" kern="1200" dirty="0">
            <a:solidFill>
              <a:srgbClr val="FFFF00"/>
            </a:solidFill>
            <a:effectLst>
              <a:outerShdw blurRad="38100" dist="38100" dir="2700000" algn="tl">
                <a:srgbClr val="000000">
                  <a:alpha val="43137"/>
                </a:srgbClr>
              </a:outerShdw>
            </a:effectLst>
          </a:endParaRPr>
        </a:p>
      </dsp:txBody>
      <dsp:txXfrm>
        <a:off x="3779438" y="0"/>
        <a:ext cx="1176088" cy="470435"/>
      </dsp:txXfrm>
    </dsp:sp>
    <dsp:sp modelId="{298EEFA0-B408-4699-A339-4E6B4D9A86EB}">
      <dsp:nvSpPr>
        <dsp:cNvPr id="0" name=""/>
        <dsp:cNvSpPr/>
      </dsp:nvSpPr>
      <dsp:spPr>
        <a:xfrm>
          <a:off x="4020323" y="381000"/>
          <a:ext cx="1176088" cy="1131895"/>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29F3E5-5D72-4EB2-A220-0EBF41793E51}">
      <dsp:nvSpPr>
        <dsp:cNvPr id="0" name=""/>
        <dsp:cNvSpPr/>
      </dsp:nvSpPr>
      <dsp:spPr>
        <a:xfrm>
          <a:off x="5133817" y="126733"/>
          <a:ext cx="377976" cy="292811"/>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133817" y="185295"/>
        <a:ext cx="290133" cy="175687"/>
      </dsp:txXfrm>
    </dsp:sp>
    <dsp:sp modelId="{4345AEB6-C527-4965-92A6-315006ED3424}">
      <dsp:nvSpPr>
        <dsp:cNvPr id="0" name=""/>
        <dsp:cNvSpPr/>
      </dsp:nvSpPr>
      <dsp:spPr>
        <a:xfrm>
          <a:off x="5668689" y="0"/>
          <a:ext cx="1176088" cy="9936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dsp:txBody>
      <dsp:txXfrm>
        <a:off x="5668689" y="0"/>
        <a:ext cx="1176088" cy="470435"/>
      </dsp:txXfrm>
    </dsp:sp>
    <dsp:sp modelId="{E8270FA9-1EAA-4BF6-A88A-2A58AAEF9A29}">
      <dsp:nvSpPr>
        <dsp:cNvPr id="0" name=""/>
        <dsp:cNvSpPr/>
      </dsp:nvSpPr>
      <dsp:spPr>
        <a:xfrm>
          <a:off x="5909574" y="381000"/>
          <a:ext cx="1176088" cy="1131895"/>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B7672-DB67-4BA8-9A69-174E750797E9}">
      <dsp:nvSpPr>
        <dsp:cNvPr id="0" name=""/>
        <dsp:cNvSpPr/>
      </dsp:nvSpPr>
      <dsp:spPr>
        <a:xfrm>
          <a:off x="2971" y="23139"/>
          <a:ext cx="1148804" cy="8208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Education</a:t>
          </a:r>
          <a:endParaRPr lang="en-US" sz="1600" kern="1200" dirty="0">
            <a:solidFill>
              <a:srgbClr val="FFFF00"/>
            </a:solidFill>
            <a:effectLst>
              <a:outerShdw blurRad="38100" dist="38100" dir="2700000" algn="tl">
                <a:srgbClr val="000000">
                  <a:alpha val="43137"/>
                </a:srgbClr>
              </a:outerShdw>
            </a:effectLst>
          </a:endParaRPr>
        </a:p>
      </dsp:txBody>
      <dsp:txXfrm>
        <a:off x="2971" y="23139"/>
        <a:ext cx="1148804" cy="459521"/>
      </dsp:txXfrm>
    </dsp:sp>
    <dsp:sp modelId="{1FBCE022-9A9D-437B-87AB-2D73DEE40167}">
      <dsp:nvSpPr>
        <dsp:cNvPr id="0" name=""/>
        <dsp:cNvSpPr/>
      </dsp:nvSpPr>
      <dsp:spPr>
        <a:xfrm>
          <a:off x="238269" y="482660"/>
          <a:ext cx="1148804" cy="10944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247C57-101E-4BA1-9998-7DAD3793B8AC}">
      <dsp:nvSpPr>
        <dsp:cNvPr id="0" name=""/>
        <dsp:cNvSpPr/>
      </dsp:nvSpPr>
      <dsp:spPr>
        <a:xfrm>
          <a:off x="1325930" y="109890"/>
          <a:ext cx="369207" cy="286019"/>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25930" y="167094"/>
        <a:ext cx="283401" cy="171611"/>
      </dsp:txXfrm>
    </dsp:sp>
    <dsp:sp modelId="{BFFA5A5D-5E6E-48B1-A7AD-BD9A6505CA09}">
      <dsp:nvSpPr>
        <dsp:cNvPr id="0" name=""/>
        <dsp:cNvSpPr/>
      </dsp:nvSpPr>
      <dsp:spPr>
        <a:xfrm>
          <a:off x="1848394" y="23139"/>
          <a:ext cx="1321584" cy="8208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Preparation</a:t>
          </a:r>
          <a:endParaRPr lang="en-US" sz="1600" kern="1200" dirty="0">
            <a:solidFill>
              <a:srgbClr val="FFFF00"/>
            </a:solidFill>
            <a:effectLst>
              <a:outerShdw blurRad="38100" dist="38100" dir="2700000" algn="tl">
                <a:srgbClr val="000000">
                  <a:alpha val="43137"/>
                </a:srgbClr>
              </a:outerShdw>
            </a:effectLst>
          </a:endParaRPr>
        </a:p>
      </dsp:txBody>
      <dsp:txXfrm>
        <a:off x="1848394" y="23139"/>
        <a:ext cx="1321584" cy="459521"/>
      </dsp:txXfrm>
    </dsp:sp>
    <dsp:sp modelId="{7F7B7BD8-0754-4EC6-904C-B74AE7059A5A}">
      <dsp:nvSpPr>
        <dsp:cNvPr id="0" name=""/>
        <dsp:cNvSpPr/>
      </dsp:nvSpPr>
      <dsp:spPr>
        <a:xfrm>
          <a:off x="2170081" y="482660"/>
          <a:ext cx="1148804" cy="10944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FF8AB92-EE7F-4D29-9FA5-D699F034E9AA}">
      <dsp:nvSpPr>
        <dsp:cNvPr id="0" name=""/>
        <dsp:cNvSpPr/>
      </dsp:nvSpPr>
      <dsp:spPr>
        <a:xfrm>
          <a:off x="3322535" y="109890"/>
          <a:ext cx="323420" cy="286019"/>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322535" y="167094"/>
        <a:ext cx="237614" cy="171611"/>
      </dsp:txXfrm>
    </dsp:sp>
    <dsp:sp modelId="{7AE63603-1223-488E-BFA6-4FB1EC783807}">
      <dsp:nvSpPr>
        <dsp:cNvPr id="0" name=""/>
        <dsp:cNvSpPr/>
      </dsp:nvSpPr>
      <dsp:spPr>
        <a:xfrm>
          <a:off x="3780207" y="23139"/>
          <a:ext cx="1296597" cy="8208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Awareness</a:t>
          </a:r>
          <a:endParaRPr lang="en-US" sz="1600" kern="1200" dirty="0">
            <a:solidFill>
              <a:srgbClr val="FFFF00"/>
            </a:solidFill>
            <a:effectLst>
              <a:outerShdw blurRad="38100" dist="38100" dir="2700000" algn="tl">
                <a:srgbClr val="000000">
                  <a:alpha val="43137"/>
                </a:srgbClr>
              </a:outerShdw>
            </a:effectLst>
          </a:endParaRPr>
        </a:p>
      </dsp:txBody>
      <dsp:txXfrm>
        <a:off x="3780207" y="23139"/>
        <a:ext cx="1296597" cy="459521"/>
      </dsp:txXfrm>
    </dsp:sp>
    <dsp:sp modelId="{940904AD-589C-4380-87AF-3B67CFC47BBE}">
      <dsp:nvSpPr>
        <dsp:cNvPr id="0" name=""/>
        <dsp:cNvSpPr/>
      </dsp:nvSpPr>
      <dsp:spPr>
        <a:xfrm>
          <a:off x="4089401" y="482660"/>
          <a:ext cx="1148804" cy="109440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A29D38-D1E9-41F5-98C6-7DFC1CA60917}">
      <dsp:nvSpPr>
        <dsp:cNvPr id="0" name=""/>
        <dsp:cNvSpPr/>
      </dsp:nvSpPr>
      <dsp:spPr>
        <a:xfrm>
          <a:off x="5232485" y="109890"/>
          <a:ext cx="330042" cy="286019"/>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232485" y="167094"/>
        <a:ext cx="244236" cy="171611"/>
      </dsp:txXfrm>
    </dsp:sp>
    <dsp:sp modelId="{7698411F-E95C-47CD-9B75-3BFDCD076CBC}">
      <dsp:nvSpPr>
        <dsp:cNvPr id="0" name=""/>
        <dsp:cNvSpPr/>
      </dsp:nvSpPr>
      <dsp:spPr>
        <a:xfrm>
          <a:off x="5699526" y="23139"/>
          <a:ext cx="1148804" cy="8208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dsp:txBody>
      <dsp:txXfrm>
        <a:off x="5699526" y="23139"/>
        <a:ext cx="1148804" cy="459521"/>
      </dsp:txXfrm>
    </dsp:sp>
    <dsp:sp modelId="{16E06FD5-EA62-4751-AB1F-66BF8E9F4BA1}">
      <dsp:nvSpPr>
        <dsp:cNvPr id="0" name=""/>
        <dsp:cNvSpPr/>
      </dsp:nvSpPr>
      <dsp:spPr>
        <a:xfrm>
          <a:off x="5934823" y="482660"/>
          <a:ext cx="1148804" cy="10944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20EC-7B81-409E-BC9A-4944DFAD7845}">
      <dsp:nvSpPr>
        <dsp:cNvPr id="0" name=""/>
        <dsp:cNvSpPr/>
      </dsp:nvSpPr>
      <dsp:spPr>
        <a:xfrm>
          <a:off x="935" y="0"/>
          <a:ext cx="1176088" cy="9936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Method</a:t>
          </a:r>
          <a:endParaRPr lang="en-US" sz="1600" kern="1200" dirty="0">
            <a:solidFill>
              <a:srgbClr val="FFFF00"/>
            </a:solidFill>
            <a:effectLst>
              <a:outerShdw blurRad="38100" dist="38100" dir="2700000" algn="tl">
                <a:srgbClr val="000000">
                  <a:alpha val="43137"/>
                </a:srgbClr>
              </a:outerShdw>
            </a:effectLst>
          </a:endParaRPr>
        </a:p>
      </dsp:txBody>
      <dsp:txXfrm>
        <a:off x="935" y="0"/>
        <a:ext cx="1176088" cy="470435"/>
      </dsp:txXfrm>
    </dsp:sp>
    <dsp:sp modelId="{385B6BD7-2F8C-46BE-AB6F-939FB313A5F6}">
      <dsp:nvSpPr>
        <dsp:cNvPr id="0" name=""/>
        <dsp:cNvSpPr/>
      </dsp:nvSpPr>
      <dsp:spPr>
        <a:xfrm>
          <a:off x="241821" y="381000"/>
          <a:ext cx="1176088" cy="113189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E1BD01-F8D8-4A5B-9335-B70A15A3764E}">
      <dsp:nvSpPr>
        <dsp:cNvPr id="0" name=""/>
        <dsp:cNvSpPr/>
      </dsp:nvSpPr>
      <dsp:spPr>
        <a:xfrm>
          <a:off x="1355314" y="126733"/>
          <a:ext cx="377976" cy="292811"/>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55314" y="185295"/>
        <a:ext cx="290133" cy="175687"/>
      </dsp:txXfrm>
    </dsp:sp>
    <dsp:sp modelId="{0EB9D88F-D945-426C-90CA-043149697B3A}">
      <dsp:nvSpPr>
        <dsp:cNvPr id="0" name=""/>
        <dsp:cNvSpPr/>
      </dsp:nvSpPr>
      <dsp:spPr>
        <a:xfrm>
          <a:off x="1890187" y="0"/>
          <a:ext cx="1176088" cy="9936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Decision</a:t>
          </a:r>
          <a:endParaRPr lang="en-US" sz="1600" kern="1200" dirty="0">
            <a:solidFill>
              <a:srgbClr val="FFFF00"/>
            </a:solidFill>
            <a:effectLst>
              <a:outerShdw blurRad="38100" dist="38100" dir="2700000" algn="tl">
                <a:srgbClr val="000000">
                  <a:alpha val="43137"/>
                </a:srgbClr>
              </a:outerShdw>
            </a:effectLst>
          </a:endParaRPr>
        </a:p>
      </dsp:txBody>
      <dsp:txXfrm>
        <a:off x="1890187" y="0"/>
        <a:ext cx="1176088" cy="470435"/>
      </dsp:txXfrm>
    </dsp:sp>
    <dsp:sp modelId="{8A8DBF02-DF1B-413E-86B9-354A93B13554}">
      <dsp:nvSpPr>
        <dsp:cNvPr id="0" name=""/>
        <dsp:cNvSpPr/>
      </dsp:nvSpPr>
      <dsp:spPr>
        <a:xfrm flipH="1">
          <a:off x="2131072" y="381000"/>
          <a:ext cx="1176088" cy="1131895"/>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7FD92-88BF-492B-AB10-9146769BE5A3}">
      <dsp:nvSpPr>
        <dsp:cNvPr id="0" name=""/>
        <dsp:cNvSpPr/>
      </dsp:nvSpPr>
      <dsp:spPr>
        <a:xfrm>
          <a:off x="3244566" y="126733"/>
          <a:ext cx="377976" cy="292811"/>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244566" y="185295"/>
        <a:ext cx="290133" cy="175687"/>
      </dsp:txXfrm>
    </dsp:sp>
    <dsp:sp modelId="{9A01047A-E10A-4169-976B-A62147ADECB2}">
      <dsp:nvSpPr>
        <dsp:cNvPr id="0" name=""/>
        <dsp:cNvSpPr/>
      </dsp:nvSpPr>
      <dsp:spPr>
        <a:xfrm>
          <a:off x="3779438" y="0"/>
          <a:ext cx="1176088" cy="9936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Tools</a:t>
          </a:r>
          <a:endParaRPr lang="en-US" sz="1600" kern="1200" dirty="0">
            <a:solidFill>
              <a:srgbClr val="FFFF00"/>
            </a:solidFill>
            <a:effectLst>
              <a:outerShdw blurRad="38100" dist="38100" dir="2700000" algn="tl">
                <a:srgbClr val="000000">
                  <a:alpha val="43137"/>
                </a:srgbClr>
              </a:outerShdw>
            </a:effectLst>
          </a:endParaRPr>
        </a:p>
      </dsp:txBody>
      <dsp:txXfrm>
        <a:off x="3779438" y="0"/>
        <a:ext cx="1176088" cy="470435"/>
      </dsp:txXfrm>
    </dsp:sp>
    <dsp:sp modelId="{298EEFA0-B408-4699-A339-4E6B4D9A86EB}">
      <dsp:nvSpPr>
        <dsp:cNvPr id="0" name=""/>
        <dsp:cNvSpPr/>
      </dsp:nvSpPr>
      <dsp:spPr>
        <a:xfrm>
          <a:off x="4020323" y="381000"/>
          <a:ext cx="1176088" cy="1131895"/>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29F3E5-5D72-4EB2-A220-0EBF41793E51}">
      <dsp:nvSpPr>
        <dsp:cNvPr id="0" name=""/>
        <dsp:cNvSpPr/>
      </dsp:nvSpPr>
      <dsp:spPr>
        <a:xfrm>
          <a:off x="5133817" y="126733"/>
          <a:ext cx="377976" cy="292811"/>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133817" y="185295"/>
        <a:ext cx="290133" cy="175687"/>
      </dsp:txXfrm>
    </dsp:sp>
    <dsp:sp modelId="{4345AEB6-C527-4965-92A6-315006ED3424}">
      <dsp:nvSpPr>
        <dsp:cNvPr id="0" name=""/>
        <dsp:cNvSpPr/>
      </dsp:nvSpPr>
      <dsp:spPr>
        <a:xfrm>
          <a:off x="5668689" y="0"/>
          <a:ext cx="1176088" cy="9936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dsp:txBody>
      <dsp:txXfrm>
        <a:off x="5668689" y="0"/>
        <a:ext cx="1176088" cy="470435"/>
      </dsp:txXfrm>
    </dsp:sp>
    <dsp:sp modelId="{E8270FA9-1EAA-4BF6-A88A-2A58AAEF9A29}">
      <dsp:nvSpPr>
        <dsp:cNvPr id="0" name=""/>
        <dsp:cNvSpPr/>
      </dsp:nvSpPr>
      <dsp:spPr>
        <a:xfrm>
          <a:off x="5909574" y="381000"/>
          <a:ext cx="1176088" cy="1131895"/>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B7672-DB67-4BA8-9A69-174E750797E9}">
      <dsp:nvSpPr>
        <dsp:cNvPr id="0" name=""/>
        <dsp:cNvSpPr/>
      </dsp:nvSpPr>
      <dsp:spPr>
        <a:xfrm>
          <a:off x="2971" y="23139"/>
          <a:ext cx="1148804" cy="8208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Education</a:t>
          </a:r>
          <a:endParaRPr lang="en-US" sz="1600" kern="1200" dirty="0">
            <a:solidFill>
              <a:srgbClr val="FFFF00"/>
            </a:solidFill>
            <a:effectLst>
              <a:outerShdw blurRad="38100" dist="38100" dir="2700000" algn="tl">
                <a:srgbClr val="000000">
                  <a:alpha val="43137"/>
                </a:srgbClr>
              </a:outerShdw>
            </a:effectLst>
          </a:endParaRPr>
        </a:p>
      </dsp:txBody>
      <dsp:txXfrm>
        <a:off x="2971" y="23139"/>
        <a:ext cx="1148804" cy="459521"/>
      </dsp:txXfrm>
    </dsp:sp>
    <dsp:sp modelId="{1FBCE022-9A9D-437B-87AB-2D73DEE40167}">
      <dsp:nvSpPr>
        <dsp:cNvPr id="0" name=""/>
        <dsp:cNvSpPr/>
      </dsp:nvSpPr>
      <dsp:spPr>
        <a:xfrm>
          <a:off x="238269" y="482660"/>
          <a:ext cx="1148804" cy="10944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247C57-101E-4BA1-9998-7DAD3793B8AC}">
      <dsp:nvSpPr>
        <dsp:cNvPr id="0" name=""/>
        <dsp:cNvSpPr/>
      </dsp:nvSpPr>
      <dsp:spPr>
        <a:xfrm>
          <a:off x="1325930" y="109890"/>
          <a:ext cx="369207" cy="286019"/>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25930" y="167094"/>
        <a:ext cx="283401" cy="171611"/>
      </dsp:txXfrm>
    </dsp:sp>
    <dsp:sp modelId="{BFFA5A5D-5E6E-48B1-A7AD-BD9A6505CA09}">
      <dsp:nvSpPr>
        <dsp:cNvPr id="0" name=""/>
        <dsp:cNvSpPr/>
      </dsp:nvSpPr>
      <dsp:spPr>
        <a:xfrm>
          <a:off x="1848394" y="23139"/>
          <a:ext cx="1321584" cy="8208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Preparation</a:t>
          </a:r>
          <a:endParaRPr lang="en-US" sz="1600" kern="1200" dirty="0">
            <a:solidFill>
              <a:srgbClr val="FFFF00"/>
            </a:solidFill>
            <a:effectLst>
              <a:outerShdw blurRad="38100" dist="38100" dir="2700000" algn="tl">
                <a:srgbClr val="000000">
                  <a:alpha val="43137"/>
                </a:srgbClr>
              </a:outerShdw>
            </a:effectLst>
          </a:endParaRPr>
        </a:p>
      </dsp:txBody>
      <dsp:txXfrm>
        <a:off x="1848394" y="23139"/>
        <a:ext cx="1321584" cy="459521"/>
      </dsp:txXfrm>
    </dsp:sp>
    <dsp:sp modelId="{7F7B7BD8-0754-4EC6-904C-B74AE7059A5A}">
      <dsp:nvSpPr>
        <dsp:cNvPr id="0" name=""/>
        <dsp:cNvSpPr/>
      </dsp:nvSpPr>
      <dsp:spPr>
        <a:xfrm>
          <a:off x="2170081" y="482660"/>
          <a:ext cx="1148804" cy="10944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FF8AB92-EE7F-4D29-9FA5-D699F034E9AA}">
      <dsp:nvSpPr>
        <dsp:cNvPr id="0" name=""/>
        <dsp:cNvSpPr/>
      </dsp:nvSpPr>
      <dsp:spPr>
        <a:xfrm>
          <a:off x="3322535" y="109890"/>
          <a:ext cx="323420" cy="286019"/>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322535" y="167094"/>
        <a:ext cx="237614" cy="171611"/>
      </dsp:txXfrm>
    </dsp:sp>
    <dsp:sp modelId="{7AE63603-1223-488E-BFA6-4FB1EC783807}">
      <dsp:nvSpPr>
        <dsp:cNvPr id="0" name=""/>
        <dsp:cNvSpPr/>
      </dsp:nvSpPr>
      <dsp:spPr>
        <a:xfrm>
          <a:off x="3780207" y="23139"/>
          <a:ext cx="1296597" cy="8208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Awareness</a:t>
          </a:r>
          <a:endParaRPr lang="en-US" sz="1600" kern="1200" dirty="0">
            <a:solidFill>
              <a:srgbClr val="FFFF00"/>
            </a:solidFill>
            <a:effectLst>
              <a:outerShdw blurRad="38100" dist="38100" dir="2700000" algn="tl">
                <a:srgbClr val="000000">
                  <a:alpha val="43137"/>
                </a:srgbClr>
              </a:outerShdw>
            </a:effectLst>
          </a:endParaRPr>
        </a:p>
      </dsp:txBody>
      <dsp:txXfrm>
        <a:off x="3780207" y="23139"/>
        <a:ext cx="1296597" cy="459521"/>
      </dsp:txXfrm>
    </dsp:sp>
    <dsp:sp modelId="{940904AD-589C-4380-87AF-3B67CFC47BBE}">
      <dsp:nvSpPr>
        <dsp:cNvPr id="0" name=""/>
        <dsp:cNvSpPr/>
      </dsp:nvSpPr>
      <dsp:spPr>
        <a:xfrm>
          <a:off x="4089401" y="482660"/>
          <a:ext cx="1148804" cy="109440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A29D38-D1E9-41F5-98C6-7DFC1CA60917}">
      <dsp:nvSpPr>
        <dsp:cNvPr id="0" name=""/>
        <dsp:cNvSpPr/>
      </dsp:nvSpPr>
      <dsp:spPr>
        <a:xfrm>
          <a:off x="5232485" y="109890"/>
          <a:ext cx="330042" cy="286019"/>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232485" y="167094"/>
        <a:ext cx="244236" cy="171611"/>
      </dsp:txXfrm>
    </dsp:sp>
    <dsp:sp modelId="{7698411F-E95C-47CD-9B75-3BFDCD076CBC}">
      <dsp:nvSpPr>
        <dsp:cNvPr id="0" name=""/>
        <dsp:cNvSpPr/>
      </dsp:nvSpPr>
      <dsp:spPr>
        <a:xfrm>
          <a:off x="5699526" y="23139"/>
          <a:ext cx="1148804" cy="8208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dsp:txBody>
      <dsp:txXfrm>
        <a:off x="5699526" y="23139"/>
        <a:ext cx="1148804" cy="459521"/>
      </dsp:txXfrm>
    </dsp:sp>
    <dsp:sp modelId="{16E06FD5-EA62-4751-AB1F-66BF8E9F4BA1}">
      <dsp:nvSpPr>
        <dsp:cNvPr id="0" name=""/>
        <dsp:cNvSpPr/>
      </dsp:nvSpPr>
      <dsp:spPr>
        <a:xfrm>
          <a:off x="5934823" y="482660"/>
          <a:ext cx="1148804" cy="10944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20EC-7B81-409E-BC9A-4944DFAD7845}">
      <dsp:nvSpPr>
        <dsp:cNvPr id="0" name=""/>
        <dsp:cNvSpPr/>
      </dsp:nvSpPr>
      <dsp:spPr>
        <a:xfrm>
          <a:off x="935" y="0"/>
          <a:ext cx="1176088" cy="9936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Method</a:t>
          </a:r>
          <a:endParaRPr lang="en-US" sz="1600" kern="1200" dirty="0">
            <a:solidFill>
              <a:srgbClr val="FFFF00"/>
            </a:solidFill>
            <a:effectLst>
              <a:outerShdw blurRad="38100" dist="38100" dir="2700000" algn="tl">
                <a:srgbClr val="000000">
                  <a:alpha val="43137"/>
                </a:srgbClr>
              </a:outerShdw>
            </a:effectLst>
          </a:endParaRPr>
        </a:p>
      </dsp:txBody>
      <dsp:txXfrm>
        <a:off x="935" y="0"/>
        <a:ext cx="1176088" cy="470435"/>
      </dsp:txXfrm>
    </dsp:sp>
    <dsp:sp modelId="{385B6BD7-2F8C-46BE-AB6F-939FB313A5F6}">
      <dsp:nvSpPr>
        <dsp:cNvPr id="0" name=""/>
        <dsp:cNvSpPr/>
      </dsp:nvSpPr>
      <dsp:spPr>
        <a:xfrm>
          <a:off x="241821" y="381000"/>
          <a:ext cx="1176088" cy="113189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E1BD01-F8D8-4A5B-9335-B70A15A3764E}">
      <dsp:nvSpPr>
        <dsp:cNvPr id="0" name=""/>
        <dsp:cNvSpPr/>
      </dsp:nvSpPr>
      <dsp:spPr>
        <a:xfrm>
          <a:off x="1355314" y="126733"/>
          <a:ext cx="377976" cy="292811"/>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55314" y="185295"/>
        <a:ext cx="290133" cy="175687"/>
      </dsp:txXfrm>
    </dsp:sp>
    <dsp:sp modelId="{0EB9D88F-D945-426C-90CA-043149697B3A}">
      <dsp:nvSpPr>
        <dsp:cNvPr id="0" name=""/>
        <dsp:cNvSpPr/>
      </dsp:nvSpPr>
      <dsp:spPr>
        <a:xfrm>
          <a:off x="1890187" y="0"/>
          <a:ext cx="1176088" cy="9936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Decision</a:t>
          </a:r>
          <a:endParaRPr lang="en-US" sz="1600" kern="1200" dirty="0">
            <a:solidFill>
              <a:srgbClr val="FFFF00"/>
            </a:solidFill>
            <a:effectLst>
              <a:outerShdw blurRad="38100" dist="38100" dir="2700000" algn="tl">
                <a:srgbClr val="000000">
                  <a:alpha val="43137"/>
                </a:srgbClr>
              </a:outerShdw>
            </a:effectLst>
          </a:endParaRPr>
        </a:p>
      </dsp:txBody>
      <dsp:txXfrm>
        <a:off x="1890187" y="0"/>
        <a:ext cx="1176088" cy="470435"/>
      </dsp:txXfrm>
    </dsp:sp>
    <dsp:sp modelId="{8A8DBF02-DF1B-413E-86B9-354A93B13554}">
      <dsp:nvSpPr>
        <dsp:cNvPr id="0" name=""/>
        <dsp:cNvSpPr/>
      </dsp:nvSpPr>
      <dsp:spPr>
        <a:xfrm flipH="1">
          <a:off x="2131072" y="381000"/>
          <a:ext cx="1176088" cy="1131895"/>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7FD92-88BF-492B-AB10-9146769BE5A3}">
      <dsp:nvSpPr>
        <dsp:cNvPr id="0" name=""/>
        <dsp:cNvSpPr/>
      </dsp:nvSpPr>
      <dsp:spPr>
        <a:xfrm>
          <a:off x="3244566" y="126733"/>
          <a:ext cx="377976" cy="292811"/>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244566" y="185295"/>
        <a:ext cx="290133" cy="175687"/>
      </dsp:txXfrm>
    </dsp:sp>
    <dsp:sp modelId="{9A01047A-E10A-4169-976B-A62147ADECB2}">
      <dsp:nvSpPr>
        <dsp:cNvPr id="0" name=""/>
        <dsp:cNvSpPr/>
      </dsp:nvSpPr>
      <dsp:spPr>
        <a:xfrm>
          <a:off x="3779438" y="0"/>
          <a:ext cx="1176088" cy="9936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Tools</a:t>
          </a:r>
          <a:endParaRPr lang="en-US" sz="1600" kern="1200" dirty="0">
            <a:solidFill>
              <a:srgbClr val="FFFF00"/>
            </a:solidFill>
            <a:effectLst>
              <a:outerShdw blurRad="38100" dist="38100" dir="2700000" algn="tl">
                <a:srgbClr val="000000">
                  <a:alpha val="43137"/>
                </a:srgbClr>
              </a:outerShdw>
            </a:effectLst>
          </a:endParaRPr>
        </a:p>
      </dsp:txBody>
      <dsp:txXfrm>
        <a:off x="3779438" y="0"/>
        <a:ext cx="1176088" cy="470435"/>
      </dsp:txXfrm>
    </dsp:sp>
    <dsp:sp modelId="{298EEFA0-B408-4699-A339-4E6B4D9A86EB}">
      <dsp:nvSpPr>
        <dsp:cNvPr id="0" name=""/>
        <dsp:cNvSpPr/>
      </dsp:nvSpPr>
      <dsp:spPr>
        <a:xfrm>
          <a:off x="4020323" y="381000"/>
          <a:ext cx="1176088" cy="1131895"/>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29F3E5-5D72-4EB2-A220-0EBF41793E51}">
      <dsp:nvSpPr>
        <dsp:cNvPr id="0" name=""/>
        <dsp:cNvSpPr/>
      </dsp:nvSpPr>
      <dsp:spPr>
        <a:xfrm>
          <a:off x="5133817" y="126733"/>
          <a:ext cx="377976" cy="292811"/>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133817" y="185295"/>
        <a:ext cx="290133" cy="175687"/>
      </dsp:txXfrm>
    </dsp:sp>
    <dsp:sp modelId="{4345AEB6-C527-4965-92A6-315006ED3424}">
      <dsp:nvSpPr>
        <dsp:cNvPr id="0" name=""/>
        <dsp:cNvSpPr/>
      </dsp:nvSpPr>
      <dsp:spPr>
        <a:xfrm>
          <a:off x="5668689" y="0"/>
          <a:ext cx="1176088" cy="9936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dsp:txBody>
      <dsp:txXfrm>
        <a:off x="5668689" y="0"/>
        <a:ext cx="1176088" cy="470435"/>
      </dsp:txXfrm>
    </dsp:sp>
    <dsp:sp modelId="{E8270FA9-1EAA-4BF6-A88A-2A58AAEF9A29}">
      <dsp:nvSpPr>
        <dsp:cNvPr id="0" name=""/>
        <dsp:cNvSpPr/>
      </dsp:nvSpPr>
      <dsp:spPr>
        <a:xfrm>
          <a:off x="5909574" y="381000"/>
          <a:ext cx="1176088" cy="1131895"/>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B7672-DB67-4BA8-9A69-174E750797E9}">
      <dsp:nvSpPr>
        <dsp:cNvPr id="0" name=""/>
        <dsp:cNvSpPr/>
      </dsp:nvSpPr>
      <dsp:spPr>
        <a:xfrm>
          <a:off x="2971" y="23139"/>
          <a:ext cx="1148804" cy="8208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Education</a:t>
          </a:r>
          <a:endParaRPr lang="en-US" sz="1600" kern="1200" dirty="0">
            <a:solidFill>
              <a:srgbClr val="FFFF00"/>
            </a:solidFill>
            <a:effectLst>
              <a:outerShdw blurRad="38100" dist="38100" dir="2700000" algn="tl">
                <a:srgbClr val="000000">
                  <a:alpha val="43137"/>
                </a:srgbClr>
              </a:outerShdw>
            </a:effectLst>
          </a:endParaRPr>
        </a:p>
      </dsp:txBody>
      <dsp:txXfrm>
        <a:off x="2971" y="23139"/>
        <a:ext cx="1148804" cy="459521"/>
      </dsp:txXfrm>
    </dsp:sp>
    <dsp:sp modelId="{1FBCE022-9A9D-437B-87AB-2D73DEE40167}">
      <dsp:nvSpPr>
        <dsp:cNvPr id="0" name=""/>
        <dsp:cNvSpPr/>
      </dsp:nvSpPr>
      <dsp:spPr>
        <a:xfrm>
          <a:off x="238269" y="482660"/>
          <a:ext cx="1148804" cy="10944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247C57-101E-4BA1-9998-7DAD3793B8AC}">
      <dsp:nvSpPr>
        <dsp:cNvPr id="0" name=""/>
        <dsp:cNvSpPr/>
      </dsp:nvSpPr>
      <dsp:spPr>
        <a:xfrm>
          <a:off x="1325930" y="109890"/>
          <a:ext cx="369207" cy="286019"/>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25930" y="167094"/>
        <a:ext cx="283401" cy="171611"/>
      </dsp:txXfrm>
    </dsp:sp>
    <dsp:sp modelId="{BFFA5A5D-5E6E-48B1-A7AD-BD9A6505CA09}">
      <dsp:nvSpPr>
        <dsp:cNvPr id="0" name=""/>
        <dsp:cNvSpPr/>
      </dsp:nvSpPr>
      <dsp:spPr>
        <a:xfrm>
          <a:off x="1848394" y="23139"/>
          <a:ext cx="1321584" cy="820800"/>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Preparation</a:t>
          </a:r>
          <a:endParaRPr lang="en-US" sz="1600" kern="1200" dirty="0">
            <a:solidFill>
              <a:srgbClr val="FFFF00"/>
            </a:solidFill>
            <a:effectLst>
              <a:outerShdw blurRad="38100" dist="38100" dir="2700000" algn="tl">
                <a:srgbClr val="000000">
                  <a:alpha val="43137"/>
                </a:srgbClr>
              </a:outerShdw>
            </a:effectLst>
          </a:endParaRPr>
        </a:p>
      </dsp:txBody>
      <dsp:txXfrm>
        <a:off x="1848394" y="23139"/>
        <a:ext cx="1321584" cy="459521"/>
      </dsp:txXfrm>
    </dsp:sp>
    <dsp:sp modelId="{7F7B7BD8-0754-4EC6-904C-B74AE7059A5A}">
      <dsp:nvSpPr>
        <dsp:cNvPr id="0" name=""/>
        <dsp:cNvSpPr/>
      </dsp:nvSpPr>
      <dsp:spPr>
        <a:xfrm>
          <a:off x="2170081" y="482660"/>
          <a:ext cx="1148804" cy="10944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FF8AB92-EE7F-4D29-9FA5-D699F034E9AA}">
      <dsp:nvSpPr>
        <dsp:cNvPr id="0" name=""/>
        <dsp:cNvSpPr/>
      </dsp:nvSpPr>
      <dsp:spPr>
        <a:xfrm>
          <a:off x="3322535" y="109890"/>
          <a:ext cx="323420" cy="286019"/>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322535" y="167094"/>
        <a:ext cx="237614" cy="171611"/>
      </dsp:txXfrm>
    </dsp:sp>
    <dsp:sp modelId="{7AE63603-1223-488E-BFA6-4FB1EC783807}">
      <dsp:nvSpPr>
        <dsp:cNvPr id="0" name=""/>
        <dsp:cNvSpPr/>
      </dsp:nvSpPr>
      <dsp:spPr>
        <a:xfrm>
          <a:off x="3780207" y="23139"/>
          <a:ext cx="1296597" cy="820800"/>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Awareness</a:t>
          </a:r>
          <a:endParaRPr lang="en-US" sz="1600" kern="1200" dirty="0">
            <a:solidFill>
              <a:srgbClr val="FFFF00"/>
            </a:solidFill>
            <a:effectLst>
              <a:outerShdw blurRad="38100" dist="38100" dir="2700000" algn="tl">
                <a:srgbClr val="000000">
                  <a:alpha val="43137"/>
                </a:srgbClr>
              </a:outerShdw>
            </a:effectLst>
          </a:endParaRPr>
        </a:p>
      </dsp:txBody>
      <dsp:txXfrm>
        <a:off x="3780207" y="23139"/>
        <a:ext cx="1296597" cy="459521"/>
      </dsp:txXfrm>
    </dsp:sp>
    <dsp:sp modelId="{940904AD-589C-4380-87AF-3B67CFC47BBE}">
      <dsp:nvSpPr>
        <dsp:cNvPr id="0" name=""/>
        <dsp:cNvSpPr/>
      </dsp:nvSpPr>
      <dsp:spPr>
        <a:xfrm>
          <a:off x="4089401" y="482660"/>
          <a:ext cx="1148804" cy="1094400"/>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A29D38-D1E9-41F5-98C6-7DFC1CA60917}">
      <dsp:nvSpPr>
        <dsp:cNvPr id="0" name=""/>
        <dsp:cNvSpPr/>
      </dsp:nvSpPr>
      <dsp:spPr>
        <a:xfrm>
          <a:off x="5232485" y="109890"/>
          <a:ext cx="330042" cy="286019"/>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232485" y="167094"/>
        <a:ext cx="244236" cy="171611"/>
      </dsp:txXfrm>
    </dsp:sp>
    <dsp:sp modelId="{7698411F-E95C-47CD-9B75-3BFDCD076CBC}">
      <dsp:nvSpPr>
        <dsp:cNvPr id="0" name=""/>
        <dsp:cNvSpPr/>
      </dsp:nvSpPr>
      <dsp:spPr>
        <a:xfrm>
          <a:off x="5699526" y="23139"/>
          <a:ext cx="1148804" cy="820800"/>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dsp:txBody>
      <dsp:txXfrm>
        <a:off x="5699526" y="23139"/>
        <a:ext cx="1148804" cy="459521"/>
      </dsp:txXfrm>
    </dsp:sp>
    <dsp:sp modelId="{16E06FD5-EA62-4751-AB1F-66BF8E9F4BA1}">
      <dsp:nvSpPr>
        <dsp:cNvPr id="0" name=""/>
        <dsp:cNvSpPr/>
      </dsp:nvSpPr>
      <dsp:spPr>
        <a:xfrm>
          <a:off x="5934823" y="482660"/>
          <a:ext cx="1148804" cy="10944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20EC-7B81-409E-BC9A-4944DFAD7845}">
      <dsp:nvSpPr>
        <dsp:cNvPr id="0" name=""/>
        <dsp:cNvSpPr/>
      </dsp:nvSpPr>
      <dsp:spPr>
        <a:xfrm>
          <a:off x="935" y="0"/>
          <a:ext cx="1176088" cy="99359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Detect/Predict</a:t>
          </a:r>
          <a:endParaRPr lang="en-US" sz="1600" kern="1200" dirty="0">
            <a:solidFill>
              <a:srgbClr val="FFFF00"/>
            </a:solidFill>
            <a:effectLst>
              <a:outerShdw blurRad="38100" dist="38100" dir="2700000" algn="tl">
                <a:srgbClr val="000000">
                  <a:alpha val="43137"/>
                </a:srgbClr>
              </a:outerShdw>
            </a:effectLst>
          </a:endParaRPr>
        </a:p>
      </dsp:txBody>
      <dsp:txXfrm>
        <a:off x="935" y="0"/>
        <a:ext cx="1176088" cy="470435"/>
      </dsp:txXfrm>
    </dsp:sp>
    <dsp:sp modelId="{385B6BD7-2F8C-46BE-AB6F-939FB313A5F6}">
      <dsp:nvSpPr>
        <dsp:cNvPr id="0" name=""/>
        <dsp:cNvSpPr/>
      </dsp:nvSpPr>
      <dsp:spPr>
        <a:xfrm>
          <a:off x="241821" y="381000"/>
          <a:ext cx="1176088" cy="1131895"/>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E1BD01-F8D8-4A5B-9335-B70A15A3764E}">
      <dsp:nvSpPr>
        <dsp:cNvPr id="0" name=""/>
        <dsp:cNvSpPr/>
      </dsp:nvSpPr>
      <dsp:spPr>
        <a:xfrm>
          <a:off x="1355314" y="126733"/>
          <a:ext cx="377976" cy="292811"/>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1355314" y="185295"/>
        <a:ext cx="290133" cy="175687"/>
      </dsp:txXfrm>
    </dsp:sp>
    <dsp:sp modelId="{0EB9D88F-D945-426C-90CA-043149697B3A}">
      <dsp:nvSpPr>
        <dsp:cNvPr id="0" name=""/>
        <dsp:cNvSpPr/>
      </dsp:nvSpPr>
      <dsp:spPr>
        <a:xfrm>
          <a:off x="1890187" y="0"/>
          <a:ext cx="1176088" cy="993599"/>
        </a:xfrm>
        <a:prstGeom prst="roundRect">
          <a:avLst>
            <a:gd name="adj" fmla="val 10000"/>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Decision</a:t>
          </a:r>
          <a:endParaRPr lang="en-US" sz="1600" kern="1200" dirty="0">
            <a:solidFill>
              <a:srgbClr val="FFFF00"/>
            </a:solidFill>
            <a:effectLst>
              <a:outerShdw blurRad="38100" dist="38100" dir="2700000" algn="tl">
                <a:srgbClr val="000000">
                  <a:alpha val="43137"/>
                </a:srgbClr>
              </a:outerShdw>
            </a:effectLst>
          </a:endParaRPr>
        </a:p>
      </dsp:txBody>
      <dsp:txXfrm>
        <a:off x="1890187" y="0"/>
        <a:ext cx="1176088" cy="470435"/>
      </dsp:txXfrm>
    </dsp:sp>
    <dsp:sp modelId="{8A8DBF02-DF1B-413E-86B9-354A93B13554}">
      <dsp:nvSpPr>
        <dsp:cNvPr id="0" name=""/>
        <dsp:cNvSpPr/>
      </dsp:nvSpPr>
      <dsp:spPr>
        <a:xfrm flipH="1">
          <a:off x="2131072" y="381000"/>
          <a:ext cx="1176088" cy="1131895"/>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accent5">
              <a:hueOff val="1714279"/>
              <a:satOff val="3916"/>
              <a:lumOff val="-1085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57FD92-88BF-492B-AB10-9146769BE5A3}">
      <dsp:nvSpPr>
        <dsp:cNvPr id="0" name=""/>
        <dsp:cNvSpPr/>
      </dsp:nvSpPr>
      <dsp:spPr>
        <a:xfrm>
          <a:off x="3244566" y="126733"/>
          <a:ext cx="377976" cy="292811"/>
        </a:xfrm>
        <a:prstGeom prst="rightArrow">
          <a:avLst>
            <a:gd name="adj1" fmla="val 60000"/>
            <a:gd name="adj2" fmla="val 50000"/>
          </a:avLst>
        </a:prstGeom>
        <a:solidFill>
          <a:schemeClr val="accent5">
            <a:hueOff val="2571418"/>
            <a:satOff val="5874"/>
            <a:lumOff val="-1627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3244566" y="185295"/>
        <a:ext cx="290133" cy="175687"/>
      </dsp:txXfrm>
    </dsp:sp>
    <dsp:sp modelId="{9A01047A-E10A-4169-976B-A62147ADECB2}">
      <dsp:nvSpPr>
        <dsp:cNvPr id="0" name=""/>
        <dsp:cNvSpPr/>
      </dsp:nvSpPr>
      <dsp:spPr>
        <a:xfrm>
          <a:off x="3779438" y="0"/>
          <a:ext cx="1176088" cy="993599"/>
        </a:xfrm>
        <a:prstGeom prst="roundRect">
          <a:avLst>
            <a:gd name="adj" fmla="val 10000"/>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Tools</a:t>
          </a:r>
          <a:endParaRPr lang="en-US" sz="1600" kern="1200" dirty="0">
            <a:solidFill>
              <a:srgbClr val="FFFF00"/>
            </a:solidFill>
            <a:effectLst>
              <a:outerShdw blurRad="38100" dist="38100" dir="2700000" algn="tl">
                <a:srgbClr val="000000">
                  <a:alpha val="43137"/>
                </a:srgbClr>
              </a:outerShdw>
            </a:effectLst>
          </a:endParaRPr>
        </a:p>
      </dsp:txBody>
      <dsp:txXfrm>
        <a:off x="3779438" y="0"/>
        <a:ext cx="1176088" cy="470435"/>
      </dsp:txXfrm>
    </dsp:sp>
    <dsp:sp modelId="{298EEFA0-B408-4699-A339-4E6B4D9A86EB}">
      <dsp:nvSpPr>
        <dsp:cNvPr id="0" name=""/>
        <dsp:cNvSpPr/>
      </dsp:nvSpPr>
      <dsp:spPr>
        <a:xfrm>
          <a:off x="4020323" y="381000"/>
          <a:ext cx="1176088" cy="1131895"/>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5">
              <a:hueOff val="3428557"/>
              <a:satOff val="7832"/>
              <a:lumOff val="-2169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029F3E5-5D72-4EB2-A220-0EBF41793E51}">
      <dsp:nvSpPr>
        <dsp:cNvPr id="0" name=""/>
        <dsp:cNvSpPr/>
      </dsp:nvSpPr>
      <dsp:spPr>
        <a:xfrm>
          <a:off x="5133817" y="126733"/>
          <a:ext cx="377976" cy="292811"/>
        </a:xfrm>
        <a:prstGeom prst="rightArrow">
          <a:avLst>
            <a:gd name="adj1" fmla="val 60000"/>
            <a:gd name="adj2" fmla="val 50000"/>
          </a:avLst>
        </a:prstGeom>
        <a:solidFill>
          <a:schemeClr val="accent5">
            <a:hueOff val="5142836"/>
            <a:satOff val="11748"/>
            <a:lumOff val="-3254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dsp:txBody>
      <dsp:txXfrm>
        <a:off x="5133817" y="185295"/>
        <a:ext cx="290133" cy="175687"/>
      </dsp:txXfrm>
    </dsp:sp>
    <dsp:sp modelId="{4345AEB6-C527-4965-92A6-315006ED3424}">
      <dsp:nvSpPr>
        <dsp:cNvPr id="0" name=""/>
        <dsp:cNvSpPr/>
      </dsp:nvSpPr>
      <dsp:spPr>
        <a:xfrm>
          <a:off x="5668689" y="0"/>
          <a:ext cx="1176088" cy="993599"/>
        </a:xfrm>
        <a:prstGeom prst="roundRect">
          <a:avLst>
            <a:gd name="adj" fmla="val 10000"/>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dsp:txBody>
      <dsp:txXfrm>
        <a:off x="5668689" y="0"/>
        <a:ext cx="1176088" cy="470435"/>
      </dsp:txXfrm>
    </dsp:sp>
    <dsp:sp modelId="{E8270FA9-1EAA-4BF6-A88A-2A58AAEF9A29}">
      <dsp:nvSpPr>
        <dsp:cNvPr id="0" name=""/>
        <dsp:cNvSpPr/>
      </dsp:nvSpPr>
      <dsp:spPr>
        <a:xfrm>
          <a:off x="5909574" y="381000"/>
          <a:ext cx="1176088" cy="1131895"/>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4052730" cy="346408"/>
          </a:xfrm>
          <a:prstGeom prst="rect">
            <a:avLst/>
          </a:prstGeom>
          <a:noFill/>
          <a:ln w="9525">
            <a:noFill/>
            <a:miter lim="800000"/>
            <a:headEnd/>
            <a:tailEnd/>
          </a:ln>
          <a:effectLst/>
        </p:spPr>
        <p:txBody>
          <a:bodyPr vert="horz" wrap="square" lIns="91179" tIns="45589" rIns="91179" bIns="45589" numCol="1" anchor="t" anchorCtr="0" compatLnSpc="1">
            <a:prstTxWarp prst="textNoShape">
              <a:avLst/>
            </a:prstTxWarp>
          </a:bodyPr>
          <a:lstStyle>
            <a:lvl1pPr defTabSz="911225">
              <a:defRPr sz="1200"/>
            </a:lvl1pPr>
          </a:lstStyle>
          <a:p>
            <a:endParaRPr lang="en-US"/>
          </a:p>
        </p:txBody>
      </p:sp>
      <p:sp>
        <p:nvSpPr>
          <p:cNvPr id="124931" name="Rectangle 3"/>
          <p:cNvSpPr>
            <a:spLocks noGrp="1" noChangeArrowheads="1"/>
          </p:cNvSpPr>
          <p:nvPr>
            <p:ph type="dt" sz="quarter" idx="1"/>
          </p:nvPr>
        </p:nvSpPr>
        <p:spPr bwMode="auto">
          <a:xfrm>
            <a:off x="5267746" y="0"/>
            <a:ext cx="4054335" cy="346408"/>
          </a:xfrm>
          <a:prstGeom prst="rect">
            <a:avLst/>
          </a:prstGeom>
          <a:noFill/>
          <a:ln w="9525">
            <a:noFill/>
            <a:miter lim="800000"/>
            <a:headEnd/>
            <a:tailEnd/>
          </a:ln>
          <a:effectLst/>
        </p:spPr>
        <p:txBody>
          <a:bodyPr vert="horz" wrap="square" lIns="91179" tIns="45589" rIns="91179" bIns="45589" numCol="1" anchor="t" anchorCtr="0" compatLnSpc="1">
            <a:prstTxWarp prst="textNoShape">
              <a:avLst/>
            </a:prstTxWarp>
          </a:bodyPr>
          <a:lstStyle>
            <a:lvl1pPr algn="r" defTabSz="911225">
              <a:defRPr sz="1200"/>
            </a:lvl1pPr>
          </a:lstStyle>
          <a:p>
            <a:endParaRPr lang="en-US"/>
          </a:p>
        </p:txBody>
      </p:sp>
      <p:sp>
        <p:nvSpPr>
          <p:cNvPr id="124932" name="Rectangle 4"/>
          <p:cNvSpPr>
            <a:spLocks noGrp="1" noChangeArrowheads="1"/>
          </p:cNvSpPr>
          <p:nvPr>
            <p:ph type="ftr" sz="quarter" idx="2"/>
          </p:nvPr>
        </p:nvSpPr>
        <p:spPr bwMode="auto">
          <a:xfrm>
            <a:off x="0" y="6676647"/>
            <a:ext cx="4052730" cy="346407"/>
          </a:xfrm>
          <a:prstGeom prst="rect">
            <a:avLst/>
          </a:prstGeom>
          <a:noFill/>
          <a:ln w="9525">
            <a:noFill/>
            <a:miter lim="800000"/>
            <a:headEnd/>
            <a:tailEnd/>
          </a:ln>
          <a:effectLst/>
        </p:spPr>
        <p:txBody>
          <a:bodyPr vert="horz" wrap="square" lIns="91179" tIns="45589" rIns="91179" bIns="45589" numCol="1" anchor="b" anchorCtr="0" compatLnSpc="1">
            <a:prstTxWarp prst="textNoShape">
              <a:avLst/>
            </a:prstTxWarp>
          </a:bodyPr>
          <a:lstStyle>
            <a:lvl1pPr defTabSz="911225">
              <a:defRPr sz="1200"/>
            </a:lvl1pPr>
          </a:lstStyle>
          <a:p>
            <a:endParaRPr lang="en-US"/>
          </a:p>
        </p:txBody>
      </p:sp>
      <p:sp>
        <p:nvSpPr>
          <p:cNvPr id="124933" name="Rectangle 5"/>
          <p:cNvSpPr>
            <a:spLocks noGrp="1" noChangeArrowheads="1"/>
          </p:cNvSpPr>
          <p:nvPr>
            <p:ph type="sldNum" sz="quarter" idx="3"/>
          </p:nvPr>
        </p:nvSpPr>
        <p:spPr bwMode="auto">
          <a:xfrm>
            <a:off x="5267746" y="6676647"/>
            <a:ext cx="4054335" cy="346407"/>
          </a:xfrm>
          <a:prstGeom prst="rect">
            <a:avLst/>
          </a:prstGeom>
          <a:noFill/>
          <a:ln w="9525">
            <a:noFill/>
            <a:miter lim="800000"/>
            <a:headEnd/>
            <a:tailEnd/>
          </a:ln>
          <a:effectLst/>
        </p:spPr>
        <p:txBody>
          <a:bodyPr vert="horz" wrap="square" lIns="91179" tIns="45589" rIns="91179" bIns="45589" numCol="1" anchor="b" anchorCtr="0" compatLnSpc="1">
            <a:prstTxWarp prst="textNoShape">
              <a:avLst/>
            </a:prstTxWarp>
          </a:bodyPr>
          <a:lstStyle>
            <a:lvl1pPr algn="r" defTabSz="911225">
              <a:defRPr sz="1200"/>
            </a:lvl1pPr>
          </a:lstStyle>
          <a:p>
            <a:fld id="{90C5BF76-37FC-4059-85B4-D9C33C47D16D}" type="slidenum">
              <a:rPr lang="en-US"/>
              <a:pPr/>
              <a:t>‹#›</a:t>
            </a:fld>
            <a:endParaRPr lang="en-US"/>
          </a:p>
        </p:txBody>
      </p:sp>
    </p:spTree>
    <p:extLst>
      <p:ext uri="{BB962C8B-B14F-4D97-AF65-F5344CB8AC3E}">
        <p14:creationId xmlns:p14="http://schemas.microsoft.com/office/powerpoint/2010/main" val="1968185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1" y="0"/>
            <a:ext cx="3985318" cy="352735"/>
          </a:xfrm>
          <a:prstGeom prst="rect">
            <a:avLst/>
          </a:prstGeom>
          <a:noFill/>
          <a:ln w="9525">
            <a:noFill/>
            <a:miter lim="800000"/>
            <a:headEnd/>
            <a:tailEnd/>
          </a:ln>
          <a:effectLst/>
        </p:spPr>
        <p:txBody>
          <a:bodyPr vert="horz" wrap="square" lIns="92600" tIns="46301" rIns="92600" bIns="46301" numCol="1" anchor="t" anchorCtr="0" compatLnSpc="1">
            <a:prstTxWarp prst="textNoShape">
              <a:avLst/>
            </a:prstTxWarp>
          </a:bodyPr>
          <a:lstStyle>
            <a:lvl1pPr defTabSz="928688">
              <a:defRPr sz="1200"/>
            </a:lvl1pPr>
          </a:lstStyle>
          <a:p>
            <a:endParaRPr lang="en-US"/>
          </a:p>
        </p:txBody>
      </p:sp>
      <p:sp>
        <p:nvSpPr>
          <p:cNvPr id="41987" name="Rectangle 3"/>
          <p:cNvSpPr>
            <a:spLocks noGrp="1" noChangeArrowheads="1"/>
          </p:cNvSpPr>
          <p:nvPr>
            <p:ph type="dt" idx="1"/>
          </p:nvPr>
        </p:nvSpPr>
        <p:spPr bwMode="auto">
          <a:xfrm>
            <a:off x="5311083" y="0"/>
            <a:ext cx="3985317" cy="352735"/>
          </a:xfrm>
          <a:prstGeom prst="rect">
            <a:avLst/>
          </a:prstGeom>
          <a:noFill/>
          <a:ln w="9525">
            <a:noFill/>
            <a:miter lim="800000"/>
            <a:headEnd/>
            <a:tailEnd/>
          </a:ln>
          <a:effectLst/>
        </p:spPr>
        <p:txBody>
          <a:bodyPr vert="horz" wrap="square" lIns="92600" tIns="46301" rIns="92600" bIns="46301" numCol="1" anchor="t" anchorCtr="0" compatLnSpc="1">
            <a:prstTxWarp prst="textNoShape">
              <a:avLst/>
            </a:prstTxWarp>
          </a:bodyPr>
          <a:lstStyle>
            <a:lvl1pPr algn="r" defTabSz="928688">
              <a:defRPr sz="1200"/>
            </a:lvl1pPr>
          </a:lstStyle>
          <a:p>
            <a:endParaRPr lang="en-US"/>
          </a:p>
        </p:txBody>
      </p:sp>
      <p:sp>
        <p:nvSpPr>
          <p:cNvPr id="41988" name="Rectangle 4"/>
          <p:cNvSpPr>
            <a:spLocks noGrp="1" noRot="1" noChangeAspect="1" noChangeArrowheads="1" noTextEdit="1"/>
          </p:cNvSpPr>
          <p:nvPr>
            <p:ph type="sldImg" idx="2"/>
          </p:nvPr>
        </p:nvSpPr>
        <p:spPr bwMode="auto">
          <a:xfrm>
            <a:off x="2886075" y="531813"/>
            <a:ext cx="3529013" cy="2646362"/>
          </a:xfrm>
          <a:prstGeom prst="rect">
            <a:avLst/>
          </a:prstGeom>
          <a:noFill/>
          <a:ln w="9525">
            <a:solidFill>
              <a:srgbClr val="000000"/>
            </a:solidFill>
            <a:miter lim="800000"/>
            <a:headEnd/>
            <a:tailEnd/>
          </a:ln>
          <a:effectLst/>
        </p:spPr>
      </p:sp>
      <p:sp>
        <p:nvSpPr>
          <p:cNvPr id="41989" name="Rectangle 5"/>
          <p:cNvSpPr>
            <a:spLocks noGrp="1" noChangeArrowheads="1"/>
          </p:cNvSpPr>
          <p:nvPr>
            <p:ph type="body" sz="quarter" idx="3"/>
          </p:nvPr>
        </p:nvSpPr>
        <p:spPr bwMode="auto">
          <a:xfrm>
            <a:off x="1229462" y="3350187"/>
            <a:ext cx="6837477" cy="3119248"/>
          </a:xfrm>
          <a:prstGeom prst="rect">
            <a:avLst/>
          </a:prstGeom>
          <a:noFill/>
          <a:ln w="9525">
            <a:noFill/>
            <a:miter lim="800000"/>
            <a:headEnd/>
            <a:tailEnd/>
          </a:ln>
          <a:effectLst/>
        </p:spPr>
        <p:txBody>
          <a:bodyPr vert="horz" wrap="square" lIns="92600" tIns="46301" rIns="92600" bIns="4630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0" name="Rectangle 6"/>
          <p:cNvSpPr>
            <a:spLocks noGrp="1" noChangeArrowheads="1"/>
          </p:cNvSpPr>
          <p:nvPr>
            <p:ph type="ftr" sz="quarter" idx="4"/>
          </p:nvPr>
        </p:nvSpPr>
        <p:spPr bwMode="auto">
          <a:xfrm>
            <a:off x="1" y="6646593"/>
            <a:ext cx="3985318" cy="354316"/>
          </a:xfrm>
          <a:prstGeom prst="rect">
            <a:avLst/>
          </a:prstGeom>
          <a:noFill/>
          <a:ln w="9525">
            <a:noFill/>
            <a:miter lim="800000"/>
            <a:headEnd/>
            <a:tailEnd/>
          </a:ln>
          <a:effectLst/>
        </p:spPr>
        <p:txBody>
          <a:bodyPr vert="horz" wrap="square" lIns="92600" tIns="46301" rIns="92600" bIns="46301" numCol="1" anchor="b" anchorCtr="0" compatLnSpc="1">
            <a:prstTxWarp prst="textNoShape">
              <a:avLst/>
            </a:prstTxWarp>
          </a:bodyPr>
          <a:lstStyle>
            <a:lvl1pPr defTabSz="928688">
              <a:defRPr sz="1200"/>
            </a:lvl1pPr>
          </a:lstStyle>
          <a:p>
            <a:endParaRPr lang="en-US"/>
          </a:p>
        </p:txBody>
      </p:sp>
      <p:sp>
        <p:nvSpPr>
          <p:cNvPr id="41991" name="Rectangle 7"/>
          <p:cNvSpPr>
            <a:spLocks noGrp="1" noChangeArrowheads="1"/>
          </p:cNvSpPr>
          <p:nvPr>
            <p:ph type="sldNum" sz="quarter" idx="5"/>
          </p:nvPr>
        </p:nvSpPr>
        <p:spPr bwMode="auto">
          <a:xfrm>
            <a:off x="5311083" y="6646593"/>
            <a:ext cx="3985317" cy="354316"/>
          </a:xfrm>
          <a:prstGeom prst="rect">
            <a:avLst/>
          </a:prstGeom>
          <a:noFill/>
          <a:ln w="9525">
            <a:noFill/>
            <a:miter lim="800000"/>
            <a:headEnd/>
            <a:tailEnd/>
          </a:ln>
          <a:effectLst/>
        </p:spPr>
        <p:txBody>
          <a:bodyPr vert="horz" wrap="square" lIns="92600" tIns="46301" rIns="92600" bIns="46301" numCol="1" anchor="b" anchorCtr="0" compatLnSpc="1">
            <a:prstTxWarp prst="textNoShape">
              <a:avLst/>
            </a:prstTxWarp>
          </a:bodyPr>
          <a:lstStyle>
            <a:lvl1pPr algn="r" defTabSz="928688">
              <a:defRPr sz="1200"/>
            </a:lvl1pPr>
          </a:lstStyle>
          <a:p>
            <a:fld id="{2ACC8E57-F82C-4C76-951F-DF4459007655}" type="slidenum">
              <a:rPr lang="en-US"/>
              <a:pPr/>
              <a:t>‹#›</a:t>
            </a:fld>
            <a:endParaRPr lang="en-US"/>
          </a:p>
        </p:txBody>
      </p:sp>
    </p:spTree>
    <p:extLst>
      <p:ext uri="{BB962C8B-B14F-4D97-AF65-F5344CB8AC3E}">
        <p14:creationId xmlns:p14="http://schemas.microsoft.com/office/powerpoint/2010/main" val="3860647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3BCAC-C47A-475F-98DF-F297B3C90426}" type="slidenum">
              <a:rPr lang="en-US"/>
              <a:pPr/>
              <a:t>1</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t>Self introduction and introduction of topic.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3EE1295-3D43-4C12-BDB0-58BB64B9D43F}" type="slidenum">
              <a:rPr lang="en-US" smtClean="0">
                <a:solidFill>
                  <a:prstClr val="black"/>
                </a:solidFill>
              </a:rPr>
              <a:pPr/>
              <a:t>13</a:t>
            </a:fld>
            <a:endParaRPr lang="en-US" smtClean="0">
              <a:solidFill>
                <a:prstClr val="black"/>
              </a:solidFill>
            </a:endParaRPr>
          </a:p>
        </p:txBody>
      </p:sp>
      <p:sp>
        <p:nvSpPr>
          <p:cNvPr id="113667" name="Slide Image Placeholder 1"/>
          <p:cNvSpPr>
            <a:spLocks noGrp="1" noRot="1" noChangeAspect="1" noTextEdit="1"/>
          </p:cNvSpPr>
          <p:nvPr>
            <p:ph type="sldImg"/>
          </p:nvPr>
        </p:nvSpPr>
        <p:spPr>
          <a:xfrm>
            <a:off x="2897188" y="525463"/>
            <a:ext cx="3505200" cy="2628900"/>
          </a:xfrm>
          <a:ln/>
        </p:spPr>
      </p:sp>
      <p:sp>
        <p:nvSpPr>
          <p:cNvPr id="113668" name="Notes Placeholder 2"/>
          <p:cNvSpPr>
            <a:spLocks noGrp="1"/>
          </p:cNvSpPr>
          <p:nvPr>
            <p:ph type="body" idx="1"/>
          </p:nvPr>
        </p:nvSpPr>
        <p:spPr>
          <a:xfrm>
            <a:off x="1239520" y="3329940"/>
            <a:ext cx="6817360" cy="3154680"/>
          </a:xfrm>
          <a:noFill/>
          <a:ln/>
        </p:spPr>
        <p:txBody>
          <a:bodyPr/>
          <a:lstStyle/>
          <a:p>
            <a:pPr eaLnBrk="1" hangingPunct="1"/>
            <a:endParaRPr lang="en-US" smtClean="0"/>
          </a:p>
        </p:txBody>
      </p:sp>
      <p:sp>
        <p:nvSpPr>
          <p:cNvPr id="113669" name="Slide Number Placeholder 3"/>
          <p:cNvSpPr txBox="1">
            <a:spLocks noGrp="1"/>
          </p:cNvSpPr>
          <p:nvPr/>
        </p:nvSpPr>
        <p:spPr bwMode="auto">
          <a:xfrm>
            <a:off x="5267960" y="6659880"/>
            <a:ext cx="4028440" cy="350520"/>
          </a:xfrm>
          <a:prstGeom prst="rect">
            <a:avLst/>
          </a:prstGeom>
          <a:noFill/>
          <a:ln w="9525">
            <a:noFill/>
            <a:miter lim="800000"/>
            <a:headEnd/>
            <a:tailEnd/>
          </a:ln>
        </p:spPr>
        <p:txBody>
          <a:bodyPr anchor="b"/>
          <a:lstStyle/>
          <a:p>
            <a:pPr algn="r" eaLnBrk="1" hangingPunct="1"/>
            <a:fld id="{228C7C0A-1072-4859-8A95-6E926565A8E2}" type="slidenum">
              <a:rPr lang="en-US" sz="1200">
                <a:solidFill>
                  <a:prstClr val="black"/>
                </a:solidFill>
                <a:ea typeface="ＭＳ Ｐゴシック" pitchFamily="34" charset="-128"/>
              </a:rPr>
              <a:pPr algn="r" eaLnBrk="1" hangingPunct="1"/>
              <a:t>13</a:t>
            </a:fld>
            <a:endParaRPr lang="en-US" sz="1200">
              <a:solidFill>
                <a:prstClr val="black"/>
              </a:solidFill>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3EE1295-3D43-4C12-BDB0-58BB64B9D43F}" type="slidenum">
              <a:rPr lang="en-US" smtClean="0">
                <a:solidFill>
                  <a:prstClr val="black"/>
                </a:solidFill>
              </a:rPr>
              <a:pPr/>
              <a:t>14</a:t>
            </a:fld>
            <a:endParaRPr lang="en-US" smtClean="0">
              <a:solidFill>
                <a:prstClr val="black"/>
              </a:solidFill>
            </a:endParaRPr>
          </a:p>
        </p:txBody>
      </p:sp>
      <p:sp>
        <p:nvSpPr>
          <p:cNvPr id="113667" name="Slide Image Placeholder 1"/>
          <p:cNvSpPr>
            <a:spLocks noGrp="1" noRot="1" noChangeAspect="1" noTextEdit="1"/>
          </p:cNvSpPr>
          <p:nvPr>
            <p:ph type="sldImg"/>
          </p:nvPr>
        </p:nvSpPr>
        <p:spPr>
          <a:xfrm>
            <a:off x="2897188" y="525463"/>
            <a:ext cx="3505200" cy="2628900"/>
          </a:xfrm>
          <a:ln/>
        </p:spPr>
      </p:sp>
      <p:sp>
        <p:nvSpPr>
          <p:cNvPr id="113668" name="Notes Placeholder 2"/>
          <p:cNvSpPr>
            <a:spLocks noGrp="1"/>
          </p:cNvSpPr>
          <p:nvPr>
            <p:ph type="body" idx="1"/>
          </p:nvPr>
        </p:nvSpPr>
        <p:spPr>
          <a:xfrm>
            <a:off x="1239520" y="3329940"/>
            <a:ext cx="6817360" cy="3154680"/>
          </a:xfrm>
          <a:noFill/>
          <a:ln/>
        </p:spPr>
        <p:txBody>
          <a:bodyPr/>
          <a:lstStyle/>
          <a:p>
            <a:pPr eaLnBrk="1" hangingPunct="1"/>
            <a:endParaRPr lang="en-US" smtClean="0"/>
          </a:p>
        </p:txBody>
      </p:sp>
      <p:sp>
        <p:nvSpPr>
          <p:cNvPr id="113669" name="Slide Number Placeholder 3"/>
          <p:cNvSpPr txBox="1">
            <a:spLocks noGrp="1"/>
          </p:cNvSpPr>
          <p:nvPr/>
        </p:nvSpPr>
        <p:spPr bwMode="auto">
          <a:xfrm>
            <a:off x="5267960" y="6659880"/>
            <a:ext cx="4028440" cy="350520"/>
          </a:xfrm>
          <a:prstGeom prst="rect">
            <a:avLst/>
          </a:prstGeom>
          <a:noFill/>
          <a:ln w="9525">
            <a:noFill/>
            <a:miter lim="800000"/>
            <a:headEnd/>
            <a:tailEnd/>
          </a:ln>
        </p:spPr>
        <p:txBody>
          <a:bodyPr anchor="b"/>
          <a:lstStyle/>
          <a:p>
            <a:pPr algn="r" eaLnBrk="1" hangingPunct="1"/>
            <a:fld id="{228C7C0A-1072-4859-8A95-6E926565A8E2}" type="slidenum">
              <a:rPr lang="en-US" sz="1200">
                <a:solidFill>
                  <a:prstClr val="black"/>
                </a:solidFill>
                <a:ea typeface="ＭＳ Ｐゴシック" pitchFamily="34" charset="-128"/>
              </a:rPr>
              <a:pPr algn="r" eaLnBrk="1" hangingPunct="1"/>
              <a:t>14</a:t>
            </a:fld>
            <a:endParaRPr lang="en-US" sz="1200">
              <a:solidFill>
                <a:prstClr val="black"/>
              </a:solidFill>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warning process needs to be viewed in a holistic sense, with (at least) two distinct tracks:  The public track and the meteorologists’ track (although there are other tracks for EMs, media, private sector, etc.).  There are key basic steps in each track that must be employed for effective public response.  It all starts with the Impact or Trigger (or Causation).  With this more complete view of the warning system, where does/should social science fit in?</a:t>
            </a:r>
            <a:endParaRPr lang="en-US" dirty="0"/>
          </a:p>
        </p:txBody>
      </p:sp>
      <p:sp>
        <p:nvSpPr>
          <p:cNvPr id="4" name="Slide Number Placeholder 3"/>
          <p:cNvSpPr>
            <a:spLocks noGrp="1"/>
          </p:cNvSpPr>
          <p:nvPr>
            <p:ph type="sldNum" sz="quarter" idx="10"/>
          </p:nvPr>
        </p:nvSpPr>
        <p:spPr/>
        <p:txBody>
          <a:bodyPr/>
          <a:lstStyle/>
          <a:p>
            <a:fld id="{81036B90-A3A3-4F8D-9CC1-2EC505BB67BC}" type="slidenum">
              <a:rPr lang="en-US" smtClean="0"/>
              <a:t>31</a:t>
            </a:fld>
            <a:endParaRPr lang="en-US"/>
          </a:p>
        </p:txBody>
      </p:sp>
    </p:spTree>
    <p:extLst>
      <p:ext uri="{BB962C8B-B14F-4D97-AF65-F5344CB8AC3E}">
        <p14:creationId xmlns:p14="http://schemas.microsoft.com/office/powerpoint/2010/main" val="1048440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focus of warning effectiveness is usually on the interface between a forecaster’s output (warning) and the public response (or lack thereof).  To resolve this, social scientists are asked after the fact to help diagnose and fix “the problem.”  The result of this afterthought approach is mutual frustration between physical and social scientists.</a:t>
            </a:r>
            <a:endParaRPr lang="en-US" dirty="0"/>
          </a:p>
        </p:txBody>
      </p:sp>
      <p:sp>
        <p:nvSpPr>
          <p:cNvPr id="4" name="Slide Number Placeholder 3"/>
          <p:cNvSpPr>
            <a:spLocks noGrp="1"/>
          </p:cNvSpPr>
          <p:nvPr>
            <p:ph type="sldNum" sz="quarter" idx="10"/>
          </p:nvPr>
        </p:nvSpPr>
        <p:spPr/>
        <p:txBody>
          <a:bodyPr/>
          <a:lstStyle/>
          <a:p>
            <a:fld id="{81036B90-A3A3-4F8D-9CC1-2EC505BB67BC}" type="slidenum">
              <a:rPr lang="en-US" smtClean="0"/>
              <a:t>35</a:t>
            </a:fld>
            <a:endParaRPr lang="en-US"/>
          </a:p>
        </p:txBody>
      </p:sp>
    </p:spTree>
    <p:extLst>
      <p:ext uri="{BB962C8B-B14F-4D97-AF65-F5344CB8AC3E}">
        <p14:creationId xmlns:p14="http://schemas.microsoft.com/office/powerpoint/2010/main" val="192588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warning process needs to be viewed in a holistic sense, with (at least) two distinct tracks:  The public track and the meteorologists’ track (although there are other tracks for EMs, media, private sector, etc.).  There are key basic steps in each track that must be employed for effective public response.  It all starts with the Impact or Trigger (or Causation).  With this more complete view of the warning system, where does/should social science fit in?</a:t>
            </a:r>
            <a:endParaRPr lang="en-US" dirty="0"/>
          </a:p>
        </p:txBody>
      </p:sp>
      <p:sp>
        <p:nvSpPr>
          <p:cNvPr id="4" name="Slide Number Placeholder 3"/>
          <p:cNvSpPr>
            <a:spLocks noGrp="1"/>
          </p:cNvSpPr>
          <p:nvPr>
            <p:ph type="sldNum" sz="quarter" idx="10"/>
          </p:nvPr>
        </p:nvSpPr>
        <p:spPr/>
        <p:txBody>
          <a:bodyPr/>
          <a:lstStyle/>
          <a:p>
            <a:fld id="{81036B90-A3A3-4F8D-9CC1-2EC505BB67BC}" type="slidenum">
              <a:rPr lang="en-US" smtClean="0"/>
              <a:t>36</a:t>
            </a:fld>
            <a:endParaRPr lang="en-US"/>
          </a:p>
        </p:txBody>
      </p:sp>
    </p:spTree>
    <p:extLst>
      <p:ext uri="{BB962C8B-B14F-4D97-AF65-F5344CB8AC3E}">
        <p14:creationId xmlns:p14="http://schemas.microsoft.com/office/powerpoint/2010/main" val="104844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Everywhere.  There are abundant opportunities for </a:t>
            </a:r>
            <a:r>
              <a:rPr lang="en-US" baseline="0" dirty="0" smtClean="0"/>
              <a:t>research questions at each step of the system and the interface between each step.</a:t>
            </a:r>
            <a:endParaRPr lang="en-US" dirty="0"/>
          </a:p>
        </p:txBody>
      </p:sp>
      <p:sp>
        <p:nvSpPr>
          <p:cNvPr id="4" name="Slide Number Placeholder 3"/>
          <p:cNvSpPr>
            <a:spLocks noGrp="1"/>
          </p:cNvSpPr>
          <p:nvPr>
            <p:ph type="sldNum" sz="quarter" idx="10"/>
          </p:nvPr>
        </p:nvSpPr>
        <p:spPr/>
        <p:txBody>
          <a:bodyPr/>
          <a:lstStyle/>
          <a:p>
            <a:fld id="{81036B90-A3A3-4F8D-9CC1-2EC505BB67BC}" type="slidenum">
              <a:rPr lang="en-US" smtClean="0"/>
              <a:t>37</a:t>
            </a:fld>
            <a:endParaRPr lang="en-US"/>
          </a:p>
        </p:txBody>
      </p:sp>
    </p:spTree>
    <p:extLst>
      <p:ext uri="{BB962C8B-B14F-4D97-AF65-F5344CB8AC3E}">
        <p14:creationId xmlns:p14="http://schemas.microsoft.com/office/powerpoint/2010/main" val="679311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not just</a:t>
            </a:r>
            <a:r>
              <a:rPr lang="en-US" baseline="0" dirty="0" smtClean="0"/>
              <a:t> “social sciences” that are applied, it must be specific and situation-dependent social science.  The types of social sciences shown are just examples.  We (at the NWC) have begun exploring the most appropriate science(s) for each step and interface.  By defining these opportunities, we’ll avoid the common trap for meteorologists…</a:t>
            </a:r>
            <a:endParaRPr lang="en-US" dirty="0"/>
          </a:p>
        </p:txBody>
      </p:sp>
      <p:sp>
        <p:nvSpPr>
          <p:cNvPr id="4" name="Slide Number Placeholder 3"/>
          <p:cNvSpPr>
            <a:spLocks noGrp="1"/>
          </p:cNvSpPr>
          <p:nvPr>
            <p:ph type="sldNum" sz="quarter" idx="10"/>
          </p:nvPr>
        </p:nvSpPr>
        <p:spPr/>
        <p:txBody>
          <a:bodyPr/>
          <a:lstStyle/>
          <a:p>
            <a:fld id="{81036B90-A3A3-4F8D-9CC1-2EC505BB67BC}" type="slidenum">
              <a:rPr lang="en-US" smtClean="0"/>
              <a:t>38</a:t>
            </a:fld>
            <a:endParaRPr lang="en-US"/>
          </a:p>
        </p:txBody>
      </p:sp>
    </p:spTree>
    <p:extLst>
      <p:ext uri="{BB962C8B-B14F-4D97-AF65-F5344CB8AC3E}">
        <p14:creationId xmlns:p14="http://schemas.microsoft.com/office/powerpoint/2010/main" val="2845465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05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767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5240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767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7"/>
          <p:cNvSpPr>
            <a:spLocks noGrp="1" noChangeArrowheads="1"/>
          </p:cNvSpPr>
          <p:nvPr>
            <p:ph type="sldNum" sz="quarter" idx="10"/>
          </p:nvPr>
        </p:nvSpPr>
        <p:spPr>
          <a:xfrm>
            <a:off x="7010400" y="6553200"/>
            <a:ext cx="2133600" cy="304800"/>
          </a:xfrm>
          <a:prstGeom prst="rect">
            <a:avLst/>
          </a:prstGeom>
          <a:ln/>
        </p:spPr>
        <p:txBody>
          <a:bodyPr/>
          <a:lstStyle>
            <a:lvl1pPr>
              <a:defRPr/>
            </a:lvl1pPr>
          </a:lstStyle>
          <a:p>
            <a:pPr>
              <a:defRPr/>
            </a:pPr>
            <a:fld id="{0FF0555B-1898-487A-AAD8-4682CC8BA28F}" type="slidenum">
              <a:rPr lang="en-US"/>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830318817"/>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29677089"/>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48832886"/>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06219960"/>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42375981"/>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28855558"/>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6076395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54977725"/>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92228699"/>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17135107"/>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5842798"/>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22808769"/>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3/30/2004</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6910161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n>
                  <a:noFill/>
                </a:ln>
                <a:effectLst/>
              </a:defRPr>
            </a:lvl1pPr>
            <a:lvl2pPr>
              <a:defRPr sz="2400">
                <a:ln>
                  <a:noFill/>
                </a:ln>
                <a:effectLst/>
              </a:defRPr>
            </a:lvl2pPr>
            <a:lvl3pPr>
              <a:defRPr sz="2000">
                <a:ln>
                  <a:noFill/>
                </a:ln>
                <a:effectLst/>
              </a:defRPr>
            </a:lvl3pPr>
            <a:lvl4pPr>
              <a:defRPr sz="1800">
                <a:ln>
                  <a:noFill/>
                </a:ln>
                <a:effectLst/>
              </a:defRPr>
            </a:lvl4pPr>
            <a:lvl5pPr>
              <a:defRPr sz="1800">
                <a:ln>
                  <a:noFill/>
                </a:ln>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n>
                  <a:noFill/>
                </a:ln>
                <a:effectLst/>
              </a:defRPr>
            </a:lvl1pPr>
            <a:lvl2pPr>
              <a:defRPr sz="2400">
                <a:ln>
                  <a:noFill/>
                </a:ln>
                <a:effectLst/>
              </a:defRPr>
            </a:lvl2pPr>
            <a:lvl3pPr>
              <a:defRPr sz="2000">
                <a:ln>
                  <a:noFill/>
                </a:ln>
                <a:effectLst/>
              </a:defRPr>
            </a:lvl3pPr>
            <a:lvl4pPr>
              <a:defRPr sz="1800">
                <a:ln>
                  <a:noFill/>
                </a:ln>
                <a:effectLst/>
              </a:defRPr>
            </a:lvl4pPr>
            <a:lvl5pPr>
              <a:defRPr sz="1800">
                <a:ln>
                  <a:noFill/>
                </a:ln>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21" Type="http://schemas.microsoft.com/office/2007/relationships/hdphoto" Target="../media/hdphoto4.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19" Type="http://schemas.microsoft.com/office/2007/relationships/hdphoto" Target="../media/hdphoto3.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oleObject" Target="../embeddings/oleObject2.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vmlDrawing" Target="../drawings/vmlDrawing1.vml"/><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BEBA8EAE-BF5A-486C-A8C5-ECC9F3942E4B}">
                <a14:imgProps xmlns:a14="http://schemas.microsoft.com/office/drawing/2010/main">
                  <a14:imgLayer r:embed="rId15">
                    <a14:imgEffect>
                      <a14:colorTemperature colorTemp="7200"/>
                    </a14:imgEffect>
                    <a14:imgEffect>
                      <a14:saturation sat="200000"/>
                    </a14:imgEffect>
                    <a14:imgEffect>
                      <a14:brightnessContrast brigh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580225"/>
            <a:ext cx="7772400" cy="451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43" name="Picture 19"/>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8247888" y="6409944"/>
            <a:ext cx="448056" cy="448056"/>
          </a:xfrm>
          <a:prstGeom prst="ellipse">
            <a:avLst/>
          </a:prstGeom>
          <a:noFill/>
        </p:spPr>
      </p:pic>
      <p:pic>
        <p:nvPicPr>
          <p:cNvPr id="2" name="Picture 1"/>
          <p:cNvPicPr>
            <a:picLocks noChangeAspect="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95944" y="6409944"/>
            <a:ext cx="448056" cy="448056"/>
          </a:xfrm>
          <a:prstGeom prst="ellipse">
            <a:avLst/>
          </a:prstGeom>
        </p:spPr>
      </p:pic>
      <p:pic>
        <p:nvPicPr>
          <p:cNvPr id="3" name="Picture 2"/>
          <p:cNvPicPr>
            <a:picLocks noChangeAspect="1"/>
          </p:cNvPicPr>
          <p:nvPr userDrawn="1"/>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89506" y="6409944"/>
            <a:ext cx="448056" cy="448056"/>
          </a:xfrm>
          <a:prstGeom prst="ellipse">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ransition spd="med">
    <p:fade/>
  </p:transition>
  <p:timing>
    <p:tnLst>
      <p:par>
        <p:cTn id="1" dur="indefinite" restart="never" nodeType="tmRoot"/>
      </p:par>
    </p:tnLst>
  </p:timing>
  <p:hf hdr="0" ftr="0" dt="0"/>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Arial" pitchFamily="34" charset="0"/>
        </a:defRPr>
      </a:lvl2pPr>
      <a:lvl3pPr algn="ctr" rtl="0" eaLnBrk="0" fontAlgn="base" hangingPunct="0">
        <a:spcBef>
          <a:spcPct val="0"/>
        </a:spcBef>
        <a:spcAft>
          <a:spcPct val="0"/>
        </a:spcAft>
        <a:defRPr sz="4000" b="1">
          <a:solidFill>
            <a:srgbClr val="FFFF00"/>
          </a:solidFill>
          <a:latin typeface="Arial" pitchFamily="34" charset="0"/>
        </a:defRPr>
      </a:lvl3pPr>
      <a:lvl4pPr algn="ctr" rtl="0" eaLnBrk="0" fontAlgn="base" hangingPunct="0">
        <a:spcBef>
          <a:spcPct val="0"/>
        </a:spcBef>
        <a:spcAft>
          <a:spcPct val="0"/>
        </a:spcAft>
        <a:defRPr sz="4000" b="1">
          <a:solidFill>
            <a:srgbClr val="FFFF00"/>
          </a:solidFill>
          <a:latin typeface="Arial" pitchFamily="34" charset="0"/>
        </a:defRPr>
      </a:lvl4pPr>
      <a:lvl5pPr algn="ctr" rtl="0" eaLnBrk="0" fontAlgn="base" hangingPunct="0">
        <a:spcBef>
          <a:spcPct val="0"/>
        </a:spcBef>
        <a:spcAft>
          <a:spcPct val="0"/>
        </a:spcAft>
        <a:defRPr sz="4000" b="1">
          <a:solidFill>
            <a:srgbClr val="FFFF00"/>
          </a:solidFill>
          <a:latin typeface="Arial" pitchFamily="34" charset="0"/>
        </a:defRPr>
      </a:lvl5pPr>
      <a:lvl6pPr marL="457200" algn="ctr" rtl="0" eaLnBrk="0" fontAlgn="base" hangingPunct="0">
        <a:spcBef>
          <a:spcPct val="0"/>
        </a:spcBef>
        <a:spcAft>
          <a:spcPct val="0"/>
        </a:spcAft>
        <a:defRPr sz="4000" b="1">
          <a:solidFill>
            <a:srgbClr val="FFFF00"/>
          </a:solidFill>
          <a:latin typeface="Arial" pitchFamily="34" charset="0"/>
        </a:defRPr>
      </a:lvl6pPr>
      <a:lvl7pPr marL="914400" algn="ctr" rtl="0" eaLnBrk="0" fontAlgn="base" hangingPunct="0">
        <a:spcBef>
          <a:spcPct val="0"/>
        </a:spcBef>
        <a:spcAft>
          <a:spcPct val="0"/>
        </a:spcAft>
        <a:defRPr sz="4000" b="1">
          <a:solidFill>
            <a:srgbClr val="FFFF00"/>
          </a:solidFill>
          <a:latin typeface="Arial" pitchFamily="34" charset="0"/>
        </a:defRPr>
      </a:lvl7pPr>
      <a:lvl8pPr marL="1371600" algn="ctr" rtl="0" eaLnBrk="0" fontAlgn="base" hangingPunct="0">
        <a:spcBef>
          <a:spcPct val="0"/>
        </a:spcBef>
        <a:spcAft>
          <a:spcPct val="0"/>
        </a:spcAft>
        <a:defRPr sz="4000" b="1">
          <a:solidFill>
            <a:srgbClr val="FFFF00"/>
          </a:solidFill>
          <a:latin typeface="Arial" pitchFamily="34" charset="0"/>
        </a:defRPr>
      </a:lvl8pPr>
      <a:lvl9pPr marL="1828800" algn="ctr" rtl="0" eaLnBrk="0" fontAlgn="base" hangingPunct="0">
        <a:spcBef>
          <a:spcPct val="0"/>
        </a:spcBef>
        <a:spcAft>
          <a:spcPct val="0"/>
        </a:spcAft>
        <a:defRPr sz="4000" b="1">
          <a:solidFill>
            <a:srgbClr val="FFFF00"/>
          </a:solidFill>
          <a:latin typeface="Arial" pitchFamily="34" charset="0"/>
        </a:defRPr>
      </a:lvl9pPr>
    </p:titleStyle>
    <p:bodyStyle>
      <a:lvl1pPr marL="342900" indent="-342900" algn="l" rtl="0" eaLnBrk="0" fontAlgn="base" hangingPunct="0">
        <a:spcBef>
          <a:spcPts val="0"/>
        </a:spcBef>
        <a:spcAft>
          <a:spcPts val="600"/>
        </a:spcAft>
        <a:buClr>
          <a:srgbClr val="FF0066"/>
        </a:buClr>
        <a:buChar char="•"/>
        <a:defRPr sz="2800" b="1">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ts val="0"/>
        </a:spcBef>
        <a:spcAft>
          <a:spcPts val="600"/>
        </a:spcAft>
        <a:buClr>
          <a:srgbClr val="FF0066"/>
        </a:buClr>
        <a:buChar char="–"/>
        <a:defRPr sz="2400" b="1" i="1">
          <a:solidFill>
            <a:schemeClr val="bg1"/>
          </a:solidFill>
          <a:effectLst>
            <a:outerShdw blurRad="38100" dist="38100" dir="2700000" algn="tl">
              <a:srgbClr val="000000">
                <a:alpha val="43137"/>
              </a:srgbClr>
            </a:outerShdw>
          </a:effectLst>
          <a:latin typeface="+mn-lt"/>
        </a:defRPr>
      </a:lvl2pPr>
      <a:lvl3pPr marL="1143000" indent="-228600" algn="l" rtl="0" eaLnBrk="0" fontAlgn="base" hangingPunct="0">
        <a:spcBef>
          <a:spcPts val="0"/>
        </a:spcBef>
        <a:spcAft>
          <a:spcPts val="600"/>
        </a:spcAft>
        <a:buClr>
          <a:srgbClr val="FF0066"/>
        </a:buClr>
        <a:buChar char="•"/>
        <a:defRPr sz="2000" b="1">
          <a:solidFill>
            <a:schemeClr val="bg1"/>
          </a:solidFill>
          <a:effectLst>
            <a:outerShdw blurRad="38100" dist="38100" dir="2700000" algn="tl">
              <a:srgbClr val="000000">
                <a:alpha val="43137"/>
              </a:srgbClr>
            </a:outerShdw>
          </a:effectLst>
          <a:latin typeface="+mn-lt"/>
        </a:defRPr>
      </a:lvl3pPr>
      <a:lvl4pPr marL="1600200" indent="-228600" algn="l" rtl="0" eaLnBrk="0" fontAlgn="base" hangingPunct="0">
        <a:spcBef>
          <a:spcPts val="0"/>
        </a:spcBef>
        <a:spcAft>
          <a:spcPts val="600"/>
        </a:spcAft>
        <a:buClr>
          <a:srgbClr val="FF0066"/>
        </a:buClr>
        <a:buChar char="–"/>
        <a:defRPr sz="2000" b="1" i="1">
          <a:solidFill>
            <a:schemeClr val="bg1"/>
          </a:solidFill>
          <a:effectLst>
            <a:outerShdw blurRad="38100" dist="38100" dir="2700000" algn="tl">
              <a:srgbClr val="000000">
                <a:alpha val="43137"/>
              </a:srgbClr>
            </a:outerShdw>
          </a:effectLst>
          <a:latin typeface="+mn-lt"/>
        </a:defRPr>
      </a:lvl4pPr>
      <a:lvl5pPr marL="2057400" indent="-228600" algn="l" rtl="0" eaLnBrk="0" fontAlgn="base" hangingPunct="0">
        <a:spcBef>
          <a:spcPts val="0"/>
        </a:spcBef>
        <a:spcAft>
          <a:spcPts val="600"/>
        </a:spcAft>
        <a:buClr>
          <a:srgbClr val="FF0066"/>
        </a:buClr>
        <a:buChar char="»"/>
        <a:defRPr sz="2000" b="1">
          <a:solidFill>
            <a:schemeClr val="bg1"/>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50000"/>
        </a:spcAft>
        <a:buClr>
          <a:srgbClr val="FF0066"/>
        </a:buClr>
        <a:buChar char="»"/>
        <a:defRPr sz="2000" b="1">
          <a:solidFill>
            <a:schemeClr val="bg1"/>
          </a:solidFill>
          <a:latin typeface="+mn-lt"/>
        </a:defRPr>
      </a:lvl6pPr>
      <a:lvl7pPr marL="2971800" indent="-228600" algn="l" rtl="0" eaLnBrk="0" fontAlgn="base" hangingPunct="0">
        <a:spcBef>
          <a:spcPct val="20000"/>
        </a:spcBef>
        <a:spcAft>
          <a:spcPct val="50000"/>
        </a:spcAft>
        <a:buClr>
          <a:srgbClr val="FF0066"/>
        </a:buClr>
        <a:buChar char="»"/>
        <a:defRPr sz="2000" b="1">
          <a:solidFill>
            <a:schemeClr val="bg1"/>
          </a:solidFill>
          <a:latin typeface="+mn-lt"/>
        </a:defRPr>
      </a:lvl7pPr>
      <a:lvl8pPr marL="3429000" indent="-228600" algn="l" rtl="0" eaLnBrk="0" fontAlgn="base" hangingPunct="0">
        <a:spcBef>
          <a:spcPct val="20000"/>
        </a:spcBef>
        <a:spcAft>
          <a:spcPct val="50000"/>
        </a:spcAft>
        <a:buClr>
          <a:srgbClr val="FF0066"/>
        </a:buClr>
        <a:buChar char="»"/>
        <a:defRPr sz="2000" b="1">
          <a:solidFill>
            <a:schemeClr val="bg1"/>
          </a:solidFill>
          <a:latin typeface="+mn-lt"/>
        </a:defRPr>
      </a:lvl8pPr>
      <a:lvl9pPr marL="3886200" indent="-228600" algn="l" rtl="0" eaLnBrk="0" fontAlgn="base" hangingPunct="0">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eaLnBrk="1" hangingPunct="1">
              <a:defRPr/>
            </a:pPr>
            <a:r>
              <a:rPr lang="en-US" smtClean="0">
                <a:solidFill>
                  <a:srgbClr val="000000"/>
                </a:solidFill>
              </a:rPr>
              <a:t>3/30/2004</a:t>
            </a:r>
            <a:endParaRPr lang="en-US">
              <a:solidFill>
                <a:srgbClr val="000000"/>
              </a:solidFill>
            </a:endParaRPr>
          </a:p>
        </p:txBody>
      </p:sp>
      <p:sp>
        <p:nvSpPr>
          <p:cNvPr id="428037" name="Rectangle 5"/>
          <p:cNvSpPr>
            <a:spLocks noGrp="1" noChangeArrowheads="1"/>
          </p:cNvSpPr>
          <p:nvPr>
            <p:ph type="ftr" sz="quarter" idx="3"/>
          </p:nvPr>
        </p:nvSpPr>
        <p:spPr bwMode="auto">
          <a:xfrm>
            <a:off x="1905000" y="6245225"/>
            <a:ext cx="4800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defRPr/>
            </a:pPr>
            <a:endParaRPr lang="en-US">
              <a:solidFill>
                <a:srgbClr val="000000"/>
              </a:solidFill>
            </a:endParaRPr>
          </a:p>
        </p:txBody>
      </p:sp>
      <p:graphicFrame>
        <p:nvGraphicFramePr>
          <p:cNvPr id="1026" name="Object 6"/>
          <p:cNvGraphicFramePr>
            <a:graphicFrameLocks noChangeAspect="1"/>
          </p:cNvGraphicFramePr>
          <p:nvPr/>
        </p:nvGraphicFramePr>
        <p:xfrm>
          <a:off x="7543800" y="5970588"/>
          <a:ext cx="1438275" cy="754062"/>
        </p:xfrm>
        <a:graphic>
          <a:graphicData uri="http://schemas.openxmlformats.org/presentationml/2006/ole">
            <mc:AlternateContent xmlns:mc="http://schemas.openxmlformats.org/markup-compatibility/2006">
              <mc:Choice xmlns:v="urn:schemas-microsoft-com:vml" Requires="v">
                <p:oleObj spid="_x0000_s1082" name="Drawing" r:id="rId16" imgW="1971564" imgH="933473" progId="">
                  <p:embed/>
                </p:oleObj>
              </mc:Choice>
              <mc:Fallback>
                <p:oleObj name="Drawing" r:id="rId16" imgW="1971564" imgH="933473"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43800" y="5970588"/>
                        <a:ext cx="1438275" cy="7540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7" name="Object 7"/>
          <p:cNvGraphicFramePr>
            <a:graphicFrameLocks noChangeAspect="1"/>
          </p:cNvGraphicFramePr>
          <p:nvPr/>
        </p:nvGraphicFramePr>
        <p:xfrm>
          <a:off x="152400" y="5791200"/>
          <a:ext cx="914400" cy="914400"/>
        </p:xfrm>
        <a:graphic>
          <a:graphicData uri="http://schemas.openxmlformats.org/presentationml/2006/ole">
            <mc:AlternateContent xmlns:mc="http://schemas.openxmlformats.org/markup-compatibility/2006">
              <mc:Choice xmlns:v="urn:schemas-microsoft-com:vml" Requires="v">
                <p:oleObj spid="_x0000_s1083" name="Drawing" r:id="rId18" imgW="1276261" imgH="1276261" progId="">
                  <p:embed/>
                </p:oleObj>
              </mc:Choice>
              <mc:Fallback>
                <p:oleObj name="Drawing" r:id="rId18" imgW="1276261" imgH="1276261"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5791200"/>
                        <a:ext cx="914400" cy="9144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373730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advClick="0"/>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52.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61.png"/><Relationship Id="rId10" Type="http://schemas.openxmlformats.org/officeDocument/2006/relationships/diagramData" Target="../diagrams/data3.xml"/><Relationship Id="rId4" Type="http://schemas.openxmlformats.org/officeDocument/2006/relationships/image" Target="../media/image53.png"/><Relationship Id="rId9" Type="http://schemas.microsoft.com/office/2007/relationships/diagramDrawing" Target="../diagrams/drawing2.xml"/><Relationship Id="rId14" Type="http://schemas.microsoft.com/office/2007/relationships/diagramDrawing" Target="../diagrams/drawing3.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image" Target="../media/image51.png"/><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notesSlide" Target="../notesSlides/notesSlide4.xml"/><Relationship Id="rId16"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diagramDrawing" Target="../diagrams/drawing4.xml"/><Relationship Id="rId5" Type="http://schemas.openxmlformats.org/officeDocument/2006/relationships/image" Target="../media/image52.pn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image" Target="../media/image61.png"/><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image" Target="../media/image51.png"/><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notesSlide" Target="../notesSlides/notesSlide6.xml"/><Relationship Id="rId16" Type="http://schemas.microsoft.com/office/2007/relationships/diagramDrawing" Target="../diagrams/drawing7.xml"/><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diagramDrawing" Target="../diagrams/drawing6.xml"/><Relationship Id="rId5" Type="http://schemas.openxmlformats.org/officeDocument/2006/relationships/image" Target="../media/image52.png"/><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image" Target="../media/image61.png"/><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51.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diagramLayout" Target="../diagrams/layout12.xml"/><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75.png"/><Relationship Id="rId5" Type="http://schemas.openxmlformats.org/officeDocument/2006/relationships/diagramColors" Target="../diagrams/colors12.xml"/><Relationship Id="rId10" Type="http://schemas.openxmlformats.org/officeDocument/2006/relationships/image" Target="../media/image74.png"/><Relationship Id="rId4" Type="http://schemas.openxmlformats.org/officeDocument/2006/relationships/diagramQuickStyle" Target="../diagrams/quickStyle12.xml"/><Relationship Id="rId9" Type="http://schemas.openxmlformats.org/officeDocument/2006/relationships/image" Target="../media/image73.jpeg"/><Relationship Id="rId1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gif"/><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7.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9" name="Rectangle 11"/>
          <p:cNvSpPr>
            <a:spLocks noGrp="1" noChangeArrowheads="1"/>
          </p:cNvSpPr>
          <p:nvPr>
            <p:ph type="ctrTitle"/>
          </p:nvPr>
        </p:nvSpPr>
        <p:spPr>
          <a:xfrm>
            <a:off x="685800" y="1143000"/>
            <a:ext cx="7772400" cy="1143000"/>
          </a:xfrm>
        </p:spPr>
        <p:txBody>
          <a:bodyPr/>
          <a:lstStyle/>
          <a:p>
            <a:r>
              <a:rPr lang="en-US" dirty="0" smtClean="0"/>
              <a:t>FACETs: Evolving a New </a:t>
            </a:r>
            <a:br>
              <a:rPr lang="en-US" dirty="0" smtClean="0"/>
            </a:br>
            <a:r>
              <a:rPr lang="en-US" dirty="0" smtClean="0"/>
              <a:t>Warning Paradigm</a:t>
            </a:r>
            <a:endParaRPr lang="en-US" dirty="0"/>
          </a:p>
        </p:txBody>
      </p:sp>
      <p:sp>
        <p:nvSpPr>
          <p:cNvPr id="43020" name="Rectangle 12"/>
          <p:cNvSpPr>
            <a:spLocks noGrp="1" noChangeArrowheads="1"/>
          </p:cNvSpPr>
          <p:nvPr>
            <p:ph type="subTitle" idx="1"/>
          </p:nvPr>
        </p:nvSpPr>
        <p:spPr>
          <a:xfrm>
            <a:off x="1594797" y="3131028"/>
            <a:ext cx="5952818" cy="619125"/>
          </a:xfrm>
        </p:spPr>
        <p:txBody>
          <a:bodyPr/>
          <a:lstStyle/>
          <a:p>
            <a:pPr>
              <a:lnSpc>
                <a:spcPct val="90000"/>
              </a:lnSpc>
            </a:pPr>
            <a:r>
              <a:rPr lang="en-US" sz="2400" dirty="0" smtClean="0"/>
              <a:t>Seeking Clarity &amp; Coalescence</a:t>
            </a:r>
          </a:p>
          <a:p>
            <a:pPr>
              <a:lnSpc>
                <a:spcPct val="90000"/>
              </a:lnSpc>
            </a:pPr>
            <a:r>
              <a:rPr lang="en-US" sz="2400" dirty="0" smtClean="0"/>
              <a:t>in the Primordial Soup</a:t>
            </a:r>
            <a:endParaRPr lang="en-US" sz="2400" dirty="0"/>
          </a:p>
        </p:txBody>
      </p:sp>
      <p:sp>
        <p:nvSpPr>
          <p:cNvPr id="43017" name="Rectangle 9"/>
          <p:cNvSpPr>
            <a:spLocks noChangeArrowheads="1"/>
          </p:cNvSpPr>
          <p:nvPr/>
        </p:nvSpPr>
        <p:spPr bwMode="auto">
          <a:xfrm>
            <a:off x="1594797" y="2883262"/>
            <a:ext cx="5913437" cy="85725"/>
          </a:xfrm>
          <a:prstGeom prst="rect">
            <a:avLst/>
          </a:prstGeom>
          <a:gradFill rotWithShape="0">
            <a:gsLst>
              <a:gs pos="0">
                <a:srgbClr val="FF0066">
                  <a:gamma/>
                  <a:shade val="46275"/>
                  <a:invGamma/>
                </a:srgbClr>
              </a:gs>
              <a:gs pos="50000">
                <a:srgbClr val="FF0066"/>
              </a:gs>
              <a:gs pos="100000">
                <a:srgbClr val="FF0066">
                  <a:gamma/>
                  <a:shade val="46275"/>
                  <a:invGamma/>
                </a:srgbClr>
              </a:gs>
            </a:gsLst>
            <a:lin ang="5400000" scaled="1"/>
          </a:gradFill>
          <a:ln w="9525">
            <a:noFill/>
            <a:miter lim="800000"/>
            <a:headEnd/>
            <a:tailEnd/>
          </a:ln>
          <a:effectLst/>
        </p:spPr>
        <p:txBody>
          <a:bodyPr wrap="none" anchor="ctr"/>
          <a:lstStyle/>
          <a:p>
            <a:endParaRPr lang="en-US"/>
          </a:p>
        </p:txBody>
      </p:sp>
      <p:sp>
        <p:nvSpPr>
          <p:cNvPr id="43018" name="Rectangle 10"/>
          <p:cNvSpPr>
            <a:spLocks noChangeArrowheads="1"/>
          </p:cNvSpPr>
          <p:nvPr/>
        </p:nvSpPr>
        <p:spPr bwMode="auto">
          <a:xfrm>
            <a:off x="1624334" y="4062349"/>
            <a:ext cx="5913437" cy="85725"/>
          </a:xfrm>
          <a:prstGeom prst="rect">
            <a:avLst/>
          </a:prstGeom>
          <a:gradFill rotWithShape="0">
            <a:gsLst>
              <a:gs pos="0">
                <a:srgbClr val="FF0066">
                  <a:gamma/>
                  <a:shade val="46275"/>
                  <a:invGamma/>
                </a:srgbClr>
              </a:gs>
              <a:gs pos="50000">
                <a:srgbClr val="FF0066"/>
              </a:gs>
              <a:gs pos="100000">
                <a:srgbClr val="FF0066">
                  <a:gamma/>
                  <a:shade val="46275"/>
                  <a:invGamma/>
                </a:srgbClr>
              </a:gs>
            </a:gsLst>
            <a:lin ang="5400000" scaled="1"/>
          </a:gradFill>
          <a:ln w="9525">
            <a:noFill/>
            <a:miter lim="800000"/>
            <a:headEnd/>
            <a:tailEnd/>
          </a:ln>
          <a:effectLst/>
        </p:spPr>
        <p:txBody>
          <a:bodyPr wrap="none" anchor="ctr"/>
          <a:lstStyle/>
          <a:p>
            <a:endParaRPr lang="en-US"/>
          </a:p>
        </p:txBody>
      </p:sp>
      <p:sp>
        <p:nvSpPr>
          <p:cNvPr id="43022" name="Text Box 14"/>
          <p:cNvSpPr txBox="1">
            <a:spLocks noChangeArrowheads="1"/>
          </p:cNvSpPr>
          <p:nvPr/>
        </p:nvSpPr>
        <p:spPr bwMode="auto">
          <a:xfrm>
            <a:off x="1614661" y="4945063"/>
            <a:ext cx="5956522" cy="1077218"/>
          </a:xfrm>
          <a:prstGeom prst="rect">
            <a:avLst/>
          </a:prstGeom>
          <a:noFill/>
          <a:ln w="9525">
            <a:noFill/>
            <a:miter lim="800000"/>
            <a:headEnd/>
            <a:tailEnd/>
          </a:ln>
          <a:effectLst/>
        </p:spPr>
        <p:txBody>
          <a:bodyPr wrap="square">
            <a:spAutoFit/>
          </a:bodyPr>
          <a:lstStyle/>
          <a:p>
            <a:pPr algn="ctr">
              <a:spcBef>
                <a:spcPts val="0"/>
              </a:spcBef>
              <a:spcAft>
                <a:spcPts val="0"/>
              </a:spcAft>
              <a:buClr>
                <a:srgbClr val="FF0066"/>
              </a:buClr>
            </a:pPr>
            <a:r>
              <a:rPr lang="en-US" sz="1600" b="1" dirty="0">
                <a:solidFill>
                  <a:srgbClr val="FFFF00"/>
                </a:solidFill>
                <a:effectLst>
                  <a:outerShdw blurRad="38100" dist="38100" dir="2700000" algn="tl">
                    <a:srgbClr val="000000">
                      <a:alpha val="43137"/>
                    </a:srgbClr>
                  </a:outerShdw>
                </a:effectLst>
                <a:latin typeface="Arial" pitchFamily="34" charset="0"/>
              </a:rPr>
              <a:t>Lans P. Rothfusz</a:t>
            </a:r>
          </a:p>
          <a:p>
            <a:pPr algn="ctr">
              <a:spcBef>
                <a:spcPts val="0"/>
              </a:spcBef>
              <a:spcAft>
                <a:spcPts val="0"/>
              </a:spcAft>
              <a:buClr>
                <a:srgbClr val="FF0066"/>
              </a:buClr>
            </a:pPr>
            <a:r>
              <a:rPr lang="en-US" sz="1600" b="1" dirty="0" smtClean="0">
                <a:solidFill>
                  <a:srgbClr val="FFFF00"/>
                </a:solidFill>
                <a:effectLst>
                  <a:outerShdw blurRad="38100" dist="38100" dir="2700000" algn="tl">
                    <a:srgbClr val="000000">
                      <a:alpha val="43137"/>
                    </a:srgbClr>
                  </a:outerShdw>
                </a:effectLst>
                <a:latin typeface="Arial" pitchFamily="34" charset="0"/>
              </a:rPr>
              <a:t>Deputy Chief</a:t>
            </a:r>
            <a:endParaRPr lang="en-US" sz="1600" b="1" dirty="0">
              <a:solidFill>
                <a:srgbClr val="FFFF00"/>
              </a:solidFill>
              <a:effectLst>
                <a:outerShdw blurRad="38100" dist="38100" dir="2700000" algn="tl">
                  <a:srgbClr val="000000">
                    <a:alpha val="43137"/>
                  </a:srgbClr>
                </a:outerShdw>
              </a:effectLst>
              <a:latin typeface="Arial" pitchFamily="34" charset="0"/>
            </a:endParaRPr>
          </a:p>
          <a:p>
            <a:pPr algn="ctr">
              <a:spcBef>
                <a:spcPts val="0"/>
              </a:spcBef>
              <a:spcAft>
                <a:spcPts val="0"/>
              </a:spcAft>
              <a:buClr>
                <a:srgbClr val="FF0066"/>
              </a:buClr>
            </a:pPr>
            <a:r>
              <a:rPr lang="en-US" sz="1600" b="1" dirty="0" smtClean="0">
                <a:solidFill>
                  <a:srgbClr val="FFFF00"/>
                </a:solidFill>
                <a:effectLst>
                  <a:outerShdw blurRad="38100" dist="38100" dir="2700000" algn="tl">
                    <a:srgbClr val="000000">
                      <a:alpha val="43137"/>
                    </a:srgbClr>
                  </a:outerShdw>
                </a:effectLst>
                <a:latin typeface="Arial" pitchFamily="34" charset="0"/>
              </a:rPr>
              <a:t>Warning R &amp; D Division</a:t>
            </a:r>
          </a:p>
          <a:p>
            <a:pPr algn="ctr">
              <a:spcBef>
                <a:spcPts val="0"/>
              </a:spcBef>
              <a:spcAft>
                <a:spcPts val="0"/>
              </a:spcAft>
              <a:buClr>
                <a:srgbClr val="FF0066"/>
              </a:buClr>
            </a:pPr>
            <a:r>
              <a:rPr lang="en-US" sz="1600" b="1" dirty="0" smtClean="0">
                <a:solidFill>
                  <a:srgbClr val="FFFF00"/>
                </a:solidFill>
                <a:effectLst>
                  <a:outerShdw blurRad="38100" dist="38100" dir="2700000" algn="tl">
                    <a:srgbClr val="000000">
                      <a:alpha val="43137"/>
                    </a:srgbClr>
                  </a:outerShdw>
                </a:effectLst>
                <a:latin typeface="Arial" pitchFamily="34" charset="0"/>
              </a:rPr>
              <a:t>NSSL</a:t>
            </a:r>
            <a:endParaRPr lang="en-US" sz="1600" dirty="0">
              <a:solidFill>
                <a:srgbClr val="FFFF00"/>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Swing at a Coalescing Vision</a:t>
            </a:r>
            <a:endParaRPr lang="en-US" dirty="0"/>
          </a:p>
        </p:txBody>
      </p:sp>
      <p:sp>
        <p:nvSpPr>
          <p:cNvPr id="3" name="Content Placeholder 2"/>
          <p:cNvSpPr>
            <a:spLocks noGrp="1"/>
          </p:cNvSpPr>
          <p:nvPr>
            <p:ph idx="1"/>
          </p:nvPr>
        </p:nvSpPr>
        <p:spPr>
          <a:xfrm>
            <a:off x="685800" y="1981200"/>
            <a:ext cx="4456216" cy="4114800"/>
          </a:xfrm>
        </p:spPr>
        <p:txBody>
          <a:bodyPr/>
          <a:lstStyle/>
          <a:p>
            <a:r>
              <a:rPr lang="en-US" dirty="0" smtClean="0"/>
              <a:t>This is </a:t>
            </a:r>
            <a:r>
              <a:rPr lang="en-US" u="sng" dirty="0" smtClean="0"/>
              <a:t>a</a:t>
            </a:r>
            <a:r>
              <a:rPr lang="en-US" dirty="0" smtClean="0"/>
              <a:t> possible vision based on the state and trajectory of warning improvement activities.</a:t>
            </a:r>
          </a:p>
          <a:p>
            <a:endParaRPr lang="en-US" dirty="0" smtClean="0"/>
          </a:p>
          <a:p>
            <a:r>
              <a:rPr lang="en-US" dirty="0" smtClean="0"/>
              <a:t>It may also be the last time you ever listen to me.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015" y="1953119"/>
            <a:ext cx="3872097" cy="235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498894" y="1807770"/>
            <a:ext cx="3181350" cy="4762500"/>
            <a:chOff x="5498894" y="1807770"/>
            <a:chExt cx="3181350" cy="476250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894" y="1807770"/>
              <a:ext cx="31813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95024" y="3015412"/>
              <a:ext cx="654346"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mn-lt"/>
                </a:rPr>
                <a:t>Ball</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5" name="Down Arrow 4"/>
            <p:cNvSpPr/>
            <p:nvPr/>
          </p:nvSpPr>
          <p:spPr bwMode="auto">
            <a:xfrm>
              <a:off x="8106714" y="3399995"/>
              <a:ext cx="230967" cy="415637"/>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813308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xit" presetSubtype="0" fill="hold" nodeType="with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éode_V_3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8619" y="3666363"/>
            <a:ext cx="2305050" cy="2305050"/>
          </a:xfrm>
          <a:prstGeom prst="rect">
            <a:avLst/>
          </a:prstGeom>
        </p:spPr>
      </p:pic>
      <p:sp>
        <p:nvSpPr>
          <p:cNvPr id="6" name="TextBox 5"/>
          <p:cNvSpPr txBox="1"/>
          <p:nvPr/>
        </p:nvSpPr>
        <p:spPr>
          <a:xfrm>
            <a:off x="3250528" y="3576219"/>
            <a:ext cx="2659702" cy="2498557"/>
          </a:xfrm>
          <a:prstGeom prst="rect">
            <a:avLst/>
          </a:prstGeom>
          <a:noFill/>
        </p:spPr>
        <p:txBody>
          <a:bodyPr wrap="none" rtlCol="0">
            <a:prstTxWarp prst="textArchDown">
              <a:avLst/>
            </a:prstTxWarp>
            <a:spAutoFit/>
          </a:bodyPr>
          <a:lstStyle/>
          <a:p>
            <a:pPr algn="ctr"/>
            <a:r>
              <a:rPr lang="en-US" sz="1600" b="1" dirty="0" smtClean="0">
                <a:solidFill>
                  <a:srgbClr val="FFFF00"/>
                </a:solidFill>
                <a:effectLst>
                  <a:outerShdw blurRad="38100" dist="38100" dir="2700000" algn="tl">
                    <a:srgbClr val="000000">
                      <a:alpha val="43137"/>
                    </a:srgbClr>
                  </a:outerShdw>
                </a:effectLst>
                <a:latin typeface="+mn-lt"/>
              </a:rPr>
              <a:t>of Environmental Threats</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2" name="Title 1"/>
          <p:cNvSpPr>
            <a:spLocks noGrp="1"/>
          </p:cNvSpPr>
          <p:nvPr>
            <p:ph type="title"/>
          </p:nvPr>
        </p:nvSpPr>
        <p:spPr>
          <a:xfrm>
            <a:off x="647700" y="1438275"/>
            <a:ext cx="7772400" cy="1143000"/>
          </a:xfrm>
        </p:spPr>
        <p:txBody>
          <a:bodyPr/>
          <a:lstStyle/>
          <a:p>
            <a:r>
              <a:rPr lang="en-US" dirty="0">
                <a:effectLst>
                  <a:outerShdw blurRad="38100" dist="38100" dir="2700000" algn="tl">
                    <a:srgbClr val="000000">
                      <a:alpha val="43137"/>
                    </a:srgbClr>
                  </a:outerShdw>
                </a:effectLst>
                <a:ea typeface="+mn-ea"/>
                <a:cs typeface="+mn-cs"/>
              </a:rPr>
              <a:t>F</a:t>
            </a:r>
            <a:r>
              <a:rPr lang="en-US" dirty="0">
                <a:solidFill>
                  <a:srgbClr val="FFFFFF"/>
                </a:solidFill>
                <a:effectLst>
                  <a:outerShdw blurRad="38100" dist="38100" dir="2700000" algn="tl">
                    <a:srgbClr val="000000">
                      <a:alpha val="43137"/>
                    </a:srgbClr>
                  </a:outerShdw>
                </a:effectLst>
                <a:ea typeface="+mn-ea"/>
                <a:cs typeface="+mn-cs"/>
              </a:rPr>
              <a:t>orecasting </a:t>
            </a:r>
            <a:r>
              <a:rPr lang="en-US" dirty="0">
                <a:effectLst>
                  <a:outerShdw blurRad="38100" dist="38100" dir="2700000" algn="tl">
                    <a:srgbClr val="000000">
                      <a:alpha val="43137"/>
                    </a:srgbClr>
                  </a:outerShdw>
                </a:effectLst>
                <a:ea typeface="+mn-ea"/>
                <a:cs typeface="+mn-cs"/>
              </a:rPr>
              <a:t>a C</a:t>
            </a:r>
            <a:r>
              <a:rPr lang="en-US" dirty="0">
                <a:solidFill>
                  <a:srgbClr val="FFFFFF"/>
                </a:solidFill>
                <a:effectLst>
                  <a:outerShdw blurRad="38100" dist="38100" dir="2700000" algn="tl">
                    <a:srgbClr val="000000">
                      <a:alpha val="43137"/>
                    </a:srgbClr>
                  </a:outerShdw>
                </a:effectLst>
                <a:ea typeface="+mn-ea"/>
                <a:cs typeface="+mn-cs"/>
              </a:rPr>
              <a:t>ontinuum of </a:t>
            </a:r>
            <a:r>
              <a:rPr lang="en-US" dirty="0">
                <a:effectLst>
                  <a:outerShdw blurRad="38100" dist="38100" dir="2700000" algn="tl">
                    <a:srgbClr val="000000">
                      <a:alpha val="43137"/>
                    </a:srgbClr>
                  </a:outerShdw>
                </a:effectLst>
                <a:ea typeface="+mn-ea"/>
                <a:cs typeface="+mn-cs"/>
              </a:rPr>
              <a:t>E</a:t>
            </a:r>
            <a:r>
              <a:rPr lang="en-US" dirty="0">
                <a:solidFill>
                  <a:srgbClr val="FFFFFF"/>
                </a:solidFill>
                <a:effectLst>
                  <a:outerShdw blurRad="38100" dist="38100" dir="2700000" algn="tl">
                    <a:srgbClr val="000000">
                      <a:alpha val="43137"/>
                    </a:srgbClr>
                  </a:outerShdw>
                </a:effectLst>
                <a:ea typeface="+mn-ea"/>
                <a:cs typeface="+mn-cs"/>
              </a:rPr>
              <a:t>nvironmental </a:t>
            </a:r>
            <a:r>
              <a:rPr lang="en-US" dirty="0" smtClean="0">
                <a:effectLst>
                  <a:outerShdw blurRad="38100" dist="38100" dir="2700000" algn="tl">
                    <a:srgbClr val="000000">
                      <a:alpha val="43137"/>
                    </a:srgbClr>
                  </a:outerShdw>
                </a:effectLst>
                <a:ea typeface="+mn-ea"/>
                <a:cs typeface="+mn-cs"/>
              </a:rPr>
              <a:t>T</a:t>
            </a:r>
            <a:r>
              <a:rPr lang="en-US" dirty="0" smtClean="0">
                <a:solidFill>
                  <a:srgbClr val="FFFFFF"/>
                </a:solidFill>
                <a:effectLst>
                  <a:outerShdw blurRad="38100" dist="38100" dir="2700000" algn="tl">
                    <a:srgbClr val="000000">
                      <a:alpha val="43137"/>
                    </a:srgbClr>
                  </a:outerShdw>
                </a:effectLst>
                <a:ea typeface="+mn-ea"/>
                <a:cs typeface="+mn-cs"/>
              </a:rPr>
              <a:t>hreat</a:t>
            </a:r>
            <a:r>
              <a:rPr lang="en-US" dirty="0" smtClean="0">
                <a:effectLst>
                  <a:outerShdw blurRad="38100" dist="38100" dir="2700000" algn="tl">
                    <a:srgbClr val="000000">
                      <a:alpha val="43137"/>
                    </a:srgbClr>
                  </a:outerShdw>
                </a:effectLst>
                <a:ea typeface="+mn-ea"/>
                <a:cs typeface="+mn-cs"/>
              </a:rPr>
              <a:t>s</a:t>
            </a:r>
            <a:endParaRPr lang="en-US" sz="4800" dirty="0"/>
          </a:p>
        </p:txBody>
      </p:sp>
      <p:sp>
        <p:nvSpPr>
          <p:cNvPr id="5" name="Rectangle 4"/>
          <p:cNvSpPr/>
          <p:nvPr/>
        </p:nvSpPr>
        <p:spPr>
          <a:xfrm>
            <a:off x="3493190" y="4541486"/>
            <a:ext cx="2191827" cy="491453"/>
          </a:xfrm>
          <a:prstGeom prst="rect">
            <a:avLst/>
          </a:prstGeom>
          <a:noFill/>
          <a:scene3d>
            <a:camera prst="orthographicFront"/>
            <a:lightRig rig="threePt" dir="t"/>
          </a:scene3d>
          <a:sp3d>
            <a:bevelT prst="angle"/>
          </a:sp3d>
        </p:spPr>
        <p:txBody>
          <a:bodyPr wrap="none" lIns="91440" tIns="45720" rIns="91440" bIns="45720">
            <a:prstTxWarp prst="textArchDown">
              <a:avLst>
                <a:gd name="adj" fmla="val 913892"/>
              </a:avLst>
            </a:prstTxWarp>
            <a:spAutoFit/>
            <a:sp3d extrusionH="57150">
              <a:bevelT w="38100" h="38100" prst="angle"/>
            </a:sp3d>
          </a:bodyPr>
          <a:lstStyle/>
          <a:p>
            <a:pPr algn="ctr"/>
            <a:r>
              <a:rPr lang="en-US" sz="4800" b="1" cap="none" spc="0" dirty="0" smtClean="0">
                <a:ln w="10541" cmpd="sng">
                  <a:solidFill>
                    <a:srgbClr val="7D7D7D">
                      <a:tint val="100000"/>
                      <a:shade val="100000"/>
                      <a:satMod val="110000"/>
                    </a:srgbClr>
                  </a:solidFill>
                  <a:prstDash val="solid"/>
                </a:ln>
                <a:solidFill>
                  <a:srgbClr val="FFFF00"/>
                </a:solidFill>
                <a:effectLst/>
                <a:latin typeface="Verdana" pitchFamily="34" charset="0"/>
                <a:ea typeface="Verdana" pitchFamily="34" charset="0"/>
                <a:cs typeface="Verdana" pitchFamily="34" charset="0"/>
              </a:rPr>
              <a:t>FACETs</a:t>
            </a:r>
            <a:endParaRPr lang="en-US" sz="4000" b="1" cap="none" spc="0" dirty="0">
              <a:ln w="10541" cmpd="sng">
                <a:solidFill>
                  <a:srgbClr val="7D7D7D">
                    <a:tint val="100000"/>
                    <a:shade val="100000"/>
                    <a:satMod val="110000"/>
                  </a:srgbClr>
                </a:solidFill>
                <a:prstDash val="solid"/>
              </a:ln>
              <a:solidFill>
                <a:srgbClr val="FFFF00"/>
              </a:solidFill>
              <a:effectLst/>
              <a:latin typeface="Verdana" pitchFamily="34" charset="0"/>
              <a:ea typeface="Verdana" pitchFamily="34" charset="0"/>
              <a:cs typeface="Verdana" pitchFamily="34" charset="0"/>
            </a:endParaRPr>
          </a:p>
        </p:txBody>
      </p:sp>
      <p:sp>
        <p:nvSpPr>
          <p:cNvPr id="20" name="TextBox 19"/>
          <p:cNvSpPr txBox="1"/>
          <p:nvPr/>
        </p:nvSpPr>
        <p:spPr>
          <a:xfrm>
            <a:off x="3232621" y="3594508"/>
            <a:ext cx="2658100" cy="2605505"/>
          </a:xfrm>
          <a:prstGeom prst="rect">
            <a:avLst/>
          </a:prstGeom>
          <a:noFill/>
        </p:spPr>
        <p:txBody>
          <a:bodyPr wrap="none" rtlCol="0">
            <a:prstTxWarp prst="textArchUp">
              <a:avLst/>
            </a:prstTxWarp>
            <a:spAutoFit/>
          </a:bodyPr>
          <a:lstStyle/>
          <a:p>
            <a:pPr algn="ctr"/>
            <a:r>
              <a:rPr lang="en-US" sz="1600" b="1" dirty="0" smtClean="0">
                <a:solidFill>
                  <a:srgbClr val="FFFF00"/>
                </a:solidFill>
                <a:effectLst>
                  <a:outerShdw blurRad="38100" dist="38100" dir="2700000" algn="tl">
                    <a:srgbClr val="000000">
                      <a:alpha val="43137"/>
                    </a:srgbClr>
                  </a:outerShdw>
                </a:effectLst>
                <a:latin typeface="+mn-lt"/>
              </a:rPr>
              <a:t>Forecasting a Continuum</a:t>
            </a:r>
            <a:endParaRPr lang="en-US" sz="16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21547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Informing a Paradigm Change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1453376"/>
              </p:ext>
            </p:extLst>
          </p:nvPr>
        </p:nvGraphicFramePr>
        <p:xfrm>
          <a:off x="685800" y="1941543"/>
          <a:ext cx="7772400" cy="4516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38659" y="4751388"/>
            <a:ext cx="2361544"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First, do no harm!</a:t>
            </a:r>
            <a:endParaRPr lang="en-US" sz="2000" b="1" dirty="0">
              <a:solidFill>
                <a:srgbClr val="FFFF00"/>
              </a:solidFill>
              <a:effectLst>
                <a:outerShdw blurRad="38100" dist="38100" dir="2700000" algn="tl">
                  <a:srgbClr val="000000">
                    <a:alpha val="43137"/>
                  </a:srgbClr>
                </a:outerShdw>
              </a:effectLst>
              <a:latin typeface="+mn-lt"/>
            </a:endParaRPr>
          </a:p>
        </p:txBody>
      </p:sp>
      <p:sp>
        <p:nvSpPr>
          <p:cNvPr id="6" name="TextBox 5"/>
          <p:cNvSpPr txBox="1"/>
          <p:nvPr/>
        </p:nvSpPr>
        <p:spPr>
          <a:xfrm>
            <a:off x="1919431" y="1520796"/>
            <a:ext cx="5279009"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Refine, revise and/or reinvent (e.g., WRN).</a:t>
            </a:r>
            <a:endParaRPr lang="en-US" sz="2000" b="1" dirty="0">
              <a:solidFill>
                <a:srgbClr val="FFFF00"/>
              </a:solidFill>
              <a:effectLst>
                <a:outerShdw blurRad="38100" dist="38100" dir="2700000" algn="tl">
                  <a:srgbClr val="000000">
                    <a:alpha val="43137"/>
                  </a:srgbClr>
                </a:outerShdw>
              </a:effectLst>
              <a:latin typeface="+mn-lt"/>
            </a:endParaRPr>
          </a:p>
        </p:txBody>
      </p:sp>
      <p:sp>
        <p:nvSpPr>
          <p:cNvPr id="7" name="TextBox 6"/>
          <p:cNvSpPr txBox="1"/>
          <p:nvPr/>
        </p:nvSpPr>
        <p:spPr>
          <a:xfrm>
            <a:off x="6244108" y="4751388"/>
            <a:ext cx="2733441"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Where we’re headed.</a:t>
            </a:r>
            <a:endParaRPr lang="en-US" sz="20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59759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Isosceles Triangle 130"/>
          <p:cNvGrpSpPr>
            <a:grpSpLocks/>
          </p:cNvGrpSpPr>
          <p:nvPr/>
        </p:nvGrpSpPr>
        <p:grpSpPr bwMode="auto">
          <a:xfrm>
            <a:off x="814388" y="1255713"/>
            <a:ext cx="8234362" cy="5002212"/>
            <a:chOff x="975" y="1183"/>
            <a:chExt cx="4194" cy="2611"/>
          </a:xfrm>
          <a:noFill/>
        </p:grpSpPr>
        <p:pic>
          <p:nvPicPr>
            <p:cNvPr id="52305" name="Isosceles Triangle 130"/>
            <p:cNvPicPr>
              <a:picLocks noChangeArrowheads="1"/>
            </p:cNvPicPr>
            <p:nvPr/>
          </p:nvPicPr>
          <p:blipFill>
            <a:blip r:embed="rId3" cstate="print"/>
            <a:srcRect/>
            <a:stretch>
              <a:fillRect/>
            </a:stretch>
          </p:blipFill>
          <p:spPr bwMode="auto">
            <a:xfrm>
              <a:off x="975" y="1183"/>
              <a:ext cx="4194" cy="2611"/>
            </a:xfrm>
            <a:prstGeom prst="rect">
              <a:avLst/>
            </a:prstGeom>
            <a:grpFill/>
            <a:ln w="9525">
              <a:noFill/>
              <a:miter lim="800000"/>
              <a:headEnd/>
              <a:tailEnd/>
            </a:ln>
          </p:spPr>
        </p:pic>
        <p:sp>
          <p:nvSpPr>
            <p:cNvPr id="52306" name="Text Box 4"/>
            <p:cNvSpPr txBox="1">
              <a:spLocks noChangeArrowheads="1"/>
            </p:cNvSpPr>
            <p:nvPr/>
          </p:nvSpPr>
          <p:spPr bwMode="auto">
            <a:xfrm rot="5400000">
              <a:off x="1404" y="1439"/>
              <a:ext cx="1272" cy="2064"/>
            </a:xfrm>
            <a:prstGeom prst="rect">
              <a:avLst/>
            </a:prstGeom>
            <a:grpFill/>
            <a:ln w="9525">
              <a:noFill/>
              <a:miter lim="800000"/>
              <a:headEnd/>
              <a:tailEnd/>
            </a:ln>
          </p:spPr>
          <p:txBody>
            <a:bodyPr rot="10800000" vert="eaVert" anchor="ctr"/>
            <a:lstStyle/>
            <a:p>
              <a:pPr algn="ctr" eaLnBrk="1" hangingPunct="1"/>
              <a:endParaRPr lang="en-US" sz="1800">
                <a:solidFill>
                  <a:schemeClr val="bg1"/>
                </a:solidFill>
                <a:latin typeface="Calibri" pitchFamily="34" charset="0"/>
                <a:ea typeface="ＭＳ Ｐゴシック" pitchFamily="34" charset="-128"/>
              </a:endParaRPr>
            </a:p>
          </p:txBody>
        </p:sp>
      </p:grpSp>
      <p:cxnSp>
        <p:nvCxnSpPr>
          <p:cNvPr id="7" name="Straight Connector 6"/>
          <p:cNvCxnSpPr/>
          <p:nvPr/>
        </p:nvCxnSpPr>
        <p:spPr>
          <a:xfrm flipH="1" flipV="1">
            <a:off x="844551" y="1514476"/>
            <a:ext cx="7661274" cy="214036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44551" y="3654842"/>
            <a:ext cx="7661274" cy="2355433"/>
          </a:xfrm>
          <a:prstGeom prst="line">
            <a:avLst/>
          </a:prstGeom>
        </p:spPr>
        <p:style>
          <a:lnRef idx="2">
            <a:schemeClr val="accent1"/>
          </a:lnRef>
          <a:fillRef idx="0">
            <a:schemeClr val="accent1"/>
          </a:fillRef>
          <a:effectRef idx="1">
            <a:schemeClr val="accent1"/>
          </a:effectRef>
          <a:fontRef idx="minor">
            <a:schemeClr val="tx1"/>
          </a:fontRef>
        </p:style>
      </p:cxnSp>
      <p:sp>
        <p:nvSpPr>
          <p:cNvPr id="52232" name="TextBox 21"/>
          <p:cNvSpPr txBox="1">
            <a:spLocks noChangeArrowheads="1"/>
          </p:cNvSpPr>
          <p:nvPr/>
        </p:nvSpPr>
        <p:spPr bwMode="auto">
          <a:xfrm>
            <a:off x="65088" y="3215481"/>
            <a:ext cx="855664" cy="336550"/>
          </a:xfrm>
          <a:prstGeom prst="rect">
            <a:avLst/>
          </a:prstGeom>
          <a:noFill/>
          <a:ln w="9525">
            <a:noFill/>
            <a:miter lim="800000"/>
            <a:headEnd/>
            <a:tailEnd/>
          </a:ln>
        </p:spPr>
        <p:txBody>
          <a:bodyPr wrap="square">
            <a:spAutoFit/>
          </a:bodyPr>
          <a:lstStyle/>
          <a:p>
            <a:pPr algn="ctr" eaLnBrk="1" hangingPunct="1"/>
            <a:r>
              <a:rPr lang="en-US" sz="1600" b="1" dirty="0" smtClean="0">
                <a:solidFill>
                  <a:schemeClr val="bg1"/>
                </a:solidFill>
                <a:latin typeface="Arial" charset="0"/>
                <a:ea typeface="ＭＳ Ｐゴシック" pitchFamily="34" charset="-128"/>
              </a:rPr>
              <a:t>Time</a:t>
            </a:r>
            <a:endParaRPr lang="en-US" sz="1600" b="1" dirty="0">
              <a:solidFill>
                <a:schemeClr val="bg1"/>
              </a:solidFill>
              <a:latin typeface="Arial" charset="0"/>
              <a:ea typeface="ＭＳ Ｐゴシック" pitchFamily="34" charset="-128"/>
            </a:endParaRPr>
          </a:p>
        </p:txBody>
      </p:sp>
      <p:cxnSp>
        <p:nvCxnSpPr>
          <p:cNvPr id="46" name="Straight Arrow Connector 45"/>
          <p:cNvCxnSpPr/>
          <p:nvPr/>
        </p:nvCxnSpPr>
        <p:spPr>
          <a:xfrm>
            <a:off x="6411606" y="3076575"/>
            <a:ext cx="7147" cy="116581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2239" name="TextBox 89"/>
          <p:cNvSpPr txBox="1">
            <a:spLocks noChangeArrowheads="1"/>
          </p:cNvSpPr>
          <p:nvPr/>
        </p:nvSpPr>
        <p:spPr bwMode="auto">
          <a:xfrm>
            <a:off x="2119313" y="3181351"/>
            <a:ext cx="671512"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Days</a:t>
            </a:r>
            <a:endParaRPr lang="en-US" sz="1600" b="1" dirty="0">
              <a:solidFill>
                <a:schemeClr val="bg1"/>
              </a:solidFill>
              <a:latin typeface="Arial" charset="0"/>
              <a:ea typeface="ＭＳ Ｐゴシック" pitchFamily="34" charset="-128"/>
            </a:endParaRPr>
          </a:p>
        </p:txBody>
      </p:sp>
      <p:grpSp>
        <p:nvGrpSpPr>
          <p:cNvPr id="37" name="Group 36"/>
          <p:cNvGrpSpPr/>
          <p:nvPr/>
        </p:nvGrpSpPr>
        <p:grpSpPr>
          <a:xfrm>
            <a:off x="1131888" y="1924050"/>
            <a:ext cx="3777972" cy="1183300"/>
            <a:chOff x="1131888" y="1924050"/>
            <a:chExt cx="3777972" cy="1183300"/>
          </a:xfrm>
        </p:grpSpPr>
        <p:pic>
          <p:nvPicPr>
            <p:cNvPr id="52247" name="Picture 2"/>
            <p:cNvPicPr>
              <a:picLocks noChangeAspect="1" noChangeArrowheads="1"/>
            </p:cNvPicPr>
            <p:nvPr/>
          </p:nvPicPr>
          <p:blipFill>
            <a:blip r:embed="rId4" cstate="print"/>
            <a:srcRect/>
            <a:stretch>
              <a:fillRect/>
            </a:stretch>
          </p:blipFill>
          <p:spPr bwMode="auto">
            <a:xfrm>
              <a:off x="2142331" y="2476615"/>
              <a:ext cx="573002" cy="586379"/>
            </a:xfrm>
            <a:prstGeom prst="rect">
              <a:avLst/>
            </a:prstGeom>
            <a:noFill/>
            <a:ln w="15875">
              <a:solidFill>
                <a:srgbClr val="FFCC00"/>
              </a:solidFill>
              <a:miter lim="800000"/>
              <a:headEnd/>
              <a:tailEnd/>
            </a:ln>
          </p:spPr>
        </p:pic>
        <p:pic>
          <p:nvPicPr>
            <p:cNvPr id="52248" name="Picture 3"/>
            <p:cNvPicPr>
              <a:picLocks noChangeAspect="1" noChangeArrowheads="1"/>
            </p:cNvPicPr>
            <p:nvPr/>
          </p:nvPicPr>
          <p:blipFill>
            <a:blip r:embed="rId5" cstate="print"/>
            <a:srcRect/>
            <a:stretch>
              <a:fillRect/>
            </a:stretch>
          </p:blipFill>
          <p:spPr bwMode="auto">
            <a:xfrm>
              <a:off x="3345656" y="2520971"/>
              <a:ext cx="533984" cy="586379"/>
            </a:xfrm>
            <a:prstGeom prst="rect">
              <a:avLst/>
            </a:prstGeom>
            <a:noFill/>
            <a:ln w="15875">
              <a:solidFill>
                <a:srgbClr val="FFCC00"/>
              </a:solidFill>
              <a:miter lim="800000"/>
              <a:headEnd/>
              <a:tailEnd/>
            </a:ln>
          </p:spPr>
        </p:pic>
        <p:pic>
          <p:nvPicPr>
            <p:cNvPr id="52249" name="Picture 4"/>
            <p:cNvPicPr>
              <a:picLocks noChangeAspect="1" noChangeArrowheads="1"/>
            </p:cNvPicPr>
            <p:nvPr/>
          </p:nvPicPr>
          <p:blipFill>
            <a:blip r:embed="rId6" cstate="print"/>
            <a:srcRect/>
            <a:stretch>
              <a:fillRect/>
            </a:stretch>
          </p:blipFill>
          <p:spPr bwMode="auto">
            <a:xfrm>
              <a:off x="4384794" y="2520970"/>
              <a:ext cx="525066" cy="586379"/>
            </a:xfrm>
            <a:prstGeom prst="rect">
              <a:avLst/>
            </a:prstGeom>
            <a:noFill/>
            <a:ln w="15875">
              <a:solidFill>
                <a:srgbClr val="FFCC00"/>
              </a:solidFill>
              <a:miter lim="800000"/>
              <a:headEnd/>
              <a:tailEnd/>
            </a:ln>
          </p:spPr>
        </p:pic>
        <p:sp>
          <p:nvSpPr>
            <p:cNvPr id="52250" name="TextBox 108"/>
            <p:cNvSpPr txBox="1">
              <a:spLocks noChangeArrowheads="1"/>
            </p:cNvSpPr>
            <p:nvPr/>
          </p:nvSpPr>
          <p:spPr bwMode="auto">
            <a:xfrm>
              <a:off x="1131888" y="1924050"/>
              <a:ext cx="1289050" cy="307777"/>
            </a:xfrm>
            <a:prstGeom prst="rect">
              <a:avLst/>
            </a:prstGeom>
            <a:solidFill>
              <a:srgbClr val="C00000">
                <a:alpha val="29020"/>
              </a:srgbClr>
            </a:solidFill>
            <a:ln w="15875">
              <a:solidFill>
                <a:srgbClr val="FFCC00"/>
              </a:solidFill>
              <a:miter lim="800000"/>
              <a:headEnd/>
              <a:tailEnd/>
            </a:ln>
          </p:spPr>
          <p:txBody>
            <a:bodyPr>
              <a:spAutoFit/>
            </a:bodyPr>
            <a:lstStyle/>
            <a:p>
              <a:pPr algn="ctr" eaLnBrk="1" hangingPunct="1"/>
              <a:r>
                <a:rPr lang="en-US" sz="1400" b="1" dirty="0" smtClean="0">
                  <a:solidFill>
                    <a:schemeClr val="bg1"/>
                  </a:solidFill>
                  <a:latin typeface="Calibri" pitchFamily="34" charset="0"/>
                  <a:ea typeface="ＭＳ Ｐゴシック" pitchFamily="34" charset="-128"/>
                </a:rPr>
                <a:t>Outlooks</a:t>
              </a:r>
              <a:endParaRPr lang="en-US" sz="1400" b="1" dirty="0">
                <a:solidFill>
                  <a:schemeClr val="bg1"/>
                </a:solidFill>
                <a:latin typeface="Calibri" pitchFamily="34" charset="0"/>
                <a:ea typeface="ＭＳ Ｐゴシック" pitchFamily="34" charset="-128"/>
              </a:endParaRPr>
            </a:p>
          </p:txBody>
        </p:sp>
      </p:grpSp>
      <p:cxnSp>
        <p:nvCxnSpPr>
          <p:cNvPr id="5" name="Straight Arrow Connector 4"/>
          <p:cNvCxnSpPr/>
          <p:nvPr/>
        </p:nvCxnSpPr>
        <p:spPr>
          <a:xfrm>
            <a:off x="920750" y="3648075"/>
            <a:ext cx="7585075" cy="67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293" name="Text Box 71"/>
          <p:cNvSpPr txBox="1">
            <a:spLocks noChangeArrowheads="1"/>
          </p:cNvSpPr>
          <p:nvPr/>
        </p:nvSpPr>
        <p:spPr bwMode="auto">
          <a:xfrm>
            <a:off x="37306" y="6356350"/>
            <a:ext cx="4675187" cy="338554"/>
          </a:xfrm>
          <a:prstGeom prst="rect">
            <a:avLst/>
          </a:prstGeom>
          <a:noFill/>
          <a:ln w="9525">
            <a:noFill/>
            <a:miter lim="800000"/>
            <a:headEnd/>
            <a:tailEnd/>
          </a:ln>
        </p:spPr>
        <p:txBody>
          <a:bodyPr wrap="square">
            <a:spAutoFit/>
          </a:bodyPr>
          <a:lstStyle/>
          <a:p>
            <a:pPr eaLnBrk="1" hangingPunct="1">
              <a:spcBef>
                <a:spcPct val="50000"/>
              </a:spcBef>
            </a:pPr>
            <a:r>
              <a:rPr lang="en-US" sz="1600" b="1" dirty="0" smtClean="0">
                <a:solidFill>
                  <a:schemeClr val="bg1"/>
                </a:solidFill>
                <a:latin typeface="+mn-lt"/>
              </a:rPr>
              <a:t>Adapted from Dr</a:t>
            </a:r>
            <a:r>
              <a:rPr lang="en-US" sz="1600" b="1" dirty="0">
                <a:solidFill>
                  <a:schemeClr val="bg1"/>
                </a:solidFill>
                <a:latin typeface="+mn-lt"/>
              </a:rPr>
              <a:t>. Heather </a:t>
            </a:r>
            <a:r>
              <a:rPr lang="en-US" sz="1600" b="1" dirty="0" err="1">
                <a:solidFill>
                  <a:schemeClr val="bg1"/>
                </a:solidFill>
                <a:latin typeface="+mn-lt"/>
              </a:rPr>
              <a:t>Lazrus</a:t>
            </a:r>
            <a:r>
              <a:rPr lang="en-US" sz="1600" b="1" dirty="0">
                <a:solidFill>
                  <a:schemeClr val="bg1"/>
                </a:solidFill>
                <a:latin typeface="+mn-lt"/>
              </a:rPr>
              <a:t> (SSWIM)</a:t>
            </a:r>
          </a:p>
        </p:txBody>
      </p:sp>
      <p:sp>
        <p:nvSpPr>
          <p:cNvPr id="2" name="Title 1"/>
          <p:cNvSpPr>
            <a:spLocks noGrp="1"/>
          </p:cNvSpPr>
          <p:nvPr>
            <p:ph type="title"/>
          </p:nvPr>
        </p:nvSpPr>
        <p:spPr/>
        <p:txBody>
          <a:bodyPr/>
          <a:lstStyle/>
          <a:p>
            <a:r>
              <a:rPr lang="en-US" dirty="0" smtClean="0">
                <a:latin typeface="Arial" pitchFamily="34" charset="0"/>
                <a:cs typeface="Arial" pitchFamily="34" charset="0"/>
              </a:rPr>
              <a:t>Decision </a:t>
            </a:r>
            <a:r>
              <a:rPr lang="en-US" dirty="0">
                <a:latin typeface="Arial" pitchFamily="34" charset="0"/>
                <a:cs typeface="Arial" pitchFamily="34" charset="0"/>
              </a:rPr>
              <a:t>Support Information</a:t>
            </a:r>
            <a:endParaRPr lang="en-US" dirty="0"/>
          </a:p>
        </p:txBody>
      </p:sp>
      <p:sp>
        <p:nvSpPr>
          <p:cNvPr id="82" name="TextBox 21"/>
          <p:cNvSpPr txBox="1">
            <a:spLocks noChangeArrowheads="1"/>
          </p:cNvSpPr>
          <p:nvPr/>
        </p:nvSpPr>
        <p:spPr bwMode="auto">
          <a:xfrm>
            <a:off x="65087" y="3797717"/>
            <a:ext cx="855664" cy="336550"/>
          </a:xfrm>
          <a:prstGeom prst="rect">
            <a:avLst/>
          </a:prstGeom>
          <a:noFill/>
          <a:ln w="9525">
            <a:noFill/>
            <a:miter lim="800000"/>
            <a:headEnd/>
            <a:tailEnd/>
          </a:ln>
        </p:spPr>
        <p:txBody>
          <a:bodyPr wrap="square">
            <a:spAutoFit/>
          </a:bodyPr>
          <a:lstStyle/>
          <a:p>
            <a:pPr algn="ctr" eaLnBrk="1" hangingPunct="1"/>
            <a:r>
              <a:rPr lang="en-US" sz="1600" b="1" dirty="0" smtClean="0">
                <a:solidFill>
                  <a:schemeClr val="bg1"/>
                </a:solidFill>
                <a:latin typeface="Arial" charset="0"/>
                <a:ea typeface="ＭＳ Ｐゴシック" pitchFamily="34" charset="-128"/>
              </a:rPr>
              <a:t>Space</a:t>
            </a:r>
            <a:endParaRPr lang="en-US" sz="1600" b="1" dirty="0">
              <a:solidFill>
                <a:schemeClr val="bg1"/>
              </a:solidFill>
              <a:latin typeface="Arial" charset="0"/>
              <a:ea typeface="ＭＳ Ｐゴシック" pitchFamily="34" charset="-128"/>
            </a:endParaRPr>
          </a:p>
        </p:txBody>
      </p:sp>
      <p:sp>
        <p:nvSpPr>
          <p:cNvPr id="83" name="TextBox 89"/>
          <p:cNvSpPr txBox="1">
            <a:spLocks noChangeArrowheads="1"/>
          </p:cNvSpPr>
          <p:nvPr/>
        </p:nvSpPr>
        <p:spPr bwMode="auto">
          <a:xfrm>
            <a:off x="1235075" y="3795713"/>
            <a:ext cx="1045370"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Regional</a:t>
            </a:r>
            <a:endParaRPr lang="en-US" sz="1600" b="1" dirty="0">
              <a:solidFill>
                <a:schemeClr val="bg1"/>
              </a:solidFill>
              <a:latin typeface="Arial" charset="0"/>
              <a:ea typeface="ＭＳ Ｐゴシック" pitchFamily="34" charset="-128"/>
            </a:endParaRPr>
          </a:p>
        </p:txBody>
      </p:sp>
      <p:sp>
        <p:nvSpPr>
          <p:cNvPr id="89" name="TextBox 89"/>
          <p:cNvSpPr txBox="1">
            <a:spLocks noChangeArrowheads="1"/>
          </p:cNvSpPr>
          <p:nvPr/>
        </p:nvSpPr>
        <p:spPr bwMode="auto">
          <a:xfrm>
            <a:off x="3804444" y="3795713"/>
            <a:ext cx="748506"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State</a:t>
            </a:r>
            <a:endParaRPr lang="en-US" sz="1600" b="1" dirty="0">
              <a:solidFill>
                <a:schemeClr val="bg1"/>
              </a:solidFill>
              <a:latin typeface="Arial" charset="0"/>
              <a:ea typeface="ＭＳ Ｐゴシック" pitchFamily="34" charset="-128"/>
            </a:endParaRPr>
          </a:p>
        </p:txBody>
      </p:sp>
      <p:sp>
        <p:nvSpPr>
          <p:cNvPr id="90" name="TextBox 89"/>
          <p:cNvSpPr txBox="1">
            <a:spLocks noChangeArrowheads="1"/>
          </p:cNvSpPr>
          <p:nvPr/>
        </p:nvSpPr>
        <p:spPr bwMode="auto">
          <a:xfrm>
            <a:off x="5294034" y="3811880"/>
            <a:ext cx="748506"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Local</a:t>
            </a:r>
            <a:endParaRPr lang="en-US" sz="1600" b="1" dirty="0">
              <a:solidFill>
                <a:schemeClr val="bg1"/>
              </a:solidFill>
              <a:latin typeface="Arial" charset="0"/>
              <a:ea typeface="ＭＳ Ｐゴシック" pitchFamily="34" charset="-128"/>
            </a:endParaRPr>
          </a:p>
        </p:txBody>
      </p:sp>
      <p:grpSp>
        <p:nvGrpSpPr>
          <p:cNvPr id="38" name="Group 37"/>
          <p:cNvGrpSpPr/>
          <p:nvPr/>
        </p:nvGrpSpPr>
        <p:grpSpPr>
          <a:xfrm>
            <a:off x="4849535" y="1973061"/>
            <a:ext cx="888999" cy="1134289"/>
            <a:chOff x="4849535" y="1973061"/>
            <a:chExt cx="888999" cy="1134289"/>
          </a:xfrm>
        </p:grpSpPr>
        <p:sp>
          <p:nvSpPr>
            <p:cNvPr id="80" name="TextBox 108"/>
            <p:cNvSpPr txBox="1">
              <a:spLocks noChangeArrowheads="1"/>
            </p:cNvSpPr>
            <p:nvPr/>
          </p:nvSpPr>
          <p:spPr bwMode="auto">
            <a:xfrm>
              <a:off x="4849535" y="1973061"/>
              <a:ext cx="888999" cy="307777"/>
            </a:xfrm>
            <a:prstGeom prst="rect">
              <a:avLst/>
            </a:prstGeom>
            <a:solidFill>
              <a:srgbClr val="C00000">
                <a:alpha val="29020"/>
              </a:srgbClr>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Watches</a:t>
              </a:r>
              <a:endParaRPr lang="en-US" sz="1400" b="1" dirty="0">
                <a:solidFill>
                  <a:schemeClr val="bg1"/>
                </a:solidFill>
                <a:latin typeface="Calibri" pitchFamily="34" charset="0"/>
                <a:ea typeface="ＭＳ Ｐゴシック" pitchFamily="34" charset="-128"/>
              </a:endParaRPr>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183548" y="2520971"/>
              <a:ext cx="554986" cy="586379"/>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oup 38"/>
          <p:cNvGrpSpPr/>
          <p:nvPr/>
        </p:nvGrpSpPr>
        <p:grpSpPr>
          <a:xfrm>
            <a:off x="6179344" y="1970084"/>
            <a:ext cx="1020762" cy="1150963"/>
            <a:chOff x="6179344" y="1970084"/>
            <a:chExt cx="1020762" cy="1150963"/>
          </a:xfrm>
        </p:grpSpPr>
        <p:sp>
          <p:nvSpPr>
            <p:cNvPr id="81" name="TextBox 108"/>
            <p:cNvSpPr txBox="1">
              <a:spLocks noChangeArrowheads="1"/>
            </p:cNvSpPr>
            <p:nvPr/>
          </p:nvSpPr>
          <p:spPr bwMode="auto">
            <a:xfrm>
              <a:off x="6179344" y="1970084"/>
              <a:ext cx="1020762" cy="307777"/>
            </a:xfrm>
            <a:prstGeom prst="rect">
              <a:avLst/>
            </a:prstGeom>
            <a:solidFill>
              <a:srgbClr val="C00000">
                <a:alpha val="29020"/>
              </a:srgbClr>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Warnings</a:t>
              </a:r>
              <a:endParaRPr lang="en-US" sz="1400" b="1" dirty="0">
                <a:solidFill>
                  <a:schemeClr val="bg1"/>
                </a:solidFill>
                <a:latin typeface="Calibri" pitchFamily="34" charset="0"/>
                <a:ea typeface="ＭＳ Ｐゴシック" pitchFamily="34" charset="-128"/>
              </a:endParaRPr>
            </a:p>
          </p:txBody>
        </p:sp>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220161" y="2544193"/>
              <a:ext cx="616604" cy="576854"/>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 name="TextBox 108"/>
          <p:cNvSpPr txBox="1">
            <a:spLocks noChangeArrowheads="1"/>
          </p:cNvSpPr>
          <p:nvPr/>
        </p:nvSpPr>
        <p:spPr bwMode="auto">
          <a:xfrm>
            <a:off x="6078536" y="3498949"/>
            <a:ext cx="758229" cy="307777"/>
          </a:xfrm>
          <a:prstGeom prst="rect">
            <a:avLst/>
          </a:prstGeom>
          <a:solidFill>
            <a:srgbClr val="FF0000"/>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Event</a:t>
            </a:r>
            <a:endParaRPr lang="en-US" sz="1400" b="1" dirty="0">
              <a:solidFill>
                <a:schemeClr val="bg1"/>
              </a:solidFill>
              <a:latin typeface="Calibri" pitchFamily="34" charset="0"/>
              <a:ea typeface="ＭＳ Ｐゴシック" pitchFamily="34" charset="-128"/>
            </a:endParaRPr>
          </a:p>
        </p:txBody>
      </p:sp>
      <p:sp>
        <p:nvSpPr>
          <p:cNvPr id="113" name="TextBox 89"/>
          <p:cNvSpPr txBox="1">
            <a:spLocks noChangeArrowheads="1"/>
          </p:cNvSpPr>
          <p:nvPr/>
        </p:nvSpPr>
        <p:spPr bwMode="auto">
          <a:xfrm>
            <a:off x="4909860" y="3181351"/>
            <a:ext cx="828674"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Hours</a:t>
            </a:r>
            <a:endParaRPr lang="en-US" sz="1600" b="1" dirty="0">
              <a:solidFill>
                <a:schemeClr val="bg1"/>
              </a:solidFill>
              <a:latin typeface="Arial" charset="0"/>
              <a:ea typeface="ＭＳ Ｐゴシック" pitchFamily="34" charset="-128"/>
            </a:endParaRPr>
          </a:p>
        </p:txBody>
      </p:sp>
      <p:sp>
        <p:nvSpPr>
          <p:cNvPr id="117" name="TextBox 89"/>
          <p:cNvSpPr txBox="1">
            <a:spLocks noChangeArrowheads="1"/>
          </p:cNvSpPr>
          <p:nvPr/>
        </p:nvSpPr>
        <p:spPr bwMode="auto">
          <a:xfrm>
            <a:off x="6371432" y="3171852"/>
            <a:ext cx="962818"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Minutes</a:t>
            </a:r>
            <a:endParaRPr lang="en-US" sz="1600" b="1" dirty="0">
              <a:solidFill>
                <a:schemeClr val="bg1"/>
              </a:solidFill>
              <a:latin typeface="Arial" charset="0"/>
              <a:ea typeface="ＭＳ Ｐゴシック" pitchFamily="34" charset="-128"/>
            </a:endParaRPr>
          </a:p>
        </p:txBody>
      </p:sp>
      <p:grpSp>
        <p:nvGrpSpPr>
          <p:cNvPr id="43" name="Group 42"/>
          <p:cNvGrpSpPr/>
          <p:nvPr/>
        </p:nvGrpSpPr>
        <p:grpSpPr>
          <a:xfrm>
            <a:off x="4849535" y="1492449"/>
            <a:ext cx="3648917" cy="1796056"/>
            <a:chOff x="4849535" y="1492449"/>
            <a:chExt cx="3648917" cy="1796056"/>
          </a:xfrm>
        </p:grpSpPr>
        <p:sp>
          <p:nvSpPr>
            <p:cNvPr id="29" name="Rounded Rectangle 28"/>
            <p:cNvSpPr/>
            <p:nvPr/>
          </p:nvSpPr>
          <p:spPr bwMode="auto">
            <a:xfrm>
              <a:off x="5767110" y="1828800"/>
              <a:ext cx="402779" cy="1459705"/>
            </a:xfrm>
            <a:prstGeom prst="roundRect">
              <a:avLst/>
            </a:prstGeom>
            <a:solidFill>
              <a:schemeClr val="tx1">
                <a:alpha val="64000"/>
              </a:schemeClr>
            </a:solidFill>
            <a:ln w="9525" cap="flat" cmpd="sng" algn="ctr">
              <a:noFill/>
              <a:prstDash val="solid"/>
              <a:round/>
              <a:headEnd type="none" w="med" len="med"/>
              <a:tailEnd type="none" w="med" len="med"/>
            </a:ln>
            <a:effectLst>
              <a:glow rad="63500">
                <a:schemeClr val="accent4">
                  <a:satMod val="175000"/>
                  <a:alpha val="40000"/>
                </a:schemeClr>
              </a:glow>
              <a:softEdge rad="889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TextBox 29"/>
            <p:cNvSpPr txBox="1"/>
            <p:nvPr/>
          </p:nvSpPr>
          <p:spPr>
            <a:xfrm>
              <a:off x="6812028" y="1492449"/>
              <a:ext cx="1686424" cy="307777"/>
            </a:xfrm>
            <a:prstGeom prst="rect">
              <a:avLst/>
            </a:prstGeom>
            <a:noFill/>
            <a:ln>
              <a:solidFill>
                <a:schemeClr val="bg1"/>
              </a:solidFill>
            </a:ln>
          </p:spPr>
          <p:txBody>
            <a:bodyPr wrap="none" rtlCol="0">
              <a:spAutoFit/>
            </a:bodyPr>
            <a:lstStyle/>
            <a:p>
              <a:r>
                <a:rPr lang="en-US" sz="1400" dirty="0" smtClean="0">
                  <a:solidFill>
                    <a:schemeClr val="bg1"/>
                  </a:solidFill>
                  <a:latin typeface="+mn-lt"/>
                </a:rPr>
                <a:t>Information Void(s)</a:t>
              </a:r>
              <a:endParaRPr lang="en-US" sz="1400" dirty="0">
                <a:solidFill>
                  <a:schemeClr val="bg1"/>
                </a:solidFill>
                <a:latin typeface="+mn-lt"/>
              </a:endParaRPr>
            </a:p>
          </p:txBody>
        </p:sp>
        <p:cxnSp>
          <p:nvCxnSpPr>
            <p:cNvPr id="34" name="Elbow Connector 33"/>
            <p:cNvCxnSpPr>
              <a:stCxn id="30" idx="1"/>
              <a:endCxn id="29" idx="0"/>
            </p:cNvCxnSpPr>
            <p:nvPr/>
          </p:nvCxnSpPr>
          <p:spPr bwMode="auto">
            <a:xfrm rot="10800000" flipV="1">
              <a:off x="5968500" y="1646338"/>
              <a:ext cx="843528" cy="182462"/>
            </a:xfrm>
            <a:prstGeom prst="bentConnector2">
              <a:avLst/>
            </a:prstGeom>
            <a:solidFill>
              <a:schemeClr val="accent1"/>
            </a:solidFill>
            <a:ln w="9525" cap="flat" cmpd="sng" algn="ctr">
              <a:solidFill>
                <a:schemeClr val="bg1"/>
              </a:solidFill>
              <a:prstDash val="solid"/>
              <a:round/>
              <a:headEnd type="none" w="med" len="med"/>
              <a:tailEnd type="arrow"/>
            </a:ln>
            <a:effectLst/>
          </p:spPr>
        </p:cxnSp>
        <p:sp>
          <p:nvSpPr>
            <p:cNvPr id="126" name="Rounded Rectangle 125"/>
            <p:cNvSpPr/>
            <p:nvPr/>
          </p:nvSpPr>
          <p:spPr bwMode="auto">
            <a:xfrm>
              <a:off x="4849535" y="1814340"/>
              <a:ext cx="402779" cy="1459705"/>
            </a:xfrm>
            <a:prstGeom prst="roundRect">
              <a:avLst/>
            </a:prstGeom>
            <a:solidFill>
              <a:schemeClr val="tx1">
                <a:alpha val="64000"/>
              </a:schemeClr>
            </a:solidFill>
            <a:ln w="9525" cap="flat" cmpd="sng" algn="ctr">
              <a:noFill/>
              <a:prstDash val="solid"/>
              <a:round/>
              <a:headEnd type="none" w="med" len="med"/>
              <a:tailEnd type="none" w="med" len="med"/>
            </a:ln>
            <a:effectLst>
              <a:glow rad="63500">
                <a:schemeClr val="accent4">
                  <a:satMod val="175000"/>
                  <a:alpha val="40000"/>
                </a:schemeClr>
              </a:glow>
              <a:softEdge rad="889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cxnSp>
          <p:nvCxnSpPr>
            <p:cNvPr id="42" name="Elbow Connector 41"/>
            <p:cNvCxnSpPr>
              <a:endCxn id="126" idx="0"/>
            </p:cNvCxnSpPr>
            <p:nvPr/>
          </p:nvCxnSpPr>
          <p:spPr bwMode="auto">
            <a:xfrm rot="10800000" flipV="1">
              <a:off x="5050926" y="1646336"/>
              <a:ext cx="1761103" cy="168003"/>
            </a:xfrm>
            <a:prstGeom prst="bentConnector2">
              <a:avLst/>
            </a:prstGeom>
            <a:solidFill>
              <a:schemeClr val="accent1"/>
            </a:solidFill>
            <a:ln w="9525" cap="flat" cmpd="sng" algn="ctr">
              <a:solidFill>
                <a:schemeClr val="bg1"/>
              </a:solidFill>
              <a:prstDash val="solid"/>
              <a:round/>
              <a:headEnd type="none" w="med" len="med"/>
              <a:tailEnd type="arrow"/>
            </a:ln>
            <a:effectLst/>
          </p:spPr>
        </p:cxnSp>
      </p:grpSp>
      <p:sp>
        <p:nvSpPr>
          <p:cNvPr id="44" name="TextBox 43"/>
          <p:cNvSpPr txBox="1"/>
          <p:nvPr/>
        </p:nvSpPr>
        <p:spPr>
          <a:xfrm>
            <a:off x="3881909" y="5122833"/>
            <a:ext cx="3844514" cy="1015663"/>
          </a:xfrm>
          <a:prstGeom prst="rect">
            <a:avLst/>
          </a:prstGeom>
          <a:noFill/>
        </p:spPr>
        <p:txBody>
          <a:bodyPr wrap="none" rtlCol="0">
            <a:spAutoFit/>
          </a:bodyPr>
          <a:lstStyle/>
          <a:p>
            <a:pPr marL="342900" indent="-342900">
              <a:buFont typeface="Arial" pitchFamily="34" charset="0"/>
              <a:buChar char="•"/>
            </a:pPr>
            <a:r>
              <a:rPr lang="en-US" sz="2000" b="1" dirty="0" smtClean="0">
                <a:solidFill>
                  <a:srgbClr val="FFFF00"/>
                </a:solidFill>
                <a:effectLst>
                  <a:outerShdw blurRad="38100" dist="38100" dir="2700000" algn="tl">
                    <a:srgbClr val="000000">
                      <a:alpha val="43137"/>
                    </a:srgbClr>
                  </a:outerShdw>
                </a:effectLst>
                <a:latin typeface="+mn-lt"/>
              </a:rPr>
              <a:t>Product-centric and binary.</a:t>
            </a:r>
          </a:p>
          <a:p>
            <a:pPr marL="342900" indent="-342900">
              <a:buFont typeface="Arial" pitchFamily="34" charset="0"/>
              <a:buChar char="•"/>
            </a:pPr>
            <a:r>
              <a:rPr lang="en-US" sz="2000" b="1" dirty="0" smtClean="0">
                <a:solidFill>
                  <a:srgbClr val="FFFF00"/>
                </a:solidFill>
                <a:effectLst>
                  <a:outerShdw blurRad="38100" dist="38100" dir="2700000" algn="tl">
                    <a:srgbClr val="000000">
                      <a:alpha val="43137"/>
                    </a:srgbClr>
                  </a:outerShdw>
                </a:effectLst>
                <a:latin typeface="+mn-lt"/>
              </a:rPr>
              <a:t>More information needed.</a:t>
            </a:r>
          </a:p>
          <a:p>
            <a:pPr marL="342900" indent="-342900">
              <a:buFont typeface="Arial" pitchFamily="34" charset="0"/>
              <a:buChar char="•"/>
            </a:pPr>
            <a:r>
              <a:rPr lang="en-US" sz="2000" b="1" dirty="0" smtClean="0">
                <a:solidFill>
                  <a:srgbClr val="FFFF00"/>
                </a:solidFill>
                <a:effectLst>
                  <a:outerShdw blurRad="38100" dist="38100" dir="2700000" algn="tl">
                    <a:srgbClr val="000000">
                      <a:alpha val="43137"/>
                    </a:srgbClr>
                  </a:outerShdw>
                </a:effectLst>
                <a:latin typeface="+mn-lt"/>
              </a:rPr>
              <a:t>More information available.</a:t>
            </a:r>
            <a:endParaRPr lang="en-US" sz="20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996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xEl>
                                              <p:pRg st="1" end="1"/>
                                            </p:txEl>
                                          </p:spTgt>
                                        </p:tgtEl>
                                        <p:attrNameLst>
                                          <p:attrName>style.visibility</p:attrName>
                                        </p:attrNameLst>
                                      </p:cBhvr>
                                      <p:to>
                                        <p:strVal val="visible"/>
                                      </p:to>
                                    </p:set>
                                    <p:animEffect transition="in" filter="fade">
                                      <p:cBhvr>
                                        <p:cTn id="27" dur="500"/>
                                        <p:tgtEl>
                                          <p:spTgt spid="44">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xEl>
                                              <p:pRg st="2" end="2"/>
                                            </p:txEl>
                                          </p:spTgt>
                                        </p:tgtEl>
                                        <p:attrNameLst>
                                          <p:attrName>style.visibility</p:attrName>
                                        </p:attrNameLst>
                                      </p:cBhvr>
                                      <p:to>
                                        <p:strVal val="visible"/>
                                      </p:to>
                                    </p:set>
                                    <p:animEffect transition="in" filter="fade">
                                      <p:cBhvr>
                                        <p:cTn id="30" dur="500"/>
                                        <p:tgtEl>
                                          <p:spTgt spid="44">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Isosceles Triangle 130"/>
          <p:cNvGrpSpPr>
            <a:grpSpLocks/>
          </p:cNvGrpSpPr>
          <p:nvPr/>
        </p:nvGrpSpPr>
        <p:grpSpPr bwMode="auto">
          <a:xfrm>
            <a:off x="814388" y="1255713"/>
            <a:ext cx="8234362" cy="5002212"/>
            <a:chOff x="975" y="1183"/>
            <a:chExt cx="4194" cy="2611"/>
          </a:xfrm>
          <a:noFill/>
        </p:grpSpPr>
        <p:pic>
          <p:nvPicPr>
            <p:cNvPr id="52305" name="Isosceles Triangle 130"/>
            <p:cNvPicPr>
              <a:picLocks noChangeArrowheads="1"/>
            </p:cNvPicPr>
            <p:nvPr/>
          </p:nvPicPr>
          <p:blipFill>
            <a:blip r:embed="rId3" cstate="print"/>
            <a:srcRect/>
            <a:stretch>
              <a:fillRect/>
            </a:stretch>
          </p:blipFill>
          <p:spPr bwMode="auto">
            <a:xfrm>
              <a:off x="975" y="1183"/>
              <a:ext cx="4194" cy="2611"/>
            </a:xfrm>
            <a:prstGeom prst="rect">
              <a:avLst/>
            </a:prstGeom>
            <a:grpFill/>
            <a:ln w="9525">
              <a:noFill/>
              <a:miter lim="800000"/>
              <a:headEnd/>
              <a:tailEnd/>
            </a:ln>
          </p:spPr>
        </p:pic>
        <p:sp>
          <p:nvSpPr>
            <p:cNvPr id="52306" name="Text Box 4"/>
            <p:cNvSpPr txBox="1">
              <a:spLocks noChangeArrowheads="1"/>
            </p:cNvSpPr>
            <p:nvPr/>
          </p:nvSpPr>
          <p:spPr bwMode="auto">
            <a:xfrm rot="5400000">
              <a:off x="1404" y="1439"/>
              <a:ext cx="1272" cy="2064"/>
            </a:xfrm>
            <a:prstGeom prst="rect">
              <a:avLst/>
            </a:prstGeom>
            <a:grpFill/>
            <a:ln w="9525">
              <a:noFill/>
              <a:miter lim="800000"/>
              <a:headEnd/>
              <a:tailEnd/>
            </a:ln>
          </p:spPr>
          <p:txBody>
            <a:bodyPr rot="10800000" vert="eaVert" anchor="ctr"/>
            <a:lstStyle/>
            <a:p>
              <a:pPr algn="ctr" eaLnBrk="1" hangingPunct="1"/>
              <a:endParaRPr lang="en-US" sz="1800">
                <a:solidFill>
                  <a:schemeClr val="bg1"/>
                </a:solidFill>
                <a:latin typeface="Calibri" pitchFamily="34" charset="0"/>
                <a:ea typeface="ＭＳ Ｐゴシック" pitchFamily="34" charset="-128"/>
              </a:endParaRPr>
            </a:p>
          </p:txBody>
        </p:sp>
      </p:grpSp>
      <p:cxnSp>
        <p:nvCxnSpPr>
          <p:cNvPr id="7" name="Straight Connector 6"/>
          <p:cNvCxnSpPr/>
          <p:nvPr/>
        </p:nvCxnSpPr>
        <p:spPr>
          <a:xfrm flipH="1" flipV="1">
            <a:off x="844551" y="1514476"/>
            <a:ext cx="7661274" cy="214036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44551" y="3654842"/>
            <a:ext cx="7661274" cy="2355433"/>
          </a:xfrm>
          <a:prstGeom prst="line">
            <a:avLst/>
          </a:prstGeom>
        </p:spPr>
        <p:style>
          <a:lnRef idx="2">
            <a:schemeClr val="accent1"/>
          </a:lnRef>
          <a:fillRef idx="0">
            <a:schemeClr val="accent1"/>
          </a:fillRef>
          <a:effectRef idx="1">
            <a:schemeClr val="accent1"/>
          </a:effectRef>
          <a:fontRef idx="minor">
            <a:schemeClr val="tx1"/>
          </a:fontRef>
        </p:style>
      </p:cxnSp>
      <p:sp>
        <p:nvSpPr>
          <p:cNvPr id="52232" name="TextBox 21"/>
          <p:cNvSpPr txBox="1">
            <a:spLocks noChangeArrowheads="1"/>
          </p:cNvSpPr>
          <p:nvPr/>
        </p:nvSpPr>
        <p:spPr bwMode="auto">
          <a:xfrm>
            <a:off x="65088" y="3215481"/>
            <a:ext cx="855664" cy="336550"/>
          </a:xfrm>
          <a:prstGeom prst="rect">
            <a:avLst/>
          </a:prstGeom>
          <a:noFill/>
          <a:ln w="9525">
            <a:noFill/>
            <a:miter lim="800000"/>
            <a:headEnd/>
            <a:tailEnd/>
          </a:ln>
        </p:spPr>
        <p:txBody>
          <a:bodyPr wrap="square">
            <a:spAutoFit/>
          </a:bodyPr>
          <a:lstStyle/>
          <a:p>
            <a:pPr algn="ctr" eaLnBrk="1" hangingPunct="1"/>
            <a:r>
              <a:rPr lang="en-US" sz="1600" b="1" dirty="0" smtClean="0">
                <a:solidFill>
                  <a:schemeClr val="bg1"/>
                </a:solidFill>
                <a:latin typeface="Arial" charset="0"/>
                <a:ea typeface="ＭＳ Ｐゴシック" pitchFamily="34" charset="-128"/>
              </a:rPr>
              <a:t>Time</a:t>
            </a:r>
            <a:endParaRPr lang="en-US" sz="1600" b="1" dirty="0">
              <a:solidFill>
                <a:schemeClr val="bg1"/>
              </a:solidFill>
              <a:latin typeface="Arial" charset="0"/>
              <a:ea typeface="ＭＳ Ｐゴシック" pitchFamily="34" charset="-128"/>
            </a:endParaRPr>
          </a:p>
        </p:txBody>
      </p:sp>
      <p:cxnSp>
        <p:nvCxnSpPr>
          <p:cNvPr id="46" name="Straight Arrow Connector 45"/>
          <p:cNvCxnSpPr/>
          <p:nvPr/>
        </p:nvCxnSpPr>
        <p:spPr>
          <a:xfrm>
            <a:off x="6411606" y="3076575"/>
            <a:ext cx="7147" cy="116581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2239" name="TextBox 89"/>
          <p:cNvSpPr txBox="1">
            <a:spLocks noChangeArrowheads="1"/>
          </p:cNvSpPr>
          <p:nvPr/>
        </p:nvSpPr>
        <p:spPr bwMode="auto">
          <a:xfrm>
            <a:off x="2119313" y="3181351"/>
            <a:ext cx="671512"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Days</a:t>
            </a:r>
            <a:endParaRPr lang="en-US" sz="1600" b="1" dirty="0">
              <a:solidFill>
                <a:schemeClr val="bg1"/>
              </a:solidFill>
              <a:latin typeface="Arial" charset="0"/>
              <a:ea typeface="ＭＳ Ｐゴシック" pitchFamily="34" charset="-128"/>
            </a:endParaRPr>
          </a:p>
        </p:txBody>
      </p:sp>
      <p:grpSp>
        <p:nvGrpSpPr>
          <p:cNvPr id="37" name="Group 36"/>
          <p:cNvGrpSpPr/>
          <p:nvPr/>
        </p:nvGrpSpPr>
        <p:grpSpPr>
          <a:xfrm>
            <a:off x="1131888" y="1924050"/>
            <a:ext cx="3777972" cy="1183300"/>
            <a:chOff x="1131888" y="1924050"/>
            <a:chExt cx="3777972" cy="1183300"/>
          </a:xfrm>
        </p:grpSpPr>
        <p:pic>
          <p:nvPicPr>
            <p:cNvPr id="52247" name="Picture 2"/>
            <p:cNvPicPr>
              <a:picLocks noChangeAspect="1" noChangeArrowheads="1"/>
            </p:cNvPicPr>
            <p:nvPr/>
          </p:nvPicPr>
          <p:blipFill>
            <a:blip r:embed="rId4" cstate="print"/>
            <a:srcRect/>
            <a:stretch>
              <a:fillRect/>
            </a:stretch>
          </p:blipFill>
          <p:spPr bwMode="auto">
            <a:xfrm>
              <a:off x="2142331" y="2476615"/>
              <a:ext cx="573002" cy="586379"/>
            </a:xfrm>
            <a:prstGeom prst="rect">
              <a:avLst/>
            </a:prstGeom>
            <a:noFill/>
            <a:ln w="15875">
              <a:solidFill>
                <a:srgbClr val="FFCC00"/>
              </a:solidFill>
              <a:miter lim="800000"/>
              <a:headEnd/>
              <a:tailEnd/>
            </a:ln>
          </p:spPr>
        </p:pic>
        <p:pic>
          <p:nvPicPr>
            <p:cNvPr id="52248" name="Picture 3"/>
            <p:cNvPicPr>
              <a:picLocks noChangeAspect="1" noChangeArrowheads="1"/>
            </p:cNvPicPr>
            <p:nvPr/>
          </p:nvPicPr>
          <p:blipFill>
            <a:blip r:embed="rId5" cstate="print"/>
            <a:srcRect/>
            <a:stretch>
              <a:fillRect/>
            </a:stretch>
          </p:blipFill>
          <p:spPr bwMode="auto">
            <a:xfrm>
              <a:off x="3345656" y="2520971"/>
              <a:ext cx="533984" cy="586379"/>
            </a:xfrm>
            <a:prstGeom prst="rect">
              <a:avLst/>
            </a:prstGeom>
            <a:noFill/>
            <a:ln w="15875">
              <a:solidFill>
                <a:srgbClr val="FFCC00"/>
              </a:solidFill>
              <a:miter lim="800000"/>
              <a:headEnd/>
              <a:tailEnd/>
            </a:ln>
          </p:spPr>
        </p:pic>
        <p:pic>
          <p:nvPicPr>
            <p:cNvPr id="52249" name="Picture 4"/>
            <p:cNvPicPr>
              <a:picLocks noChangeAspect="1" noChangeArrowheads="1"/>
            </p:cNvPicPr>
            <p:nvPr/>
          </p:nvPicPr>
          <p:blipFill>
            <a:blip r:embed="rId6" cstate="print"/>
            <a:srcRect/>
            <a:stretch>
              <a:fillRect/>
            </a:stretch>
          </p:blipFill>
          <p:spPr bwMode="auto">
            <a:xfrm>
              <a:off x="4384794" y="2520970"/>
              <a:ext cx="525066" cy="586379"/>
            </a:xfrm>
            <a:prstGeom prst="rect">
              <a:avLst/>
            </a:prstGeom>
            <a:noFill/>
            <a:ln w="15875">
              <a:solidFill>
                <a:srgbClr val="FFCC00"/>
              </a:solidFill>
              <a:miter lim="800000"/>
              <a:headEnd/>
              <a:tailEnd/>
            </a:ln>
          </p:spPr>
        </p:pic>
        <p:sp>
          <p:nvSpPr>
            <p:cNvPr id="52250" name="TextBox 108"/>
            <p:cNvSpPr txBox="1">
              <a:spLocks noChangeArrowheads="1"/>
            </p:cNvSpPr>
            <p:nvPr/>
          </p:nvSpPr>
          <p:spPr bwMode="auto">
            <a:xfrm>
              <a:off x="1131888" y="1924050"/>
              <a:ext cx="1289050" cy="307777"/>
            </a:xfrm>
            <a:prstGeom prst="rect">
              <a:avLst/>
            </a:prstGeom>
            <a:solidFill>
              <a:srgbClr val="C00000">
                <a:alpha val="29020"/>
              </a:srgbClr>
            </a:solidFill>
            <a:ln w="15875">
              <a:solidFill>
                <a:srgbClr val="FFCC00"/>
              </a:solidFill>
              <a:miter lim="800000"/>
              <a:headEnd/>
              <a:tailEnd/>
            </a:ln>
          </p:spPr>
          <p:txBody>
            <a:bodyPr>
              <a:spAutoFit/>
            </a:bodyPr>
            <a:lstStyle/>
            <a:p>
              <a:pPr algn="ctr" eaLnBrk="1" hangingPunct="1"/>
              <a:r>
                <a:rPr lang="en-US" sz="1400" b="1" dirty="0" smtClean="0">
                  <a:solidFill>
                    <a:schemeClr val="bg1"/>
                  </a:solidFill>
                  <a:latin typeface="Calibri" pitchFamily="34" charset="0"/>
                  <a:ea typeface="ＭＳ Ｐゴシック" pitchFamily="34" charset="-128"/>
                </a:rPr>
                <a:t>Outlooks</a:t>
              </a:r>
              <a:endParaRPr lang="en-US" sz="1400" b="1" dirty="0">
                <a:solidFill>
                  <a:schemeClr val="bg1"/>
                </a:solidFill>
                <a:latin typeface="Calibri" pitchFamily="34" charset="0"/>
                <a:ea typeface="ＭＳ Ｐゴシック" pitchFamily="34" charset="-128"/>
              </a:endParaRPr>
            </a:p>
          </p:txBody>
        </p:sp>
      </p:grpSp>
      <p:cxnSp>
        <p:nvCxnSpPr>
          <p:cNvPr id="5" name="Straight Arrow Connector 4"/>
          <p:cNvCxnSpPr/>
          <p:nvPr/>
        </p:nvCxnSpPr>
        <p:spPr>
          <a:xfrm>
            <a:off x="920750" y="3648075"/>
            <a:ext cx="7585075" cy="67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293" name="Text Box 71"/>
          <p:cNvSpPr txBox="1">
            <a:spLocks noChangeArrowheads="1"/>
          </p:cNvSpPr>
          <p:nvPr/>
        </p:nvSpPr>
        <p:spPr bwMode="auto">
          <a:xfrm>
            <a:off x="37306" y="6356350"/>
            <a:ext cx="4675187" cy="338554"/>
          </a:xfrm>
          <a:prstGeom prst="rect">
            <a:avLst/>
          </a:prstGeom>
          <a:noFill/>
          <a:ln w="9525">
            <a:noFill/>
            <a:miter lim="800000"/>
            <a:headEnd/>
            <a:tailEnd/>
          </a:ln>
        </p:spPr>
        <p:txBody>
          <a:bodyPr wrap="square">
            <a:spAutoFit/>
          </a:bodyPr>
          <a:lstStyle/>
          <a:p>
            <a:pPr eaLnBrk="1" hangingPunct="1">
              <a:spcBef>
                <a:spcPct val="50000"/>
              </a:spcBef>
            </a:pPr>
            <a:r>
              <a:rPr lang="en-US" sz="1600" b="1" dirty="0" smtClean="0">
                <a:solidFill>
                  <a:schemeClr val="bg1"/>
                </a:solidFill>
                <a:latin typeface="+mn-lt"/>
              </a:rPr>
              <a:t>Adapted from Dr</a:t>
            </a:r>
            <a:r>
              <a:rPr lang="en-US" sz="1600" b="1" dirty="0">
                <a:solidFill>
                  <a:schemeClr val="bg1"/>
                </a:solidFill>
                <a:latin typeface="+mn-lt"/>
              </a:rPr>
              <a:t>. Heather </a:t>
            </a:r>
            <a:r>
              <a:rPr lang="en-US" sz="1600" b="1" dirty="0" err="1">
                <a:solidFill>
                  <a:schemeClr val="bg1"/>
                </a:solidFill>
                <a:latin typeface="+mn-lt"/>
              </a:rPr>
              <a:t>Lazrus</a:t>
            </a:r>
            <a:r>
              <a:rPr lang="en-US" sz="1600" b="1" dirty="0">
                <a:solidFill>
                  <a:schemeClr val="bg1"/>
                </a:solidFill>
                <a:latin typeface="+mn-lt"/>
              </a:rPr>
              <a:t> (SSWIM)</a:t>
            </a:r>
          </a:p>
        </p:txBody>
      </p:sp>
      <p:sp>
        <p:nvSpPr>
          <p:cNvPr id="2" name="Title 1"/>
          <p:cNvSpPr>
            <a:spLocks noGrp="1"/>
          </p:cNvSpPr>
          <p:nvPr>
            <p:ph type="title"/>
          </p:nvPr>
        </p:nvSpPr>
        <p:spPr/>
        <p:txBody>
          <a:bodyPr/>
          <a:lstStyle/>
          <a:p>
            <a:r>
              <a:rPr lang="en-US" dirty="0">
                <a:latin typeface="Arial" pitchFamily="34" charset="0"/>
                <a:cs typeface="Arial" pitchFamily="34" charset="0"/>
              </a:rPr>
              <a:t>A Continuum </a:t>
            </a:r>
            <a:r>
              <a:rPr lang="en-US" dirty="0" smtClean="0">
                <a:latin typeface="Arial" pitchFamily="34" charset="0"/>
                <a:cs typeface="Arial" pitchFamily="34" charset="0"/>
              </a:rPr>
              <a:t>of Decision </a:t>
            </a:r>
            <a:r>
              <a:rPr lang="en-US" dirty="0">
                <a:latin typeface="Arial" pitchFamily="34" charset="0"/>
                <a:cs typeface="Arial" pitchFamily="34" charset="0"/>
              </a:rPr>
              <a:t>Support Information</a:t>
            </a:r>
            <a:endParaRPr lang="en-US" dirty="0"/>
          </a:p>
        </p:txBody>
      </p:sp>
      <p:sp>
        <p:nvSpPr>
          <p:cNvPr id="82" name="TextBox 21"/>
          <p:cNvSpPr txBox="1">
            <a:spLocks noChangeArrowheads="1"/>
          </p:cNvSpPr>
          <p:nvPr/>
        </p:nvSpPr>
        <p:spPr bwMode="auto">
          <a:xfrm>
            <a:off x="65087" y="3797717"/>
            <a:ext cx="855664" cy="336550"/>
          </a:xfrm>
          <a:prstGeom prst="rect">
            <a:avLst/>
          </a:prstGeom>
          <a:noFill/>
          <a:ln w="9525">
            <a:noFill/>
            <a:miter lim="800000"/>
            <a:headEnd/>
            <a:tailEnd/>
          </a:ln>
        </p:spPr>
        <p:txBody>
          <a:bodyPr wrap="square">
            <a:spAutoFit/>
          </a:bodyPr>
          <a:lstStyle/>
          <a:p>
            <a:pPr algn="ctr" eaLnBrk="1" hangingPunct="1"/>
            <a:r>
              <a:rPr lang="en-US" sz="1600" b="1" dirty="0" smtClean="0">
                <a:solidFill>
                  <a:schemeClr val="bg1"/>
                </a:solidFill>
                <a:latin typeface="Arial" charset="0"/>
                <a:ea typeface="ＭＳ Ｐゴシック" pitchFamily="34" charset="-128"/>
              </a:rPr>
              <a:t>Space</a:t>
            </a:r>
            <a:endParaRPr lang="en-US" sz="1600" b="1" dirty="0">
              <a:solidFill>
                <a:schemeClr val="bg1"/>
              </a:solidFill>
              <a:latin typeface="Arial" charset="0"/>
              <a:ea typeface="ＭＳ Ｐゴシック" pitchFamily="34" charset="-128"/>
            </a:endParaRPr>
          </a:p>
        </p:txBody>
      </p:sp>
      <p:sp>
        <p:nvSpPr>
          <p:cNvPr id="83" name="TextBox 89"/>
          <p:cNvSpPr txBox="1">
            <a:spLocks noChangeArrowheads="1"/>
          </p:cNvSpPr>
          <p:nvPr/>
        </p:nvSpPr>
        <p:spPr bwMode="auto">
          <a:xfrm>
            <a:off x="1235075" y="3795713"/>
            <a:ext cx="1045370"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Regional</a:t>
            </a:r>
            <a:endParaRPr lang="en-US" sz="1600" b="1" dirty="0">
              <a:solidFill>
                <a:schemeClr val="bg1"/>
              </a:solidFill>
              <a:latin typeface="Arial" charset="0"/>
              <a:ea typeface="ＭＳ Ｐゴシック" pitchFamily="34" charset="-128"/>
            </a:endParaRPr>
          </a:p>
        </p:txBody>
      </p:sp>
      <p:sp>
        <p:nvSpPr>
          <p:cNvPr id="89" name="TextBox 89"/>
          <p:cNvSpPr txBox="1">
            <a:spLocks noChangeArrowheads="1"/>
          </p:cNvSpPr>
          <p:nvPr/>
        </p:nvSpPr>
        <p:spPr bwMode="auto">
          <a:xfrm>
            <a:off x="3804444" y="3795713"/>
            <a:ext cx="748506"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State</a:t>
            </a:r>
            <a:endParaRPr lang="en-US" sz="1600" b="1" dirty="0">
              <a:solidFill>
                <a:schemeClr val="bg1"/>
              </a:solidFill>
              <a:latin typeface="Arial" charset="0"/>
              <a:ea typeface="ＭＳ Ｐゴシック" pitchFamily="34" charset="-128"/>
            </a:endParaRPr>
          </a:p>
        </p:txBody>
      </p:sp>
      <p:sp>
        <p:nvSpPr>
          <p:cNvPr id="90" name="TextBox 89"/>
          <p:cNvSpPr txBox="1">
            <a:spLocks noChangeArrowheads="1"/>
          </p:cNvSpPr>
          <p:nvPr/>
        </p:nvSpPr>
        <p:spPr bwMode="auto">
          <a:xfrm>
            <a:off x="5294034" y="3811880"/>
            <a:ext cx="748506"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Local</a:t>
            </a:r>
            <a:endParaRPr lang="en-US" sz="1600" b="1" dirty="0">
              <a:solidFill>
                <a:schemeClr val="bg1"/>
              </a:solidFill>
              <a:latin typeface="Arial" charset="0"/>
              <a:ea typeface="ＭＳ Ｐゴシック" pitchFamily="34" charset="-128"/>
            </a:endParaRPr>
          </a:p>
        </p:txBody>
      </p:sp>
      <p:grpSp>
        <p:nvGrpSpPr>
          <p:cNvPr id="38" name="Group 37"/>
          <p:cNvGrpSpPr/>
          <p:nvPr/>
        </p:nvGrpSpPr>
        <p:grpSpPr>
          <a:xfrm>
            <a:off x="4849535" y="1973061"/>
            <a:ext cx="888999" cy="1134289"/>
            <a:chOff x="4849535" y="1973061"/>
            <a:chExt cx="888999" cy="1134289"/>
          </a:xfrm>
        </p:grpSpPr>
        <p:sp>
          <p:nvSpPr>
            <p:cNvPr id="80" name="TextBox 108"/>
            <p:cNvSpPr txBox="1">
              <a:spLocks noChangeArrowheads="1"/>
            </p:cNvSpPr>
            <p:nvPr/>
          </p:nvSpPr>
          <p:spPr bwMode="auto">
            <a:xfrm>
              <a:off x="4849535" y="1973061"/>
              <a:ext cx="888999" cy="307777"/>
            </a:xfrm>
            <a:prstGeom prst="rect">
              <a:avLst/>
            </a:prstGeom>
            <a:solidFill>
              <a:srgbClr val="C00000">
                <a:alpha val="29020"/>
              </a:srgbClr>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Watches</a:t>
              </a:r>
              <a:endParaRPr lang="en-US" sz="1400" b="1" dirty="0">
                <a:solidFill>
                  <a:schemeClr val="bg1"/>
                </a:solidFill>
                <a:latin typeface="Calibri" pitchFamily="34" charset="0"/>
                <a:ea typeface="ＭＳ Ｐゴシック" pitchFamily="34" charset="-128"/>
              </a:endParaRPr>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183548" y="2520971"/>
              <a:ext cx="554986" cy="586379"/>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oup 38"/>
          <p:cNvGrpSpPr/>
          <p:nvPr/>
        </p:nvGrpSpPr>
        <p:grpSpPr>
          <a:xfrm>
            <a:off x="6179344" y="1970084"/>
            <a:ext cx="1020762" cy="1150963"/>
            <a:chOff x="6179344" y="1970084"/>
            <a:chExt cx="1020762" cy="1150963"/>
          </a:xfrm>
        </p:grpSpPr>
        <p:sp>
          <p:nvSpPr>
            <p:cNvPr id="81" name="TextBox 108"/>
            <p:cNvSpPr txBox="1">
              <a:spLocks noChangeArrowheads="1"/>
            </p:cNvSpPr>
            <p:nvPr/>
          </p:nvSpPr>
          <p:spPr bwMode="auto">
            <a:xfrm>
              <a:off x="6179344" y="1970084"/>
              <a:ext cx="1020762" cy="307777"/>
            </a:xfrm>
            <a:prstGeom prst="rect">
              <a:avLst/>
            </a:prstGeom>
            <a:solidFill>
              <a:srgbClr val="C00000">
                <a:alpha val="29020"/>
              </a:srgbClr>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Warnings</a:t>
              </a:r>
              <a:endParaRPr lang="en-US" sz="1400" b="1" dirty="0">
                <a:solidFill>
                  <a:schemeClr val="bg1"/>
                </a:solidFill>
                <a:latin typeface="Calibri" pitchFamily="34" charset="0"/>
                <a:ea typeface="ＭＳ Ｐゴシック" pitchFamily="34" charset="-128"/>
              </a:endParaRPr>
            </a:p>
          </p:txBody>
        </p:sp>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220161" y="2544193"/>
              <a:ext cx="616604" cy="576854"/>
            </a:xfrm>
            <a:prstGeom prst="rect">
              <a:avLst/>
            </a:prstGeom>
            <a:noFill/>
            <a:ln w="190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 name="TextBox 108"/>
          <p:cNvSpPr txBox="1">
            <a:spLocks noChangeArrowheads="1"/>
          </p:cNvSpPr>
          <p:nvPr/>
        </p:nvSpPr>
        <p:spPr bwMode="auto">
          <a:xfrm>
            <a:off x="6078536" y="3498949"/>
            <a:ext cx="758229" cy="307777"/>
          </a:xfrm>
          <a:prstGeom prst="rect">
            <a:avLst/>
          </a:prstGeom>
          <a:solidFill>
            <a:srgbClr val="FF0000"/>
          </a:solidFill>
          <a:ln w="15875">
            <a:solidFill>
              <a:srgbClr val="FFCC00"/>
            </a:solidFill>
            <a:miter lim="800000"/>
            <a:headEnd/>
            <a:tailEnd/>
          </a:ln>
        </p:spPr>
        <p:txBody>
          <a:bodyPr wrap="square">
            <a:spAutoFit/>
          </a:bodyPr>
          <a:lstStyle/>
          <a:p>
            <a:pPr algn="ctr" eaLnBrk="1" hangingPunct="1"/>
            <a:r>
              <a:rPr lang="en-US" sz="1400" b="1" dirty="0" smtClean="0">
                <a:solidFill>
                  <a:schemeClr val="bg1"/>
                </a:solidFill>
                <a:latin typeface="Calibri" pitchFamily="34" charset="0"/>
                <a:ea typeface="ＭＳ Ｐゴシック" pitchFamily="34" charset="-128"/>
              </a:rPr>
              <a:t>Event</a:t>
            </a:r>
            <a:endParaRPr lang="en-US" sz="1400" b="1" dirty="0">
              <a:solidFill>
                <a:schemeClr val="bg1"/>
              </a:solidFill>
              <a:latin typeface="Calibri" pitchFamily="34" charset="0"/>
              <a:ea typeface="ＭＳ Ｐゴシック" pitchFamily="34" charset="-128"/>
            </a:endParaRPr>
          </a:p>
        </p:txBody>
      </p:sp>
      <p:sp>
        <p:nvSpPr>
          <p:cNvPr id="113" name="TextBox 89"/>
          <p:cNvSpPr txBox="1">
            <a:spLocks noChangeArrowheads="1"/>
          </p:cNvSpPr>
          <p:nvPr/>
        </p:nvSpPr>
        <p:spPr bwMode="auto">
          <a:xfrm>
            <a:off x="4909860" y="3181351"/>
            <a:ext cx="828674"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Hours</a:t>
            </a:r>
            <a:endParaRPr lang="en-US" sz="1600" b="1" dirty="0">
              <a:solidFill>
                <a:schemeClr val="bg1"/>
              </a:solidFill>
              <a:latin typeface="Arial" charset="0"/>
              <a:ea typeface="ＭＳ Ｐゴシック" pitchFamily="34" charset="-128"/>
            </a:endParaRPr>
          </a:p>
        </p:txBody>
      </p:sp>
      <p:sp>
        <p:nvSpPr>
          <p:cNvPr id="117" name="TextBox 89"/>
          <p:cNvSpPr txBox="1">
            <a:spLocks noChangeArrowheads="1"/>
          </p:cNvSpPr>
          <p:nvPr/>
        </p:nvSpPr>
        <p:spPr bwMode="auto">
          <a:xfrm>
            <a:off x="6371432" y="3171852"/>
            <a:ext cx="962818" cy="338554"/>
          </a:xfrm>
          <a:prstGeom prst="rect">
            <a:avLst/>
          </a:prstGeom>
          <a:noFill/>
          <a:ln w="9525">
            <a:noFill/>
            <a:miter lim="800000"/>
            <a:headEnd/>
            <a:tailEnd/>
          </a:ln>
        </p:spPr>
        <p:txBody>
          <a:bodyPr wrap="square">
            <a:spAutoFit/>
          </a:bodyPr>
          <a:lstStyle/>
          <a:p>
            <a:pPr eaLnBrk="1" hangingPunct="1"/>
            <a:r>
              <a:rPr lang="en-US" sz="1600" b="1" dirty="0" smtClean="0">
                <a:solidFill>
                  <a:schemeClr val="bg1"/>
                </a:solidFill>
                <a:latin typeface="Arial" charset="0"/>
                <a:ea typeface="ＭＳ Ｐゴシック" pitchFamily="34" charset="-128"/>
              </a:rPr>
              <a:t>Minutes</a:t>
            </a:r>
            <a:endParaRPr lang="en-US" sz="1600" b="1" dirty="0">
              <a:solidFill>
                <a:schemeClr val="bg1"/>
              </a:solidFill>
              <a:latin typeface="Arial" charset="0"/>
              <a:ea typeface="ＭＳ Ｐゴシック" pitchFamily="34" charset="-128"/>
            </a:endParaRPr>
          </a:p>
        </p:txBody>
      </p:sp>
      <p:sp>
        <p:nvSpPr>
          <p:cNvPr id="3" name="Right Arrow 2"/>
          <p:cNvSpPr/>
          <p:nvPr/>
        </p:nvSpPr>
        <p:spPr bwMode="auto">
          <a:xfrm>
            <a:off x="931069" y="4134267"/>
            <a:ext cx="7243762" cy="864467"/>
          </a:xfrm>
          <a:prstGeom prst="rightArrow">
            <a:avLst/>
          </a:prstGeom>
          <a:solidFill>
            <a:srgbClr val="FFCC00">
              <a:alpha val="38824"/>
            </a:srgb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tx1"/>
                </a:solidFill>
                <a:effectLst>
                  <a:outerShdw blurRad="38100" dist="38100" dir="2700000" algn="tl">
                    <a:srgbClr val="000000">
                      <a:alpha val="43137"/>
                    </a:srgbClr>
                  </a:outerShdw>
                </a:effectLst>
              </a:rPr>
              <a:t>Information Continuum</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endParaRPr>
          </a:p>
        </p:txBody>
      </p:sp>
      <p:sp>
        <p:nvSpPr>
          <p:cNvPr id="40" name="Right Arrow 39"/>
          <p:cNvSpPr/>
          <p:nvPr/>
        </p:nvSpPr>
        <p:spPr bwMode="auto">
          <a:xfrm>
            <a:off x="931069" y="1243807"/>
            <a:ext cx="7600672" cy="2534282"/>
          </a:xfrm>
          <a:prstGeom prst="rightArrow">
            <a:avLst/>
          </a:prstGeom>
          <a:solidFill>
            <a:srgbClr val="FFCC00">
              <a:alpha val="38824"/>
            </a:srgb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4128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Paradigm</a:t>
            </a:r>
            <a:endParaRPr lang="en-US" dirty="0"/>
          </a:p>
        </p:txBody>
      </p:sp>
      <p:sp>
        <p:nvSpPr>
          <p:cNvPr id="3" name="Content Placeholder 2"/>
          <p:cNvSpPr>
            <a:spLocks noGrp="1"/>
          </p:cNvSpPr>
          <p:nvPr>
            <p:ph idx="1"/>
          </p:nvPr>
        </p:nvSpPr>
        <p:spPr>
          <a:xfrm>
            <a:off x="695325" y="1974768"/>
            <a:ext cx="7772400" cy="3625932"/>
          </a:xfrm>
        </p:spPr>
        <p:txBody>
          <a:bodyPr/>
          <a:lstStyle/>
          <a:p>
            <a:r>
              <a:rPr lang="en-US" dirty="0" smtClean="0"/>
              <a:t>Six Pillars of the Paradigm</a:t>
            </a:r>
          </a:p>
          <a:p>
            <a:pPr marL="914400" lvl="1" indent="-457200">
              <a:buFont typeface="+mj-lt"/>
              <a:buAutoNum type="arabicPeriod"/>
            </a:pPr>
            <a:r>
              <a:rPr lang="en-US" dirty="0" smtClean="0"/>
              <a:t>Grid-Based Probabilistic Threats</a:t>
            </a:r>
          </a:p>
          <a:p>
            <a:pPr marL="914400" lvl="1" indent="-457200">
              <a:buFont typeface="+mj-lt"/>
              <a:buAutoNum type="arabicPeriod"/>
            </a:pPr>
            <a:r>
              <a:rPr lang="en-US" dirty="0" smtClean="0"/>
              <a:t>Storm-Scale </a:t>
            </a:r>
            <a:r>
              <a:rPr lang="en-US" dirty="0" err="1" smtClean="0"/>
              <a:t>Obs</a:t>
            </a:r>
            <a:r>
              <a:rPr lang="en-US" dirty="0" smtClean="0"/>
              <a:t> &amp; Guidance</a:t>
            </a:r>
          </a:p>
          <a:p>
            <a:pPr marL="914400" lvl="1" indent="-457200">
              <a:buFont typeface="+mj-lt"/>
              <a:buAutoNum type="arabicPeriod"/>
            </a:pPr>
            <a:r>
              <a:rPr lang="en-US" dirty="0" smtClean="0"/>
              <a:t>Threat Grid Tools</a:t>
            </a:r>
            <a:endParaRPr lang="en-US" dirty="0"/>
          </a:p>
          <a:p>
            <a:pPr marL="914400" lvl="1" indent="-457200">
              <a:buFont typeface="+mj-lt"/>
              <a:buAutoNum type="arabicPeriod"/>
            </a:pPr>
            <a:r>
              <a:rPr lang="en-US" dirty="0" smtClean="0"/>
              <a:t>Useful Output </a:t>
            </a:r>
          </a:p>
          <a:p>
            <a:pPr marL="914400" lvl="1" indent="-457200">
              <a:buFont typeface="+mj-lt"/>
              <a:buAutoNum type="arabicPeriod"/>
            </a:pPr>
            <a:r>
              <a:rPr lang="en-US" dirty="0" smtClean="0"/>
              <a:t>Effective Response</a:t>
            </a:r>
          </a:p>
          <a:p>
            <a:pPr marL="914400" lvl="1" indent="-457200">
              <a:buFont typeface="+mj-lt"/>
              <a:buAutoNum type="arabicPeriod"/>
            </a:pPr>
            <a:r>
              <a:rPr lang="en-US" dirty="0" smtClean="0"/>
              <a:t>Verification</a:t>
            </a:r>
          </a:p>
        </p:txBody>
      </p:sp>
      <p:sp>
        <p:nvSpPr>
          <p:cNvPr id="4" name="Down Arrow 3"/>
          <p:cNvSpPr/>
          <p:nvPr/>
        </p:nvSpPr>
        <p:spPr bwMode="auto">
          <a:xfrm>
            <a:off x="6759901" y="2222757"/>
            <a:ext cx="1966912" cy="3019425"/>
          </a:xfrm>
          <a:custGeom>
            <a:avLst/>
            <a:gdLst>
              <a:gd name="connsiteX0" fmla="*/ 0 w 1781175"/>
              <a:gd name="connsiteY0" fmla="*/ 2128838 h 3019425"/>
              <a:gd name="connsiteX1" fmla="*/ 445294 w 1781175"/>
              <a:gd name="connsiteY1" fmla="*/ 2128838 h 3019425"/>
              <a:gd name="connsiteX2" fmla="*/ 445294 w 1781175"/>
              <a:gd name="connsiteY2" fmla="*/ 0 h 3019425"/>
              <a:gd name="connsiteX3" fmla="*/ 1335881 w 1781175"/>
              <a:gd name="connsiteY3" fmla="*/ 0 h 3019425"/>
              <a:gd name="connsiteX4" fmla="*/ 1335881 w 1781175"/>
              <a:gd name="connsiteY4" fmla="*/ 2128838 h 3019425"/>
              <a:gd name="connsiteX5" fmla="*/ 1781175 w 1781175"/>
              <a:gd name="connsiteY5" fmla="*/ 2128838 h 3019425"/>
              <a:gd name="connsiteX6" fmla="*/ 890588 w 1781175"/>
              <a:gd name="connsiteY6" fmla="*/ 3019425 h 3019425"/>
              <a:gd name="connsiteX7" fmla="*/ 0 w 1781175"/>
              <a:gd name="connsiteY7" fmla="*/ 2128838 h 3019425"/>
              <a:gd name="connsiteX0" fmla="*/ 192881 w 1974056"/>
              <a:gd name="connsiteY0" fmla="*/ 2128838 h 3019425"/>
              <a:gd name="connsiteX1" fmla="*/ 638175 w 1974056"/>
              <a:gd name="connsiteY1" fmla="*/ 2128838 h 3019425"/>
              <a:gd name="connsiteX2" fmla="*/ 0 w 1974056"/>
              <a:gd name="connsiteY2" fmla="*/ 0 h 3019425"/>
              <a:gd name="connsiteX3" fmla="*/ 1528762 w 1974056"/>
              <a:gd name="connsiteY3" fmla="*/ 0 h 3019425"/>
              <a:gd name="connsiteX4" fmla="*/ 1528762 w 1974056"/>
              <a:gd name="connsiteY4" fmla="*/ 2128838 h 3019425"/>
              <a:gd name="connsiteX5" fmla="*/ 1974056 w 1974056"/>
              <a:gd name="connsiteY5" fmla="*/ 2128838 h 3019425"/>
              <a:gd name="connsiteX6" fmla="*/ 1083469 w 1974056"/>
              <a:gd name="connsiteY6" fmla="*/ 3019425 h 3019425"/>
              <a:gd name="connsiteX7" fmla="*/ 192881 w 1974056"/>
              <a:gd name="connsiteY7" fmla="*/ 2128838 h 3019425"/>
              <a:gd name="connsiteX0" fmla="*/ 192881 w 1976437"/>
              <a:gd name="connsiteY0" fmla="*/ 2128838 h 3019425"/>
              <a:gd name="connsiteX1" fmla="*/ 638175 w 1976437"/>
              <a:gd name="connsiteY1" fmla="*/ 2128838 h 3019425"/>
              <a:gd name="connsiteX2" fmla="*/ 0 w 1976437"/>
              <a:gd name="connsiteY2" fmla="*/ 0 h 3019425"/>
              <a:gd name="connsiteX3" fmla="*/ 1976437 w 1976437"/>
              <a:gd name="connsiteY3" fmla="*/ 0 h 3019425"/>
              <a:gd name="connsiteX4" fmla="*/ 1528762 w 1976437"/>
              <a:gd name="connsiteY4" fmla="*/ 2128838 h 3019425"/>
              <a:gd name="connsiteX5" fmla="*/ 1974056 w 1976437"/>
              <a:gd name="connsiteY5" fmla="*/ 2128838 h 3019425"/>
              <a:gd name="connsiteX6" fmla="*/ 1083469 w 1976437"/>
              <a:gd name="connsiteY6" fmla="*/ 3019425 h 3019425"/>
              <a:gd name="connsiteX7" fmla="*/ 192881 w 1976437"/>
              <a:gd name="connsiteY7" fmla="*/ 2128838 h 3019425"/>
              <a:gd name="connsiteX0" fmla="*/ 97631 w 1881187"/>
              <a:gd name="connsiteY0" fmla="*/ 2128838 h 3019425"/>
              <a:gd name="connsiteX1" fmla="*/ 542925 w 1881187"/>
              <a:gd name="connsiteY1" fmla="*/ 2128838 h 3019425"/>
              <a:gd name="connsiteX2" fmla="*/ 0 w 1881187"/>
              <a:gd name="connsiteY2" fmla="*/ 0 h 3019425"/>
              <a:gd name="connsiteX3" fmla="*/ 1881187 w 1881187"/>
              <a:gd name="connsiteY3" fmla="*/ 0 h 3019425"/>
              <a:gd name="connsiteX4" fmla="*/ 1433512 w 1881187"/>
              <a:gd name="connsiteY4" fmla="*/ 2128838 h 3019425"/>
              <a:gd name="connsiteX5" fmla="*/ 1878806 w 1881187"/>
              <a:gd name="connsiteY5" fmla="*/ 2128838 h 3019425"/>
              <a:gd name="connsiteX6" fmla="*/ 988219 w 1881187"/>
              <a:gd name="connsiteY6" fmla="*/ 3019425 h 3019425"/>
              <a:gd name="connsiteX7" fmla="*/ 97631 w 1881187"/>
              <a:gd name="connsiteY7" fmla="*/ 2128838 h 3019425"/>
              <a:gd name="connsiteX0" fmla="*/ 97631 w 1966912"/>
              <a:gd name="connsiteY0" fmla="*/ 2128838 h 3019425"/>
              <a:gd name="connsiteX1" fmla="*/ 542925 w 1966912"/>
              <a:gd name="connsiteY1" fmla="*/ 2128838 h 3019425"/>
              <a:gd name="connsiteX2" fmla="*/ 0 w 1966912"/>
              <a:gd name="connsiteY2" fmla="*/ 0 h 3019425"/>
              <a:gd name="connsiteX3" fmla="*/ 1966912 w 1966912"/>
              <a:gd name="connsiteY3" fmla="*/ 0 h 3019425"/>
              <a:gd name="connsiteX4" fmla="*/ 1433512 w 1966912"/>
              <a:gd name="connsiteY4" fmla="*/ 2128838 h 3019425"/>
              <a:gd name="connsiteX5" fmla="*/ 1878806 w 1966912"/>
              <a:gd name="connsiteY5" fmla="*/ 2128838 h 3019425"/>
              <a:gd name="connsiteX6" fmla="*/ 988219 w 1966912"/>
              <a:gd name="connsiteY6" fmla="*/ 3019425 h 3019425"/>
              <a:gd name="connsiteX7" fmla="*/ 97631 w 1966912"/>
              <a:gd name="connsiteY7" fmla="*/ 2128838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912" h="3019425">
                <a:moveTo>
                  <a:pt x="97631" y="2128838"/>
                </a:moveTo>
                <a:lnTo>
                  <a:pt x="542925" y="2128838"/>
                </a:lnTo>
                <a:lnTo>
                  <a:pt x="0" y="0"/>
                </a:lnTo>
                <a:lnTo>
                  <a:pt x="1966912" y="0"/>
                </a:lnTo>
                <a:lnTo>
                  <a:pt x="1433512" y="2128838"/>
                </a:lnTo>
                <a:lnTo>
                  <a:pt x="1878806" y="2128838"/>
                </a:lnTo>
                <a:lnTo>
                  <a:pt x="988219" y="3019425"/>
                </a:lnTo>
                <a:lnTo>
                  <a:pt x="97631" y="2128838"/>
                </a:lnTo>
                <a:close/>
              </a:path>
            </a:pathLst>
          </a:cu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mn-l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00"/>
                </a:solidFill>
                <a:effectLst>
                  <a:outerShdw blurRad="38100" dist="38100" dir="2700000" algn="tl">
                    <a:srgbClr val="000000">
                      <a:alpha val="43137"/>
                    </a:srgbClr>
                  </a:outerShdw>
                </a:effectLst>
                <a:latin typeface="+mn-lt"/>
              </a:rPr>
              <a:t>Temporal</a:t>
            </a:r>
            <a:r>
              <a:rPr kumimoji="0" lang="en-US" sz="1600" b="0" i="0" u="none" strike="noStrike" cap="none" normalizeH="0" dirty="0" smtClean="0">
                <a:ln>
                  <a:noFill/>
                </a:ln>
                <a:solidFill>
                  <a:srgbClr val="FFFF00"/>
                </a:solidFill>
                <a:effectLst>
                  <a:outerShdw blurRad="38100" dist="38100" dir="2700000" algn="tl">
                    <a:srgbClr val="000000">
                      <a:alpha val="43137"/>
                    </a:srgbClr>
                  </a:outerShdw>
                </a:effectLst>
                <a:latin typeface="+mn-lt"/>
              </a:rPr>
              <a:t> Continuum</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rgbClr val="FFFF00"/>
                </a:solidFill>
                <a:effectLst>
                  <a:outerShdw blurRad="38100" dist="38100" dir="2700000" algn="tl">
                    <a:srgbClr val="000000">
                      <a:alpha val="43137"/>
                    </a:srgbClr>
                  </a:outerShdw>
                </a:effectLst>
                <a:latin typeface="+mn-lt"/>
              </a:rPr>
              <a:t>of the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00"/>
                </a:solidFill>
                <a:effectLst>
                  <a:outerShdw blurRad="38100" dist="38100" dir="2700000" algn="tl">
                    <a:srgbClr val="000000">
                      <a:alpha val="43137"/>
                    </a:srgbClr>
                  </a:outerShdw>
                </a:effectLst>
                <a:latin typeface="+mn-lt"/>
              </a:rPr>
              <a:t>Threat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00"/>
                </a:solidFill>
                <a:effectLst>
                  <a:outerShdw blurRad="38100" dist="38100" dir="2700000" algn="tl">
                    <a:srgbClr val="000000">
                      <a:alpha val="43137"/>
                    </a:srgbClr>
                  </a:outerShdw>
                </a:effectLst>
                <a:latin typeface="+mn-lt"/>
              </a:rPr>
              <a:t>Forecasting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dirty="0" smtClean="0">
                <a:ln>
                  <a:noFill/>
                </a:ln>
                <a:solidFill>
                  <a:srgbClr val="FFFF00"/>
                </a:solidFill>
                <a:effectLst>
                  <a:outerShdw blurRad="38100" dist="38100" dir="2700000" algn="tl">
                    <a:srgbClr val="000000">
                      <a:alpha val="43137"/>
                    </a:srgbClr>
                  </a:outerShdw>
                </a:effectLst>
                <a:latin typeface="+mn-lt"/>
              </a:rPr>
              <a:t>Process</a:t>
            </a:r>
          </a:p>
        </p:txBody>
      </p:sp>
    </p:spTree>
    <p:extLst>
      <p:ext uri="{BB962C8B-B14F-4D97-AF65-F5344CB8AC3E}">
        <p14:creationId xmlns:p14="http://schemas.microsoft.com/office/powerpoint/2010/main" val="4820777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#1:  </a:t>
            </a:r>
            <a:r>
              <a:rPr lang="en-US" dirty="0" smtClean="0"/>
              <a:t>Grid-Based </a:t>
            </a:r>
            <a:r>
              <a:rPr lang="en-US" dirty="0"/>
              <a:t>Probabilistic Threats</a:t>
            </a:r>
          </a:p>
        </p:txBody>
      </p:sp>
      <p:sp>
        <p:nvSpPr>
          <p:cNvPr id="3" name="Content Placeholder 2"/>
          <p:cNvSpPr>
            <a:spLocks noGrp="1"/>
          </p:cNvSpPr>
          <p:nvPr>
            <p:ph idx="1"/>
          </p:nvPr>
        </p:nvSpPr>
        <p:spPr>
          <a:xfrm>
            <a:off x="685800" y="1981200"/>
            <a:ext cx="4039031" cy="4114800"/>
          </a:xfrm>
        </p:spPr>
        <p:txBody>
          <a:bodyPr/>
          <a:lstStyle/>
          <a:p>
            <a:r>
              <a:rPr lang="en-US" dirty="0" smtClean="0"/>
              <a:t>Grid-Based Probabilistic Hazard Information (PHI)</a:t>
            </a:r>
          </a:p>
          <a:p>
            <a:pPr lvl="1"/>
            <a:r>
              <a:rPr lang="en-US" dirty="0" smtClean="0"/>
              <a:t>Forecasters convey threat probability on grids.</a:t>
            </a:r>
          </a:p>
          <a:p>
            <a:pPr lvl="1"/>
            <a:r>
              <a:rPr lang="en-US" dirty="0" smtClean="0"/>
              <a:t>NOT (explicitly) watches or warnings…</a:t>
            </a:r>
          </a:p>
          <a:p>
            <a:pPr lvl="1"/>
            <a:endParaRPr lang="en-US" dirty="0" smtClean="0"/>
          </a:p>
        </p:txBody>
      </p:sp>
      <p:grpSp>
        <p:nvGrpSpPr>
          <p:cNvPr id="6" name="Group 30"/>
          <p:cNvGrpSpPr>
            <a:grpSpLocks noChangeAspect="1"/>
          </p:cNvGrpSpPr>
          <p:nvPr/>
        </p:nvGrpSpPr>
        <p:grpSpPr bwMode="auto">
          <a:xfrm>
            <a:off x="4724831" y="1921438"/>
            <a:ext cx="4341812" cy="4440238"/>
            <a:chOff x="1633" y="1146"/>
            <a:chExt cx="2112" cy="2160"/>
          </a:xfrm>
        </p:grpSpPr>
        <p:pic>
          <p:nvPicPr>
            <p:cNvPr id="7" name="Picture 5" descr="Shak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 y="1146"/>
              <a:ext cx="2104" cy="2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spect="1" noChangeArrowheads="1"/>
            </p:cNvSpPr>
            <p:nvPr/>
          </p:nvSpPr>
          <p:spPr bwMode="auto">
            <a:xfrm>
              <a:off x="2497" y="2250"/>
              <a:ext cx="48" cy="4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Rectangle 12"/>
            <p:cNvSpPr>
              <a:spLocks noChangeAspect="1" noChangeArrowheads="1"/>
            </p:cNvSpPr>
            <p:nvPr/>
          </p:nvSpPr>
          <p:spPr bwMode="auto">
            <a:xfrm>
              <a:off x="2017" y="2202"/>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marL="342900" indent="-342900">
                <a:spcBef>
                  <a:spcPct val="20000"/>
                </a:spcBef>
                <a:buClr>
                  <a:schemeClr val="accent2"/>
                </a:buClr>
                <a:buFont typeface="Monotype Sorts" pitchFamily="2" charset="2"/>
                <a:buNone/>
              </a:pPr>
              <a:r>
                <a:rPr kumimoji="1" lang="en-US" sz="1400">
                  <a:latin typeface="Calibri" pitchFamily="34" charset="0"/>
                </a:rPr>
                <a:t>Anytown</a:t>
              </a:r>
            </a:p>
          </p:txBody>
        </p:sp>
        <p:sp>
          <p:nvSpPr>
            <p:cNvPr id="10" name="Line 13"/>
            <p:cNvSpPr>
              <a:spLocks noChangeAspect="1" noChangeShapeType="1"/>
            </p:cNvSpPr>
            <p:nvPr/>
          </p:nvSpPr>
          <p:spPr bwMode="auto">
            <a:xfrm>
              <a:off x="1633" y="1866"/>
              <a:ext cx="1776"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Line 14"/>
            <p:cNvSpPr>
              <a:spLocks noChangeAspect="1" noChangeShapeType="1"/>
            </p:cNvSpPr>
            <p:nvPr/>
          </p:nvSpPr>
          <p:spPr bwMode="auto">
            <a:xfrm flipV="1">
              <a:off x="3409" y="1866"/>
              <a:ext cx="0" cy="576"/>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Line 15"/>
            <p:cNvSpPr>
              <a:spLocks noChangeAspect="1" noChangeShapeType="1"/>
            </p:cNvSpPr>
            <p:nvPr/>
          </p:nvSpPr>
          <p:spPr bwMode="auto">
            <a:xfrm flipH="1" flipV="1">
              <a:off x="3409" y="2442"/>
              <a:ext cx="24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Line 16"/>
            <p:cNvSpPr>
              <a:spLocks noChangeAspect="1" noChangeShapeType="1"/>
            </p:cNvSpPr>
            <p:nvPr/>
          </p:nvSpPr>
          <p:spPr bwMode="auto">
            <a:xfrm>
              <a:off x="3649" y="2442"/>
              <a:ext cx="0" cy="67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Line 17"/>
            <p:cNvSpPr>
              <a:spLocks noChangeAspect="1" noChangeShapeType="1"/>
            </p:cNvSpPr>
            <p:nvPr/>
          </p:nvSpPr>
          <p:spPr bwMode="auto">
            <a:xfrm flipH="1">
              <a:off x="3553" y="3114"/>
              <a:ext cx="96"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Line 18"/>
            <p:cNvSpPr>
              <a:spLocks noChangeAspect="1" noChangeShapeType="1"/>
            </p:cNvSpPr>
            <p:nvPr/>
          </p:nvSpPr>
          <p:spPr bwMode="auto">
            <a:xfrm flipH="1">
              <a:off x="3649" y="2730"/>
              <a:ext cx="96"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Line 19"/>
            <p:cNvSpPr>
              <a:spLocks noChangeAspect="1" noChangeShapeType="1"/>
            </p:cNvSpPr>
            <p:nvPr/>
          </p:nvSpPr>
          <p:spPr bwMode="auto">
            <a:xfrm flipH="1" flipV="1">
              <a:off x="3553" y="3114"/>
              <a:ext cx="0" cy="19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 name="Line 20"/>
            <p:cNvSpPr>
              <a:spLocks noChangeAspect="1" noChangeShapeType="1"/>
            </p:cNvSpPr>
            <p:nvPr/>
          </p:nvSpPr>
          <p:spPr bwMode="auto">
            <a:xfrm flipH="1" flipV="1">
              <a:off x="3409" y="1674"/>
              <a:ext cx="0" cy="19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Line 21"/>
            <p:cNvSpPr>
              <a:spLocks noChangeAspect="1" noChangeShapeType="1"/>
            </p:cNvSpPr>
            <p:nvPr/>
          </p:nvSpPr>
          <p:spPr bwMode="auto">
            <a:xfrm flipH="1" flipV="1">
              <a:off x="2065" y="1242"/>
              <a:ext cx="0" cy="624"/>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Line 22"/>
            <p:cNvSpPr>
              <a:spLocks noChangeAspect="1" noChangeShapeType="1"/>
            </p:cNvSpPr>
            <p:nvPr/>
          </p:nvSpPr>
          <p:spPr bwMode="auto">
            <a:xfrm flipH="1" flipV="1">
              <a:off x="3409" y="1242"/>
              <a:ext cx="0" cy="43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Rectangle 23"/>
            <p:cNvSpPr>
              <a:spLocks noChangeAspect="1" noChangeArrowheads="1"/>
            </p:cNvSpPr>
            <p:nvPr/>
          </p:nvSpPr>
          <p:spPr bwMode="auto">
            <a:xfrm>
              <a:off x="1633" y="1242"/>
              <a:ext cx="1536" cy="528"/>
            </a:xfrm>
            <a:prstGeom prst="rect">
              <a:avLst/>
            </a:prstGeom>
            <a:solidFill>
              <a:schemeClr val="tx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marL="342900" indent="-342900">
                <a:spcBef>
                  <a:spcPct val="20000"/>
                </a:spcBef>
                <a:buClr>
                  <a:schemeClr val="accent2"/>
                </a:buClr>
                <a:buFont typeface="Monotype Sorts" pitchFamily="2" charset="2"/>
                <a:buNone/>
              </a:pPr>
              <a:r>
                <a:rPr kumimoji="1" lang="en-US" sz="1400">
                  <a:solidFill>
                    <a:schemeClr val="bg1"/>
                  </a:solidFill>
                  <a:latin typeface="Candara" pitchFamily="34" charset="0"/>
                </a:rPr>
                <a:t>Tornado threat index</a:t>
              </a:r>
            </a:p>
            <a:p>
              <a:pPr marL="342900" indent="-342900">
                <a:spcBef>
                  <a:spcPct val="20000"/>
                </a:spcBef>
                <a:buClr>
                  <a:schemeClr val="accent2"/>
                </a:buClr>
                <a:buFont typeface="Monotype Sorts" pitchFamily="2" charset="2"/>
                <a:buNone/>
              </a:pPr>
              <a:r>
                <a:rPr kumimoji="1" lang="en-US" sz="1400">
                  <a:solidFill>
                    <a:schemeClr val="bg1"/>
                  </a:solidFill>
                  <a:latin typeface="Candara" pitchFamily="34" charset="0"/>
                </a:rPr>
                <a:t>Valid 10:00 pm-10:15 pm XDT</a:t>
              </a:r>
            </a:p>
            <a:p>
              <a:pPr marL="342900" indent="-342900">
                <a:spcBef>
                  <a:spcPct val="20000"/>
                </a:spcBef>
                <a:buClr>
                  <a:schemeClr val="accent2"/>
                </a:buClr>
                <a:buFont typeface="Monotype Sorts" pitchFamily="2" charset="2"/>
                <a:buNone/>
              </a:pPr>
              <a:r>
                <a:rPr kumimoji="1" lang="en-US" sz="1400">
                  <a:solidFill>
                    <a:schemeClr val="bg1"/>
                  </a:solidFill>
                  <a:latin typeface="Candara" pitchFamily="34" charset="0"/>
                </a:rPr>
                <a:t>Last updated: 6 minutes ago</a:t>
              </a:r>
            </a:p>
          </p:txBody>
        </p:sp>
        <p:sp>
          <p:nvSpPr>
            <p:cNvPr id="21" name="Line 24"/>
            <p:cNvSpPr>
              <a:spLocks noChangeAspect="1" noChangeShapeType="1"/>
            </p:cNvSpPr>
            <p:nvPr/>
          </p:nvSpPr>
          <p:spPr bwMode="auto">
            <a:xfrm flipH="1">
              <a:off x="3409" y="1530"/>
              <a:ext cx="336"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 name="Rectangle 25"/>
            <p:cNvSpPr>
              <a:spLocks noChangeAspect="1" noChangeArrowheads="1"/>
            </p:cNvSpPr>
            <p:nvPr/>
          </p:nvSpPr>
          <p:spPr bwMode="auto">
            <a:xfrm>
              <a:off x="2593" y="1866"/>
              <a:ext cx="7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marL="342900" indent="-342900">
                <a:spcBef>
                  <a:spcPct val="20000"/>
                </a:spcBef>
                <a:buClr>
                  <a:schemeClr val="accent2"/>
                </a:buClr>
                <a:buFont typeface="Monotype Sorts" pitchFamily="2" charset="2"/>
                <a:buNone/>
              </a:pPr>
              <a:r>
                <a:rPr kumimoji="1" lang="en-US" sz="1400" i="1">
                  <a:latin typeface="Calibri" pitchFamily="34" charset="0"/>
                </a:rPr>
                <a:t>Whatever Co.</a:t>
              </a:r>
            </a:p>
          </p:txBody>
        </p:sp>
        <p:pic>
          <p:nvPicPr>
            <p:cNvPr id="23" name="Picture 26" descr="noaa_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 y="1242"/>
              <a:ext cx="429" cy="43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4736828" y="6084676"/>
            <a:ext cx="1786515" cy="276999"/>
          </a:xfrm>
          <a:prstGeom prst="rect">
            <a:avLst/>
          </a:prstGeom>
          <a:noFill/>
        </p:spPr>
        <p:txBody>
          <a:bodyPr wrap="none" rtlCol="0">
            <a:spAutoFit/>
          </a:bodyPr>
          <a:lstStyle/>
          <a:p>
            <a:r>
              <a:rPr lang="en-US" sz="1200" dirty="0" smtClean="0"/>
              <a:t>Courtesy K. </a:t>
            </a:r>
            <a:r>
              <a:rPr lang="en-US" sz="1200" dirty="0" err="1" smtClean="0"/>
              <a:t>Scharfenberg</a:t>
            </a:r>
            <a:endParaRPr lang="en-US" sz="1200" dirty="0"/>
          </a:p>
        </p:txBody>
      </p:sp>
    </p:spTree>
    <p:extLst>
      <p:ext uri="{BB962C8B-B14F-4D97-AF65-F5344CB8AC3E}">
        <p14:creationId xmlns:p14="http://schemas.microsoft.com/office/powerpoint/2010/main" val="391561866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#1:  </a:t>
            </a:r>
            <a:r>
              <a:rPr lang="en-US" dirty="0" smtClean="0"/>
              <a:t>Grid-Based </a:t>
            </a:r>
            <a:r>
              <a:rPr lang="en-US" dirty="0"/>
              <a:t>Probabilistic Threats</a:t>
            </a:r>
          </a:p>
        </p:txBody>
      </p:sp>
      <p:sp>
        <p:nvSpPr>
          <p:cNvPr id="3" name="Content Placeholder 2"/>
          <p:cNvSpPr>
            <a:spLocks noGrp="1"/>
          </p:cNvSpPr>
          <p:nvPr>
            <p:ph idx="1"/>
          </p:nvPr>
        </p:nvSpPr>
        <p:spPr>
          <a:xfrm>
            <a:off x="685800" y="1981200"/>
            <a:ext cx="4301837" cy="4114800"/>
          </a:xfrm>
        </p:spPr>
        <p:txBody>
          <a:bodyPr/>
          <a:lstStyle/>
          <a:p>
            <a:r>
              <a:rPr lang="en-US" sz="2400" dirty="0" smtClean="0"/>
              <a:t>Eliminate binary warn/don’t warn decision for forecasters!</a:t>
            </a:r>
            <a:endParaRPr lang="en-US" sz="2400" dirty="0"/>
          </a:p>
          <a:p>
            <a:pPr lvl="1"/>
            <a:r>
              <a:rPr lang="en-US" sz="2000" dirty="0" smtClean="0"/>
              <a:t>Forecast the threat probability.</a:t>
            </a:r>
          </a:p>
          <a:p>
            <a:pPr lvl="1"/>
            <a:r>
              <a:rPr lang="en-US" sz="2000" dirty="0" smtClean="0"/>
              <a:t>Legacy products result from pre-determined thresholds.</a:t>
            </a:r>
          </a:p>
          <a:p>
            <a:pPr lvl="1"/>
            <a:r>
              <a:rPr lang="en-US" sz="2000" dirty="0" smtClean="0"/>
              <a:t>User-specified thresholds.</a:t>
            </a:r>
          </a:p>
          <a:p>
            <a:pPr lvl="2"/>
            <a:r>
              <a:rPr lang="en-US" sz="1600" dirty="0" smtClean="0"/>
              <a:t>Hospitals, etc.</a:t>
            </a:r>
          </a:p>
          <a:p>
            <a:pPr lvl="1"/>
            <a:r>
              <a:rPr lang="en-US" sz="2000" dirty="0" smtClean="0"/>
              <a:t>Better information flow!</a:t>
            </a:r>
          </a:p>
        </p:txBody>
      </p:sp>
      <p:pic>
        <p:nvPicPr>
          <p:cNvPr id="24" name="Picture 7" descr="Screenshot-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87637" y="1923802"/>
            <a:ext cx="3990108" cy="473229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6971926" y="3602831"/>
            <a:ext cx="981719" cy="528638"/>
          </a:xfrm>
          <a:custGeom>
            <a:avLst/>
            <a:gdLst>
              <a:gd name="connsiteX0" fmla="*/ 124199 w 981719"/>
              <a:gd name="connsiteY0" fmla="*/ 485775 h 528638"/>
              <a:gd name="connsiteX1" fmla="*/ 124199 w 981719"/>
              <a:gd name="connsiteY1" fmla="*/ 485775 h 528638"/>
              <a:gd name="connsiteX2" fmla="*/ 176587 w 981719"/>
              <a:gd name="connsiteY2" fmla="*/ 483394 h 528638"/>
              <a:gd name="connsiteX3" fmla="*/ 190874 w 981719"/>
              <a:gd name="connsiteY3" fmla="*/ 478632 h 528638"/>
              <a:gd name="connsiteX4" fmla="*/ 236118 w 981719"/>
              <a:gd name="connsiteY4" fmla="*/ 473869 h 528638"/>
              <a:gd name="connsiteX5" fmla="*/ 298030 w 981719"/>
              <a:gd name="connsiteY5" fmla="*/ 471488 h 528638"/>
              <a:gd name="connsiteX6" fmla="*/ 321843 w 981719"/>
              <a:gd name="connsiteY6" fmla="*/ 464344 h 528638"/>
              <a:gd name="connsiteX7" fmla="*/ 328987 w 981719"/>
              <a:gd name="connsiteY7" fmla="*/ 461963 h 528638"/>
              <a:gd name="connsiteX8" fmla="*/ 336130 w 981719"/>
              <a:gd name="connsiteY8" fmla="*/ 459582 h 528638"/>
              <a:gd name="connsiteX9" fmla="*/ 362324 w 981719"/>
              <a:gd name="connsiteY9" fmla="*/ 457200 h 528638"/>
              <a:gd name="connsiteX10" fmla="*/ 383755 w 981719"/>
              <a:gd name="connsiteY10" fmla="*/ 452438 h 528638"/>
              <a:gd name="connsiteX11" fmla="*/ 390899 w 981719"/>
              <a:gd name="connsiteY11" fmla="*/ 447675 h 528638"/>
              <a:gd name="connsiteX12" fmla="*/ 405187 w 981719"/>
              <a:gd name="connsiteY12" fmla="*/ 442913 h 528638"/>
              <a:gd name="connsiteX13" fmla="*/ 419474 w 981719"/>
              <a:gd name="connsiteY13" fmla="*/ 438150 h 528638"/>
              <a:gd name="connsiteX14" fmla="*/ 426618 w 981719"/>
              <a:gd name="connsiteY14" fmla="*/ 435769 h 528638"/>
              <a:gd name="connsiteX15" fmla="*/ 436143 w 981719"/>
              <a:gd name="connsiteY15" fmla="*/ 433388 h 528638"/>
              <a:gd name="connsiteX16" fmla="*/ 462337 w 981719"/>
              <a:gd name="connsiteY16" fmla="*/ 426244 h 528638"/>
              <a:gd name="connsiteX17" fmla="*/ 481387 w 981719"/>
              <a:gd name="connsiteY17" fmla="*/ 423863 h 528638"/>
              <a:gd name="connsiteX18" fmla="*/ 500437 w 981719"/>
              <a:gd name="connsiteY18" fmla="*/ 419100 h 528638"/>
              <a:gd name="connsiteX19" fmla="*/ 514724 w 981719"/>
              <a:gd name="connsiteY19" fmla="*/ 414338 h 528638"/>
              <a:gd name="connsiteX20" fmla="*/ 521868 w 981719"/>
              <a:gd name="connsiteY20" fmla="*/ 409575 h 528638"/>
              <a:gd name="connsiteX21" fmla="*/ 536155 w 981719"/>
              <a:gd name="connsiteY21" fmla="*/ 404813 h 528638"/>
              <a:gd name="connsiteX22" fmla="*/ 557587 w 981719"/>
              <a:gd name="connsiteY22" fmla="*/ 395288 h 528638"/>
              <a:gd name="connsiteX23" fmla="*/ 564730 w 981719"/>
              <a:gd name="connsiteY23" fmla="*/ 392907 h 528638"/>
              <a:gd name="connsiteX24" fmla="*/ 586162 w 981719"/>
              <a:gd name="connsiteY24" fmla="*/ 383382 h 528638"/>
              <a:gd name="connsiteX25" fmla="*/ 593305 w 981719"/>
              <a:gd name="connsiteY25" fmla="*/ 381000 h 528638"/>
              <a:gd name="connsiteX26" fmla="*/ 600449 w 981719"/>
              <a:gd name="connsiteY26" fmla="*/ 376238 h 528638"/>
              <a:gd name="connsiteX27" fmla="*/ 614737 w 981719"/>
              <a:gd name="connsiteY27" fmla="*/ 371475 h 528638"/>
              <a:gd name="connsiteX28" fmla="*/ 629024 w 981719"/>
              <a:gd name="connsiteY28" fmla="*/ 364332 h 528638"/>
              <a:gd name="connsiteX29" fmla="*/ 643312 w 981719"/>
              <a:gd name="connsiteY29" fmla="*/ 357188 h 528638"/>
              <a:gd name="connsiteX30" fmla="*/ 657599 w 981719"/>
              <a:gd name="connsiteY30" fmla="*/ 350044 h 528638"/>
              <a:gd name="connsiteX31" fmla="*/ 664743 w 981719"/>
              <a:gd name="connsiteY31" fmla="*/ 342900 h 528638"/>
              <a:gd name="connsiteX32" fmla="*/ 679030 w 981719"/>
              <a:gd name="connsiteY32" fmla="*/ 338138 h 528638"/>
              <a:gd name="connsiteX33" fmla="*/ 702843 w 981719"/>
              <a:gd name="connsiteY33" fmla="*/ 330994 h 528638"/>
              <a:gd name="connsiteX34" fmla="*/ 709987 w 981719"/>
              <a:gd name="connsiteY34" fmla="*/ 326232 h 528638"/>
              <a:gd name="connsiteX35" fmla="*/ 717130 w 981719"/>
              <a:gd name="connsiteY35" fmla="*/ 323850 h 528638"/>
              <a:gd name="connsiteX36" fmla="*/ 724274 w 981719"/>
              <a:gd name="connsiteY36" fmla="*/ 319088 h 528638"/>
              <a:gd name="connsiteX37" fmla="*/ 748087 w 981719"/>
              <a:gd name="connsiteY37" fmla="*/ 311944 h 528638"/>
              <a:gd name="connsiteX38" fmla="*/ 762374 w 981719"/>
              <a:gd name="connsiteY38" fmla="*/ 304800 h 528638"/>
              <a:gd name="connsiteX39" fmla="*/ 776662 w 981719"/>
              <a:gd name="connsiteY39" fmla="*/ 297657 h 528638"/>
              <a:gd name="connsiteX40" fmla="*/ 790949 w 981719"/>
              <a:gd name="connsiteY40" fmla="*/ 290513 h 528638"/>
              <a:gd name="connsiteX41" fmla="*/ 798093 w 981719"/>
              <a:gd name="connsiteY41" fmla="*/ 285750 h 528638"/>
              <a:gd name="connsiteX42" fmla="*/ 817143 w 981719"/>
              <a:gd name="connsiteY42" fmla="*/ 278607 h 528638"/>
              <a:gd name="connsiteX43" fmla="*/ 824287 w 981719"/>
              <a:gd name="connsiteY43" fmla="*/ 273844 h 528638"/>
              <a:gd name="connsiteX44" fmla="*/ 833812 w 981719"/>
              <a:gd name="connsiteY44" fmla="*/ 269082 h 528638"/>
              <a:gd name="connsiteX45" fmla="*/ 855243 w 981719"/>
              <a:gd name="connsiteY45" fmla="*/ 257175 h 528638"/>
              <a:gd name="connsiteX46" fmla="*/ 869530 w 981719"/>
              <a:gd name="connsiteY46" fmla="*/ 242888 h 528638"/>
              <a:gd name="connsiteX47" fmla="*/ 876674 w 981719"/>
              <a:gd name="connsiteY47" fmla="*/ 238125 h 528638"/>
              <a:gd name="connsiteX48" fmla="*/ 883818 w 981719"/>
              <a:gd name="connsiteY48" fmla="*/ 230982 h 528638"/>
              <a:gd name="connsiteX49" fmla="*/ 898105 w 981719"/>
              <a:gd name="connsiteY49" fmla="*/ 221457 h 528638"/>
              <a:gd name="connsiteX50" fmla="*/ 907630 w 981719"/>
              <a:gd name="connsiteY50" fmla="*/ 209550 h 528638"/>
              <a:gd name="connsiteX51" fmla="*/ 912393 w 981719"/>
              <a:gd name="connsiteY51" fmla="*/ 202407 h 528638"/>
              <a:gd name="connsiteX52" fmla="*/ 919537 w 981719"/>
              <a:gd name="connsiteY52" fmla="*/ 195263 h 528638"/>
              <a:gd name="connsiteX53" fmla="*/ 929062 w 981719"/>
              <a:gd name="connsiteY53" fmla="*/ 180975 h 528638"/>
              <a:gd name="connsiteX54" fmla="*/ 933824 w 981719"/>
              <a:gd name="connsiteY54" fmla="*/ 173832 h 528638"/>
              <a:gd name="connsiteX55" fmla="*/ 940968 w 981719"/>
              <a:gd name="connsiteY55" fmla="*/ 169069 h 528638"/>
              <a:gd name="connsiteX56" fmla="*/ 950493 w 981719"/>
              <a:gd name="connsiteY56" fmla="*/ 157163 h 528638"/>
              <a:gd name="connsiteX57" fmla="*/ 957637 w 981719"/>
              <a:gd name="connsiteY57" fmla="*/ 147638 h 528638"/>
              <a:gd name="connsiteX58" fmla="*/ 960018 w 981719"/>
              <a:gd name="connsiteY58" fmla="*/ 140494 h 528638"/>
              <a:gd name="connsiteX59" fmla="*/ 971924 w 981719"/>
              <a:gd name="connsiteY59" fmla="*/ 126207 h 528638"/>
              <a:gd name="connsiteX60" fmla="*/ 976687 w 981719"/>
              <a:gd name="connsiteY60" fmla="*/ 119063 h 528638"/>
              <a:gd name="connsiteX61" fmla="*/ 981449 w 981719"/>
              <a:gd name="connsiteY61" fmla="*/ 66675 h 528638"/>
              <a:gd name="connsiteX62" fmla="*/ 979068 w 981719"/>
              <a:gd name="connsiteY62" fmla="*/ 30957 h 528638"/>
              <a:gd name="connsiteX63" fmla="*/ 967162 w 981719"/>
              <a:gd name="connsiteY63" fmla="*/ 19050 h 528638"/>
              <a:gd name="connsiteX64" fmla="*/ 960018 w 981719"/>
              <a:gd name="connsiteY64" fmla="*/ 11907 h 528638"/>
              <a:gd name="connsiteX65" fmla="*/ 945730 w 981719"/>
              <a:gd name="connsiteY65" fmla="*/ 7144 h 528638"/>
              <a:gd name="connsiteX66" fmla="*/ 931443 w 981719"/>
              <a:gd name="connsiteY66" fmla="*/ 2382 h 528638"/>
              <a:gd name="connsiteX67" fmla="*/ 914774 w 981719"/>
              <a:gd name="connsiteY67" fmla="*/ 0 h 528638"/>
              <a:gd name="connsiteX68" fmla="*/ 831430 w 981719"/>
              <a:gd name="connsiteY68" fmla="*/ 2382 h 528638"/>
              <a:gd name="connsiteX69" fmla="*/ 824287 w 981719"/>
              <a:gd name="connsiteY69" fmla="*/ 4763 h 528638"/>
              <a:gd name="connsiteX70" fmla="*/ 814762 w 981719"/>
              <a:gd name="connsiteY70" fmla="*/ 7144 h 528638"/>
              <a:gd name="connsiteX71" fmla="*/ 795712 w 981719"/>
              <a:gd name="connsiteY71" fmla="*/ 9525 h 528638"/>
              <a:gd name="connsiteX72" fmla="*/ 788568 w 981719"/>
              <a:gd name="connsiteY72" fmla="*/ 11907 h 528638"/>
              <a:gd name="connsiteX73" fmla="*/ 752849 w 981719"/>
              <a:gd name="connsiteY73" fmla="*/ 16669 h 528638"/>
              <a:gd name="connsiteX74" fmla="*/ 731418 w 981719"/>
              <a:gd name="connsiteY74" fmla="*/ 21432 h 528638"/>
              <a:gd name="connsiteX75" fmla="*/ 707605 w 981719"/>
              <a:gd name="connsiteY75" fmla="*/ 28575 h 528638"/>
              <a:gd name="connsiteX76" fmla="*/ 700462 w 981719"/>
              <a:gd name="connsiteY76" fmla="*/ 30957 h 528638"/>
              <a:gd name="connsiteX77" fmla="*/ 693318 w 981719"/>
              <a:gd name="connsiteY77" fmla="*/ 35719 h 528638"/>
              <a:gd name="connsiteX78" fmla="*/ 679030 w 981719"/>
              <a:gd name="connsiteY78" fmla="*/ 40482 h 528638"/>
              <a:gd name="connsiteX79" fmla="*/ 671887 w 981719"/>
              <a:gd name="connsiteY79" fmla="*/ 45244 h 528638"/>
              <a:gd name="connsiteX80" fmla="*/ 648074 w 981719"/>
              <a:gd name="connsiteY80" fmla="*/ 52388 h 528638"/>
              <a:gd name="connsiteX81" fmla="*/ 640930 w 981719"/>
              <a:gd name="connsiteY81" fmla="*/ 54769 h 528638"/>
              <a:gd name="connsiteX82" fmla="*/ 631405 w 981719"/>
              <a:gd name="connsiteY82" fmla="*/ 57150 h 528638"/>
              <a:gd name="connsiteX83" fmla="*/ 624262 w 981719"/>
              <a:gd name="connsiteY83" fmla="*/ 59532 h 528638"/>
              <a:gd name="connsiteX84" fmla="*/ 605212 w 981719"/>
              <a:gd name="connsiteY84" fmla="*/ 64294 h 528638"/>
              <a:gd name="connsiteX85" fmla="*/ 590924 w 981719"/>
              <a:gd name="connsiteY85" fmla="*/ 69057 h 528638"/>
              <a:gd name="connsiteX86" fmla="*/ 581399 w 981719"/>
              <a:gd name="connsiteY86" fmla="*/ 71438 h 528638"/>
              <a:gd name="connsiteX87" fmla="*/ 567112 w 981719"/>
              <a:gd name="connsiteY87" fmla="*/ 76200 h 528638"/>
              <a:gd name="connsiteX88" fmla="*/ 555205 w 981719"/>
              <a:gd name="connsiteY88" fmla="*/ 88107 h 528638"/>
              <a:gd name="connsiteX89" fmla="*/ 550443 w 981719"/>
              <a:gd name="connsiteY89" fmla="*/ 95250 h 528638"/>
              <a:gd name="connsiteX90" fmla="*/ 540918 w 981719"/>
              <a:gd name="connsiteY90" fmla="*/ 100013 h 528638"/>
              <a:gd name="connsiteX91" fmla="*/ 533774 w 981719"/>
              <a:gd name="connsiteY91" fmla="*/ 107157 h 528638"/>
              <a:gd name="connsiteX92" fmla="*/ 519487 w 981719"/>
              <a:gd name="connsiteY92" fmla="*/ 116682 h 528638"/>
              <a:gd name="connsiteX93" fmla="*/ 512343 w 981719"/>
              <a:gd name="connsiteY93" fmla="*/ 121444 h 528638"/>
              <a:gd name="connsiteX94" fmla="*/ 505199 w 981719"/>
              <a:gd name="connsiteY94" fmla="*/ 128588 h 528638"/>
              <a:gd name="connsiteX95" fmla="*/ 500437 w 981719"/>
              <a:gd name="connsiteY95" fmla="*/ 135732 h 528638"/>
              <a:gd name="connsiteX96" fmla="*/ 490912 w 981719"/>
              <a:gd name="connsiteY96" fmla="*/ 140494 h 528638"/>
              <a:gd name="connsiteX97" fmla="*/ 474243 w 981719"/>
              <a:gd name="connsiteY97" fmla="*/ 152400 h 528638"/>
              <a:gd name="connsiteX98" fmla="*/ 459955 w 981719"/>
              <a:gd name="connsiteY98" fmla="*/ 161925 h 528638"/>
              <a:gd name="connsiteX99" fmla="*/ 452812 w 981719"/>
              <a:gd name="connsiteY99" fmla="*/ 166688 h 528638"/>
              <a:gd name="connsiteX100" fmla="*/ 440905 w 981719"/>
              <a:gd name="connsiteY100" fmla="*/ 180975 h 528638"/>
              <a:gd name="connsiteX101" fmla="*/ 433762 w 981719"/>
              <a:gd name="connsiteY101" fmla="*/ 183357 h 528638"/>
              <a:gd name="connsiteX102" fmla="*/ 426618 w 981719"/>
              <a:gd name="connsiteY102" fmla="*/ 188119 h 528638"/>
              <a:gd name="connsiteX103" fmla="*/ 421855 w 981719"/>
              <a:gd name="connsiteY103" fmla="*/ 195263 h 528638"/>
              <a:gd name="connsiteX104" fmla="*/ 407568 w 981719"/>
              <a:gd name="connsiteY104" fmla="*/ 200025 h 528638"/>
              <a:gd name="connsiteX105" fmla="*/ 405187 w 981719"/>
              <a:gd name="connsiteY105" fmla="*/ 207169 h 528638"/>
              <a:gd name="connsiteX106" fmla="*/ 398043 w 981719"/>
              <a:gd name="connsiteY106" fmla="*/ 209550 h 528638"/>
              <a:gd name="connsiteX107" fmla="*/ 381374 w 981719"/>
              <a:gd name="connsiteY107" fmla="*/ 219075 h 528638"/>
              <a:gd name="connsiteX108" fmla="*/ 364705 w 981719"/>
              <a:gd name="connsiteY108" fmla="*/ 230982 h 528638"/>
              <a:gd name="connsiteX109" fmla="*/ 357562 w 981719"/>
              <a:gd name="connsiteY109" fmla="*/ 233363 h 528638"/>
              <a:gd name="connsiteX110" fmla="*/ 350418 w 981719"/>
              <a:gd name="connsiteY110" fmla="*/ 238125 h 528638"/>
              <a:gd name="connsiteX111" fmla="*/ 333749 w 981719"/>
              <a:gd name="connsiteY111" fmla="*/ 242888 h 528638"/>
              <a:gd name="connsiteX112" fmla="*/ 326605 w 981719"/>
              <a:gd name="connsiteY112" fmla="*/ 245269 h 528638"/>
              <a:gd name="connsiteX113" fmla="*/ 319462 w 981719"/>
              <a:gd name="connsiteY113" fmla="*/ 250032 h 528638"/>
              <a:gd name="connsiteX114" fmla="*/ 305174 w 981719"/>
              <a:gd name="connsiteY114" fmla="*/ 254794 h 528638"/>
              <a:gd name="connsiteX115" fmla="*/ 288505 w 981719"/>
              <a:gd name="connsiteY115" fmla="*/ 261938 h 528638"/>
              <a:gd name="connsiteX116" fmla="*/ 281362 w 981719"/>
              <a:gd name="connsiteY116" fmla="*/ 266700 h 528638"/>
              <a:gd name="connsiteX117" fmla="*/ 267074 w 981719"/>
              <a:gd name="connsiteY117" fmla="*/ 271463 h 528638"/>
              <a:gd name="connsiteX118" fmla="*/ 259930 w 981719"/>
              <a:gd name="connsiteY118" fmla="*/ 273844 h 528638"/>
              <a:gd name="connsiteX119" fmla="*/ 252787 w 981719"/>
              <a:gd name="connsiteY119" fmla="*/ 278607 h 528638"/>
              <a:gd name="connsiteX120" fmla="*/ 248024 w 981719"/>
              <a:gd name="connsiteY120" fmla="*/ 285750 h 528638"/>
              <a:gd name="connsiteX121" fmla="*/ 240880 w 981719"/>
              <a:gd name="connsiteY121" fmla="*/ 288132 h 528638"/>
              <a:gd name="connsiteX122" fmla="*/ 233737 w 981719"/>
              <a:gd name="connsiteY122" fmla="*/ 295275 h 528638"/>
              <a:gd name="connsiteX123" fmla="*/ 226593 w 981719"/>
              <a:gd name="connsiteY123" fmla="*/ 297657 h 528638"/>
              <a:gd name="connsiteX124" fmla="*/ 221830 w 981719"/>
              <a:gd name="connsiteY124" fmla="*/ 304800 h 528638"/>
              <a:gd name="connsiteX125" fmla="*/ 212305 w 981719"/>
              <a:gd name="connsiteY125" fmla="*/ 309563 h 528638"/>
              <a:gd name="connsiteX126" fmla="*/ 205162 w 981719"/>
              <a:gd name="connsiteY126" fmla="*/ 316707 h 528638"/>
              <a:gd name="connsiteX127" fmla="*/ 200399 w 981719"/>
              <a:gd name="connsiteY127" fmla="*/ 323850 h 528638"/>
              <a:gd name="connsiteX128" fmla="*/ 193255 w 981719"/>
              <a:gd name="connsiteY128" fmla="*/ 326232 h 528638"/>
              <a:gd name="connsiteX129" fmla="*/ 186112 w 981719"/>
              <a:gd name="connsiteY129" fmla="*/ 330994 h 528638"/>
              <a:gd name="connsiteX130" fmla="*/ 174205 w 981719"/>
              <a:gd name="connsiteY130" fmla="*/ 342900 h 528638"/>
              <a:gd name="connsiteX131" fmla="*/ 162299 w 981719"/>
              <a:gd name="connsiteY131" fmla="*/ 357188 h 528638"/>
              <a:gd name="connsiteX132" fmla="*/ 155155 w 981719"/>
              <a:gd name="connsiteY132" fmla="*/ 361950 h 528638"/>
              <a:gd name="connsiteX133" fmla="*/ 145630 w 981719"/>
              <a:gd name="connsiteY133" fmla="*/ 376238 h 528638"/>
              <a:gd name="connsiteX134" fmla="*/ 140868 w 981719"/>
              <a:gd name="connsiteY134" fmla="*/ 383382 h 528638"/>
              <a:gd name="connsiteX135" fmla="*/ 126580 w 981719"/>
              <a:gd name="connsiteY135" fmla="*/ 397669 h 528638"/>
              <a:gd name="connsiteX136" fmla="*/ 117055 w 981719"/>
              <a:gd name="connsiteY136" fmla="*/ 411957 h 528638"/>
              <a:gd name="connsiteX137" fmla="*/ 112293 w 981719"/>
              <a:gd name="connsiteY137" fmla="*/ 419100 h 528638"/>
              <a:gd name="connsiteX138" fmla="*/ 105149 w 981719"/>
              <a:gd name="connsiteY138" fmla="*/ 421482 h 528638"/>
              <a:gd name="connsiteX139" fmla="*/ 83718 w 981719"/>
              <a:gd name="connsiteY139" fmla="*/ 438150 h 528638"/>
              <a:gd name="connsiteX140" fmla="*/ 69430 w 981719"/>
              <a:gd name="connsiteY140" fmla="*/ 442913 h 528638"/>
              <a:gd name="connsiteX141" fmla="*/ 62287 w 981719"/>
              <a:gd name="connsiteY141" fmla="*/ 450057 h 528638"/>
              <a:gd name="connsiteX142" fmla="*/ 47999 w 981719"/>
              <a:gd name="connsiteY142" fmla="*/ 454819 h 528638"/>
              <a:gd name="connsiteX143" fmla="*/ 33712 w 981719"/>
              <a:gd name="connsiteY143" fmla="*/ 459582 h 528638"/>
              <a:gd name="connsiteX144" fmla="*/ 26568 w 981719"/>
              <a:gd name="connsiteY144" fmla="*/ 461963 h 528638"/>
              <a:gd name="connsiteX145" fmla="*/ 19424 w 981719"/>
              <a:gd name="connsiteY145" fmla="*/ 466725 h 528638"/>
              <a:gd name="connsiteX146" fmla="*/ 5137 w 981719"/>
              <a:gd name="connsiteY146" fmla="*/ 471488 h 528638"/>
              <a:gd name="connsiteX147" fmla="*/ 2755 w 981719"/>
              <a:gd name="connsiteY147" fmla="*/ 500063 h 528638"/>
              <a:gd name="connsiteX148" fmla="*/ 9899 w 981719"/>
              <a:gd name="connsiteY148" fmla="*/ 504825 h 528638"/>
              <a:gd name="connsiteX149" fmla="*/ 21805 w 981719"/>
              <a:gd name="connsiteY149" fmla="*/ 519113 h 528638"/>
              <a:gd name="connsiteX150" fmla="*/ 28949 w 981719"/>
              <a:gd name="connsiteY150" fmla="*/ 523875 h 528638"/>
              <a:gd name="connsiteX151" fmla="*/ 43237 w 981719"/>
              <a:gd name="connsiteY151" fmla="*/ 528638 h 528638"/>
              <a:gd name="connsiteX152" fmla="*/ 67049 w 981719"/>
              <a:gd name="connsiteY152" fmla="*/ 526257 h 528638"/>
              <a:gd name="connsiteX153" fmla="*/ 81337 w 981719"/>
              <a:gd name="connsiteY153" fmla="*/ 521494 h 528638"/>
              <a:gd name="connsiteX154" fmla="*/ 88480 w 981719"/>
              <a:gd name="connsiteY154" fmla="*/ 519113 h 528638"/>
              <a:gd name="connsiteX155" fmla="*/ 102768 w 981719"/>
              <a:gd name="connsiteY155" fmla="*/ 516732 h 528638"/>
              <a:gd name="connsiteX156" fmla="*/ 109912 w 981719"/>
              <a:gd name="connsiteY156" fmla="*/ 514350 h 528638"/>
              <a:gd name="connsiteX157" fmla="*/ 128962 w 981719"/>
              <a:gd name="connsiteY157" fmla="*/ 509588 h 528638"/>
              <a:gd name="connsiteX158" fmla="*/ 140868 w 981719"/>
              <a:gd name="connsiteY158" fmla="*/ 497682 h 528638"/>
              <a:gd name="connsiteX159" fmla="*/ 155155 w 981719"/>
              <a:gd name="connsiteY159" fmla="*/ 492919 h 528638"/>
              <a:gd name="connsiteX160" fmla="*/ 162299 w 981719"/>
              <a:gd name="connsiteY160" fmla="*/ 488157 h 528638"/>
              <a:gd name="connsiteX161" fmla="*/ 169443 w 981719"/>
              <a:gd name="connsiteY161" fmla="*/ 485775 h 528638"/>
              <a:gd name="connsiteX162" fmla="*/ 202780 w 981719"/>
              <a:gd name="connsiteY162" fmla="*/ 483394 h 528638"/>
              <a:gd name="connsiteX163" fmla="*/ 233737 w 981719"/>
              <a:gd name="connsiteY163" fmla="*/ 473869 h 528638"/>
              <a:gd name="connsiteX0" fmla="*/ 124199 w 981719"/>
              <a:gd name="connsiteY0" fmla="*/ 485775 h 528638"/>
              <a:gd name="connsiteX1" fmla="*/ 176587 w 981719"/>
              <a:gd name="connsiteY1" fmla="*/ 483394 h 528638"/>
              <a:gd name="connsiteX2" fmla="*/ 190874 w 981719"/>
              <a:gd name="connsiteY2" fmla="*/ 478632 h 528638"/>
              <a:gd name="connsiteX3" fmla="*/ 236118 w 981719"/>
              <a:gd name="connsiteY3" fmla="*/ 473869 h 528638"/>
              <a:gd name="connsiteX4" fmla="*/ 298030 w 981719"/>
              <a:gd name="connsiteY4" fmla="*/ 471488 h 528638"/>
              <a:gd name="connsiteX5" fmla="*/ 321843 w 981719"/>
              <a:gd name="connsiteY5" fmla="*/ 464344 h 528638"/>
              <a:gd name="connsiteX6" fmla="*/ 328987 w 981719"/>
              <a:gd name="connsiteY6" fmla="*/ 461963 h 528638"/>
              <a:gd name="connsiteX7" fmla="*/ 336130 w 981719"/>
              <a:gd name="connsiteY7" fmla="*/ 459582 h 528638"/>
              <a:gd name="connsiteX8" fmla="*/ 362324 w 981719"/>
              <a:gd name="connsiteY8" fmla="*/ 457200 h 528638"/>
              <a:gd name="connsiteX9" fmla="*/ 383755 w 981719"/>
              <a:gd name="connsiteY9" fmla="*/ 452438 h 528638"/>
              <a:gd name="connsiteX10" fmla="*/ 390899 w 981719"/>
              <a:gd name="connsiteY10" fmla="*/ 447675 h 528638"/>
              <a:gd name="connsiteX11" fmla="*/ 405187 w 981719"/>
              <a:gd name="connsiteY11" fmla="*/ 442913 h 528638"/>
              <a:gd name="connsiteX12" fmla="*/ 419474 w 981719"/>
              <a:gd name="connsiteY12" fmla="*/ 438150 h 528638"/>
              <a:gd name="connsiteX13" fmla="*/ 426618 w 981719"/>
              <a:gd name="connsiteY13" fmla="*/ 435769 h 528638"/>
              <a:gd name="connsiteX14" fmla="*/ 436143 w 981719"/>
              <a:gd name="connsiteY14" fmla="*/ 433388 h 528638"/>
              <a:gd name="connsiteX15" fmla="*/ 462337 w 981719"/>
              <a:gd name="connsiteY15" fmla="*/ 426244 h 528638"/>
              <a:gd name="connsiteX16" fmla="*/ 481387 w 981719"/>
              <a:gd name="connsiteY16" fmla="*/ 423863 h 528638"/>
              <a:gd name="connsiteX17" fmla="*/ 500437 w 981719"/>
              <a:gd name="connsiteY17" fmla="*/ 419100 h 528638"/>
              <a:gd name="connsiteX18" fmla="*/ 514724 w 981719"/>
              <a:gd name="connsiteY18" fmla="*/ 414338 h 528638"/>
              <a:gd name="connsiteX19" fmla="*/ 521868 w 981719"/>
              <a:gd name="connsiteY19" fmla="*/ 409575 h 528638"/>
              <a:gd name="connsiteX20" fmla="*/ 536155 w 981719"/>
              <a:gd name="connsiteY20" fmla="*/ 404813 h 528638"/>
              <a:gd name="connsiteX21" fmla="*/ 557587 w 981719"/>
              <a:gd name="connsiteY21" fmla="*/ 395288 h 528638"/>
              <a:gd name="connsiteX22" fmla="*/ 564730 w 981719"/>
              <a:gd name="connsiteY22" fmla="*/ 392907 h 528638"/>
              <a:gd name="connsiteX23" fmla="*/ 586162 w 981719"/>
              <a:gd name="connsiteY23" fmla="*/ 383382 h 528638"/>
              <a:gd name="connsiteX24" fmla="*/ 593305 w 981719"/>
              <a:gd name="connsiteY24" fmla="*/ 381000 h 528638"/>
              <a:gd name="connsiteX25" fmla="*/ 600449 w 981719"/>
              <a:gd name="connsiteY25" fmla="*/ 376238 h 528638"/>
              <a:gd name="connsiteX26" fmla="*/ 614737 w 981719"/>
              <a:gd name="connsiteY26" fmla="*/ 371475 h 528638"/>
              <a:gd name="connsiteX27" fmla="*/ 629024 w 981719"/>
              <a:gd name="connsiteY27" fmla="*/ 364332 h 528638"/>
              <a:gd name="connsiteX28" fmla="*/ 643312 w 981719"/>
              <a:gd name="connsiteY28" fmla="*/ 357188 h 528638"/>
              <a:gd name="connsiteX29" fmla="*/ 657599 w 981719"/>
              <a:gd name="connsiteY29" fmla="*/ 350044 h 528638"/>
              <a:gd name="connsiteX30" fmla="*/ 664743 w 981719"/>
              <a:gd name="connsiteY30" fmla="*/ 342900 h 528638"/>
              <a:gd name="connsiteX31" fmla="*/ 679030 w 981719"/>
              <a:gd name="connsiteY31" fmla="*/ 338138 h 528638"/>
              <a:gd name="connsiteX32" fmla="*/ 702843 w 981719"/>
              <a:gd name="connsiteY32" fmla="*/ 330994 h 528638"/>
              <a:gd name="connsiteX33" fmla="*/ 709987 w 981719"/>
              <a:gd name="connsiteY33" fmla="*/ 326232 h 528638"/>
              <a:gd name="connsiteX34" fmla="*/ 717130 w 981719"/>
              <a:gd name="connsiteY34" fmla="*/ 323850 h 528638"/>
              <a:gd name="connsiteX35" fmla="*/ 724274 w 981719"/>
              <a:gd name="connsiteY35" fmla="*/ 319088 h 528638"/>
              <a:gd name="connsiteX36" fmla="*/ 748087 w 981719"/>
              <a:gd name="connsiteY36" fmla="*/ 311944 h 528638"/>
              <a:gd name="connsiteX37" fmla="*/ 762374 w 981719"/>
              <a:gd name="connsiteY37" fmla="*/ 304800 h 528638"/>
              <a:gd name="connsiteX38" fmla="*/ 776662 w 981719"/>
              <a:gd name="connsiteY38" fmla="*/ 297657 h 528638"/>
              <a:gd name="connsiteX39" fmla="*/ 790949 w 981719"/>
              <a:gd name="connsiteY39" fmla="*/ 290513 h 528638"/>
              <a:gd name="connsiteX40" fmla="*/ 798093 w 981719"/>
              <a:gd name="connsiteY40" fmla="*/ 285750 h 528638"/>
              <a:gd name="connsiteX41" fmla="*/ 817143 w 981719"/>
              <a:gd name="connsiteY41" fmla="*/ 278607 h 528638"/>
              <a:gd name="connsiteX42" fmla="*/ 824287 w 981719"/>
              <a:gd name="connsiteY42" fmla="*/ 273844 h 528638"/>
              <a:gd name="connsiteX43" fmla="*/ 833812 w 981719"/>
              <a:gd name="connsiteY43" fmla="*/ 269082 h 528638"/>
              <a:gd name="connsiteX44" fmla="*/ 855243 w 981719"/>
              <a:gd name="connsiteY44" fmla="*/ 257175 h 528638"/>
              <a:gd name="connsiteX45" fmla="*/ 869530 w 981719"/>
              <a:gd name="connsiteY45" fmla="*/ 242888 h 528638"/>
              <a:gd name="connsiteX46" fmla="*/ 876674 w 981719"/>
              <a:gd name="connsiteY46" fmla="*/ 238125 h 528638"/>
              <a:gd name="connsiteX47" fmla="*/ 883818 w 981719"/>
              <a:gd name="connsiteY47" fmla="*/ 230982 h 528638"/>
              <a:gd name="connsiteX48" fmla="*/ 898105 w 981719"/>
              <a:gd name="connsiteY48" fmla="*/ 221457 h 528638"/>
              <a:gd name="connsiteX49" fmla="*/ 907630 w 981719"/>
              <a:gd name="connsiteY49" fmla="*/ 209550 h 528638"/>
              <a:gd name="connsiteX50" fmla="*/ 912393 w 981719"/>
              <a:gd name="connsiteY50" fmla="*/ 202407 h 528638"/>
              <a:gd name="connsiteX51" fmla="*/ 919537 w 981719"/>
              <a:gd name="connsiteY51" fmla="*/ 195263 h 528638"/>
              <a:gd name="connsiteX52" fmla="*/ 929062 w 981719"/>
              <a:gd name="connsiteY52" fmla="*/ 180975 h 528638"/>
              <a:gd name="connsiteX53" fmla="*/ 933824 w 981719"/>
              <a:gd name="connsiteY53" fmla="*/ 173832 h 528638"/>
              <a:gd name="connsiteX54" fmla="*/ 940968 w 981719"/>
              <a:gd name="connsiteY54" fmla="*/ 169069 h 528638"/>
              <a:gd name="connsiteX55" fmla="*/ 950493 w 981719"/>
              <a:gd name="connsiteY55" fmla="*/ 157163 h 528638"/>
              <a:gd name="connsiteX56" fmla="*/ 957637 w 981719"/>
              <a:gd name="connsiteY56" fmla="*/ 147638 h 528638"/>
              <a:gd name="connsiteX57" fmla="*/ 960018 w 981719"/>
              <a:gd name="connsiteY57" fmla="*/ 140494 h 528638"/>
              <a:gd name="connsiteX58" fmla="*/ 971924 w 981719"/>
              <a:gd name="connsiteY58" fmla="*/ 126207 h 528638"/>
              <a:gd name="connsiteX59" fmla="*/ 976687 w 981719"/>
              <a:gd name="connsiteY59" fmla="*/ 119063 h 528638"/>
              <a:gd name="connsiteX60" fmla="*/ 981449 w 981719"/>
              <a:gd name="connsiteY60" fmla="*/ 66675 h 528638"/>
              <a:gd name="connsiteX61" fmla="*/ 979068 w 981719"/>
              <a:gd name="connsiteY61" fmla="*/ 30957 h 528638"/>
              <a:gd name="connsiteX62" fmla="*/ 967162 w 981719"/>
              <a:gd name="connsiteY62" fmla="*/ 19050 h 528638"/>
              <a:gd name="connsiteX63" fmla="*/ 960018 w 981719"/>
              <a:gd name="connsiteY63" fmla="*/ 11907 h 528638"/>
              <a:gd name="connsiteX64" fmla="*/ 945730 w 981719"/>
              <a:gd name="connsiteY64" fmla="*/ 7144 h 528638"/>
              <a:gd name="connsiteX65" fmla="*/ 931443 w 981719"/>
              <a:gd name="connsiteY65" fmla="*/ 2382 h 528638"/>
              <a:gd name="connsiteX66" fmla="*/ 914774 w 981719"/>
              <a:gd name="connsiteY66" fmla="*/ 0 h 528638"/>
              <a:gd name="connsiteX67" fmla="*/ 831430 w 981719"/>
              <a:gd name="connsiteY67" fmla="*/ 2382 h 528638"/>
              <a:gd name="connsiteX68" fmla="*/ 824287 w 981719"/>
              <a:gd name="connsiteY68" fmla="*/ 4763 h 528638"/>
              <a:gd name="connsiteX69" fmla="*/ 814762 w 981719"/>
              <a:gd name="connsiteY69" fmla="*/ 7144 h 528638"/>
              <a:gd name="connsiteX70" fmla="*/ 795712 w 981719"/>
              <a:gd name="connsiteY70" fmla="*/ 9525 h 528638"/>
              <a:gd name="connsiteX71" fmla="*/ 788568 w 981719"/>
              <a:gd name="connsiteY71" fmla="*/ 11907 h 528638"/>
              <a:gd name="connsiteX72" fmla="*/ 752849 w 981719"/>
              <a:gd name="connsiteY72" fmla="*/ 16669 h 528638"/>
              <a:gd name="connsiteX73" fmla="*/ 731418 w 981719"/>
              <a:gd name="connsiteY73" fmla="*/ 21432 h 528638"/>
              <a:gd name="connsiteX74" fmla="*/ 707605 w 981719"/>
              <a:gd name="connsiteY74" fmla="*/ 28575 h 528638"/>
              <a:gd name="connsiteX75" fmla="*/ 700462 w 981719"/>
              <a:gd name="connsiteY75" fmla="*/ 30957 h 528638"/>
              <a:gd name="connsiteX76" fmla="*/ 693318 w 981719"/>
              <a:gd name="connsiteY76" fmla="*/ 35719 h 528638"/>
              <a:gd name="connsiteX77" fmla="*/ 679030 w 981719"/>
              <a:gd name="connsiteY77" fmla="*/ 40482 h 528638"/>
              <a:gd name="connsiteX78" fmla="*/ 671887 w 981719"/>
              <a:gd name="connsiteY78" fmla="*/ 45244 h 528638"/>
              <a:gd name="connsiteX79" fmla="*/ 648074 w 981719"/>
              <a:gd name="connsiteY79" fmla="*/ 52388 h 528638"/>
              <a:gd name="connsiteX80" fmla="*/ 640930 w 981719"/>
              <a:gd name="connsiteY80" fmla="*/ 54769 h 528638"/>
              <a:gd name="connsiteX81" fmla="*/ 631405 w 981719"/>
              <a:gd name="connsiteY81" fmla="*/ 57150 h 528638"/>
              <a:gd name="connsiteX82" fmla="*/ 624262 w 981719"/>
              <a:gd name="connsiteY82" fmla="*/ 59532 h 528638"/>
              <a:gd name="connsiteX83" fmla="*/ 605212 w 981719"/>
              <a:gd name="connsiteY83" fmla="*/ 64294 h 528638"/>
              <a:gd name="connsiteX84" fmla="*/ 590924 w 981719"/>
              <a:gd name="connsiteY84" fmla="*/ 69057 h 528638"/>
              <a:gd name="connsiteX85" fmla="*/ 581399 w 981719"/>
              <a:gd name="connsiteY85" fmla="*/ 71438 h 528638"/>
              <a:gd name="connsiteX86" fmla="*/ 567112 w 981719"/>
              <a:gd name="connsiteY86" fmla="*/ 76200 h 528638"/>
              <a:gd name="connsiteX87" fmla="*/ 555205 w 981719"/>
              <a:gd name="connsiteY87" fmla="*/ 88107 h 528638"/>
              <a:gd name="connsiteX88" fmla="*/ 550443 w 981719"/>
              <a:gd name="connsiteY88" fmla="*/ 95250 h 528638"/>
              <a:gd name="connsiteX89" fmla="*/ 540918 w 981719"/>
              <a:gd name="connsiteY89" fmla="*/ 100013 h 528638"/>
              <a:gd name="connsiteX90" fmla="*/ 533774 w 981719"/>
              <a:gd name="connsiteY90" fmla="*/ 107157 h 528638"/>
              <a:gd name="connsiteX91" fmla="*/ 519487 w 981719"/>
              <a:gd name="connsiteY91" fmla="*/ 116682 h 528638"/>
              <a:gd name="connsiteX92" fmla="*/ 512343 w 981719"/>
              <a:gd name="connsiteY92" fmla="*/ 121444 h 528638"/>
              <a:gd name="connsiteX93" fmla="*/ 505199 w 981719"/>
              <a:gd name="connsiteY93" fmla="*/ 128588 h 528638"/>
              <a:gd name="connsiteX94" fmla="*/ 500437 w 981719"/>
              <a:gd name="connsiteY94" fmla="*/ 135732 h 528638"/>
              <a:gd name="connsiteX95" fmla="*/ 490912 w 981719"/>
              <a:gd name="connsiteY95" fmla="*/ 140494 h 528638"/>
              <a:gd name="connsiteX96" fmla="*/ 474243 w 981719"/>
              <a:gd name="connsiteY96" fmla="*/ 152400 h 528638"/>
              <a:gd name="connsiteX97" fmla="*/ 459955 w 981719"/>
              <a:gd name="connsiteY97" fmla="*/ 161925 h 528638"/>
              <a:gd name="connsiteX98" fmla="*/ 452812 w 981719"/>
              <a:gd name="connsiteY98" fmla="*/ 166688 h 528638"/>
              <a:gd name="connsiteX99" fmla="*/ 440905 w 981719"/>
              <a:gd name="connsiteY99" fmla="*/ 180975 h 528638"/>
              <a:gd name="connsiteX100" fmla="*/ 433762 w 981719"/>
              <a:gd name="connsiteY100" fmla="*/ 183357 h 528638"/>
              <a:gd name="connsiteX101" fmla="*/ 426618 w 981719"/>
              <a:gd name="connsiteY101" fmla="*/ 188119 h 528638"/>
              <a:gd name="connsiteX102" fmla="*/ 421855 w 981719"/>
              <a:gd name="connsiteY102" fmla="*/ 195263 h 528638"/>
              <a:gd name="connsiteX103" fmla="*/ 407568 w 981719"/>
              <a:gd name="connsiteY103" fmla="*/ 200025 h 528638"/>
              <a:gd name="connsiteX104" fmla="*/ 405187 w 981719"/>
              <a:gd name="connsiteY104" fmla="*/ 207169 h 528638"/>
              <a:gd name="connsiteX105" fmla="*/ 398043 w 981719"/>
              <a:gd name="connsiteY105" fmla="*/ 209550 h 528638"/>
              <a:gd name="connsiteX106" fmla="*/ 381374 w 981719"/>
              <a:gd name="connsiteY106" fmla="*/ 219075 h 528638"/>
              <a:gd name="connsiteX107" fmla="*/ 364705 w 981719"/>
              <a:gd name="connsiteY107" fmla="*/ 230982 h 528638"/>
              <a:gd name="connsiteX108" fmla="*/ 357562 w 981719"/>
              <a:gd name="connsiteY108" fmla="*/ 233363 h 528638"/>
              <a:gd name="connsiteX109" fmla="*/ 350418 w 981719"/>
              <a:gd name="connsiteY109" fmla="*/ 238125 h 528638"/>
              <a:gd name="connsiteX110" fmla="*/ 333749 w 981719"/>
              <a:gd name="connsiteY110" fmla="*/ 242888 h 528638"/>
              <a:gd name="connsiteX111" fmla="*/ 326605 w 981719"/>
              <a:gd name="connsiteY111" fmla="*/ 245269 h 528638"/>
              <a:gd name="connsiteX112" fmla="*/ 319462 w 981719"/>
              <a:gd name="connsiteY112" fmla="*/ 250032 h 528638"/>
              <a:gd name="connsiteX113" fmla="*/ 305174 w 981719"/>
              <a:gd name="connsiteY113" fmla="*/ 254794 h 528638"/>
              <a:gd name="connsiteX114" fmla="*/ 288505 w 981719"/>
              <a:gd name="connsiteY114" fmla="*/ 261938 h 528638"/>
              <a:gd name="connsiteX115" fmla="*/ 281362 w 981719"/>
              <a:gd name="connsiteY115" fmla="*/ 266700 h 528638"/>
              <a:gd name="connsiteX116" fmla="*/ 267074 w 981719"/>
              <a:gd name="connsiteY116" fmla="*/ 271463 h 528638"/>
              <a:gd name="connsiteX117" fmla="*/ 259930 w 981719"/>
              <a:gd name="connsiteY117" fmla="*/ 273844 h 528638"/>
              <a:gd name="connsiteX118" fmla="*/ 252787 w 981719"/>
              <a:gd name="connsiteY118" fmla="*/ 278607 h 528638"/>
              <a:gd name="connsiteX119" fmla="*/ 248024 w 981719"/>
              <a:gd name="connsiteY119" fmla="*/ 285750 h 528638"/>
              <a:gd name="connsiteX120" fmla="*/ 240880 w 981719"/>
              <a:gd name="connsiteY120" fmla="*/ 288132 h 528638"/>
              <a:gd name="connsiteX121" fmla="*/ 233737 w 981719"/>
              <a:gd name="connsiteY121" fmla="*/ 295275 h 528638"/>
              <a:gd name="connsiteX122" fmla="*/ 226593 w 981719"/>
              <a:gd name="connsiteY122" fmla="*/ 297657 h 528638"/>
              <a:gd name="connsiteX123" fmla="*/ 221830 w 981719"/>
              <a:gd name="connsiteY123" fmla="*/ 304800 h 528638"/>
              <a:gd name="connsiteX124" fmla="*/ 212305 w 981719"/>
              <a:gd name="connsiteY124" fmla="*/ 309563 h 528638"/>
              <a:gd name="connsiteX125" fmla="*/ 205162 w 981719"/>
              <a:gd name="connsiteY125" fmla="*/ 316707 h 528638"/>
              <a:gd name="connsiteX126" fmla="*/ 200399 w 981719"/>
              <a:gd name="connsiteY126" fmla="*/ 323850 h 528638"/>
              <a:gd name="connsiteX127" fmla="*/ 193255 w 981719"/>
              <a:gd name="connsiteY127" fmla="*/ 326232 h 528638"/>
              <a:gd name="connsiteX128" fmla="*/ 186112 w 981719"/>
              <a:gd name="connsiteY128" fmla="*/ 330994 h 528638"/>
              <a:gd name="connsiteX129" fmla="*/ 174205 w 981719"/>
              <a:gd name="connsiteY129" fmla="*/ 342900 h 528638"/>
              <a:gd name="connsiteX130" fmla="*/ 162299 w 981719"/>
              <a:gd name="connsiteY130" fmla="*/ 357188 h 528638"/>
              <a:gd name="connsiteX131" fmla="*/ 155155 w 981719"/>
              <a:gd name="connsiteY131" fmla="*/ 361950 h 528638"/>
              <a:gd name="connsiteX132" fmla="*/ 145630 w 981719"/>
              <a:gd name="connsiteY132" fmla="*/ 376238 h 528638"/>
              <a:gd name="connsiteX133" fmla="*/ 140868 w 981719"/>
              <a:gd name="connsiteY133" fmla="*/ 383382 h 528638"/>
              <a:gd name="connsiteX134" fmla="*/ 126580 w 981719"/>
              <a:gd name="connsiteY134" fmla="*/ 397669 h 528638"/>
              <a:gd name="connsiteX135" fmla="*/ 117055 w 981719"/>
              <a:gd name="connsiteY135" fmla="*/ 411957 h 528638"/>
              <a:gd name="connsiteX136" fmla="*/ 112293 w 981719"/>
              <a:gd name="connsiteY136" fmla="*/ 419100 h 528638"/>
              <a:gd name="connsiteX137" fmla="*/ 105149 w 981719"/>
              <a:gd name="connsiteY137" fmla="*/ 421482 h 528638"/>
              <a:gd name="connsiteX138" fmla="*/ 83718 w 981719"/>
              <a:gd name="connsiteY138" fmla="*/ 438150 h 528638"/>
              <a:gd name="connsiteX139" fmla="*/ 69430 w 981719"/>
              <a:gd name="connsiteY139" fmla="*/ 442913 h 528638"/>
              <a:gd name="connsiteX140" fmla="*/ 62287 w 981719"/>
              <a:gd name="connsiteY140" fmla="*/ 450057 h 528638"/>
              <a:gd name="connsiteX141" fmla="*/ 47999 w 981719"/>
              <a:gd name="connsiteY141" fmla="*/ 454819 h 528638"/>
              <a:gd name="connsiteX142" fmla="*/ 33712 w 981719"/>
              <a:gd name="connsiteY142" fmla="*/ 459582 h 528638"/>
              <a:gd name="connsiteX143" fmla="*/ 26568 w 981719"/>
              <a:gd name="connsiteY143" fmla="*/ 461963 h 528638"/>
              <a:gd name="connsiteX144" fmla="*/ 19424 w 981719"/>
              <a:gd name="connsiteY144" fmla="*/ 466725 h 528638"/>
              <a:gd name="connsiteX145" fmla="*/ 5137 w 981719"/>
              <a:gd name="connsiteY145" fmla="*/ 471488 h 528638"/>
              <a:gd name="connsiteX146" fmla="*/ 2755 w 981719"/>
              <a:gd name="connsiteY146" fmla="*/ 500063 h 528638"/>
              <a:gd name="connsiteX147" fmla="*/ 9899 w 981719"/>
              <a:gd name="connsiteY147" fmla="*/ 504825 h 528638"/>
              <a:gd name="connsiteX148" fmla="*/ 21805 w 981719"/>
              <a:gd name="connsiteY148" fmla="*/ 519113 h 528638"/>
              <a:gd name="connsiteX149" fmla="*/ 28949 w 981719"/>
              <a:gd name="connsiteY149" fmla="*/ 523875 h 528638"/>
              <a:gd name="connsiteX150" fmla="*/ 43237 w 981719"/>
              <a:gd name="connsiteY150" fmla="*/ 528638 h 528638"/>
              <a:gd name="connsiteX151" fmla="*/ 67049 w 981719"/>
              <a:gd name="connsiteY151" fmla="*/ 526257 h 528638"/>
              <a:gd name="connsiteX152" fmla="*/ 81337 w 981719"/>
              <a:gd name="connsiteY152" fmla="*/ 521494 h 528638"/>
              <a:gd name="connsiteX153" fmla="*/ 88480 w 981719"/>
              <a:gd name="connsiteY153" fmla="*/ 519113 h 528638"/>
              <a:gd name="connsiteX154" fmla="*/ 102768 w 981719"/>
              <a:gd name="connsiteY154" fmla="*/ 516732 h 528638"/>
              <a:gd name="connsiteX155" fmla="*/ 109912 w 981719"/>
              <a:gd name="connsiteY155" fmla="*/ 514350 h 528638"/>
              <a:gd name="connsiteX156" fmla="*/ 128962 w 981719"/>
              <a:gd name="connsiteY156" fmla="*/ 509588 h 528638"/>
              <a:gd name="connsiteX157" fmla="*/ 140868 w 981719"/>
              <a:gd name="connsiteY157" fmla="*/ 497682 h 528638"/>
              <a:gd name="connsiteX158" fmla="*/ 155155 w 981719"/>
              <a:gd name="connsiteY158" fmla="*/ 492919 h 528638"/>
              <a:gd name="connsiteX159" fmla="*/ 162299 w 981719"/>
              <a:gd name="connsiteY159" fmla="*/ 488157 h 528638"/>
              <a:gd name="connsiteX160" fmla="*/ 169443 w 981719"/>
              <a:gd name="connsiteY160" fmla="*/ 485775 h 528638"/>
              <a:gd name="connsiteX161" fmla="*/ 202780 w 981719"/>
              <a:gd name="connsiteY161" fmla="*/ 483394 h 528638"/>
              <a:gd name="connsiteX162" fmla="*/ 233737 w 981719"/>
              <a:gd name="connsiteY162"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02780 w 981719"/>
              <a:gd name="connsiteY160" fmla="*/ 483394 h 528638"/>
              <a:gd name="connsiteX161" fmla="*/ 233737 w 981719"/>
              <a:gd name="connsiteY161"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02780 w 981719"/>
              <a:gd name="connsiteY160" fmla="*/ 483394 h 528638"/>
              <a:gd name="connsiteX161" fmla="*/ 233737 w 981719"/>
              <a:gd name="connsiteY161"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33737 w 981719"/>
              <a:gd name="connsiteY160"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9443 w 981719"/>
              <a:gd name="connsiteY158" fmla="*/ 485775 h 528638"/>
              <a:gd name="connsiteX159" fmla="*/ 233737 w 981719"/>
              <a:gd name="connsiteY159" fmla="*/ 473869 h 52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981719" h="528638">
                <a:moveTo>
                  <a:pt x="176587" y="483394"/>
                </a:moveTo>
                <a:cubicBezTo>
                  <a:pt x="181578" y="482859"/>
                  <a:pt x="185885" y="479187"/>
                  <a:pt x="190874" y="478632"/>
                </a:cubicBezTo>
                <a:lnTo>
                  <a:pt x="236118" y="473869"/>
                </a:lnTo>
                <a:cubicBezTo>
                  <a:pt x="256739" y="472724"/>
                  <a:pt x="277393" y="472282"/>
                  <a:pt x="298030" y="471488"/>
                </a:cubicBezTo>
                <a:cubicBezTo>
                  <a:pt x="312429" y="467889"/>
                  <a:pt x="304445" y="470143"/>
                  <a:pt x="321843" y="464344"/>
                </a:cubicBezTo>
                <a:lnTo>
                  <a:pt x="328987" y="461963"/>
                </a:lnTo>
                <a:cubicBezTo>
                  <a:pt x="331368" y="461169"/>
                  <a:pt x="333631" y="459809"/>
                  <a:pt x="336130" y="459582"/>
                </a:cubicBezTo>
                <a:lnTo>
                  <a:pt x="362324" y="457200"/>
                </a:lnTo>
                <a:cubicBezTo>
                  <a:pt x="364442" y="456776"/>
                  <a:pt x="380813" y="453699"/>
                  <a:pt x="383755" y="452438"/>
                </a:cubicBezTo>
                <a:cubicBezTo>
                  <a:pt x="386386" y="451311"/>
                  <a:pt x="388284" y="448837"/>
                  <a:pt x="390899" y="447675"/>
                </a:cubicBezTo>
                <a:cubicBezTo>
                  <a:pt x="395487" y="445636"/>
                  <a:pt x="400424" y="444500"/>
                  <a:pt x="405187" y="442913"/>
                </a:cubicBezTo>
                <a:lnTo>
                  <a:pt x="419474" y="438150"/>
                </a:lnTo>
                <a:cubicBezTo>
                  <a:pt x="421855" y="437356"/>
                  <a:pt x="424183" y="436378"/>
                  <a:pt x="426618" y="435769"/>
                </a:cubicBezTo>
                <a:cubicBezTo>
                  <a:pt x="429793" y="434975"/>
                  <a:pt x="432996" y="434287"/>
                  <a:pt x="436143" y="433388"/>
                </a:cubicBezTo>
                <a:cubicBezTo>
                  <a:pt x="447042" y="430274"/>
                  <a:pt x="447254" y="428129"/>
                  <a:pt x="462337" y="426244"/>
                </a:cubicBezTo>
                <a:lnTo>
                  <a:pt x="481387" y="423863"/>
                </a:lnTo>
                <a:cubicBezTo>
                  <a:pt x="503056" y="416640"/>
                  <a:pt x="468836" y="427719"/>
                  <a:pt x="500437" y="419100"/>
                </a:cubicBezTo>
                <a:cubicBezTo>
                  <a:pt x="505280" y="417779"/>
                  <a:pt x="514724" y="414338"/>
                  <a:pt x="514724" y="414338"/>
                </a:cubicBezTo>
                <a:cubicBezTo>
                  <a:pt x="517105" y="412750"/>
                  <a:pt x="519253" y="410737"/>
                  <a:pt x="521868" y="409575"/>
                </a:cubicBezTo>
                <a:cubicBezTo>
                  <a:pt x="526455" y="407536"/>
                  <a:pt x="536155" y="404813"/>
                  <a:pt x="536155" y="404813"/>
                </a:cubicBezTo>
                <a:cubicBezTo>
                  <a:pt x="547476" y="397265"/>
                  <a:pt x="540583" y="400955"/>
                  <a:pt x="557587" y="395288"/>
                </a:cubicBezTo>
                <a:lnTo>
                  <a:pt x="564730" y="392907"/>
                </a:lnTo>
                <a:cubicBezTo>
                  <a:pt x="576053" y="385358"/>
                  <a:pt x="569156" y="389051"/>
                  <a:pt x="586162" y="383382"/>
                </a:cubicBezTo>
                <a:cubicBezTo>
                  <a:pt x="588543" y="382588"/>
                  <a:pt x="591217" y="382392"/>
                  <a:pt x="593305" y="381000"/>
                </a:cubicBezTo>
                <a:cubicBezTo>
                  <a:pt x="595686" y="379413"/>
                  <a:pt x="597834" y="377400"/>
                  <a:pt x="600449" y="376238"/>
                </a:cubicBezTo>
                <a:cubicBezTo>
                  <a:pt x="605037" y="374199"/>
                  <a:pt x="610560" y="374260"/>
                  <a:pt x="614737" y="371475"/>
                </a:cubicBezTo>
                <a:cubicBezTo>
                  <a:pt x="623969" y="365321"/>
                  <a:pt x="619165" y="367618"/>
                  <a:pt x="629024" y="364332"/>
                </a:cubicBezTo>
                <a:cubicBezTo>
                  <a:pt x="649503" y="350678"/>
                  <a:pt x="623589" y="367050"/>
                  <a:pt x="643312" y="357188"/>
                </a:cubicBezTo>
                <a:cubicBezTo>
                  <a:pt x="661776" y="347955"/>
                  <a:pt x="639642" y="356029"/>
                  <a:pt x="657599" y="350044"/>
                </a:cubicBezTo>
                <a:cubicBezTo>
                  <a:pt x="659980" y="347663"/>
                  <a:pt x="661799" y="344535"/>
                  <a:pt x="664743" y="342900"/>
                </a:cubicBezTo>
                <a:cubicBezTo>
                  <a:pt x="669131" y="340462"/>
                  <a:pt x="679030" y="338138"/>
                  <a:pt x="679030" y="338138"/>
                </a:cubicBezTo>
                <a:cubicBezTo>
                  <a:pt x="695104" y="327421"/>
                  <a:pt x="674986" y="339350"/>
                  <a:pt x="702843" y="330994"/>
                </a:cubicBezTo>
                <a:cubicBezTo>
                  <a:pt x="705584" y="330172"/>
                  <a:pt x="707427" y="327512"/>
                  <a:pt x="709987" y="326232"/>
                </a:cubicBezTo>
                <a:cubicBezTo>
                  <a:pt x="712232" y="325109"/>
                  <a:pt x="714885" y="324973"/>
                  <a:pt x="717130" y="323850"/>
                </a:cubicBezTo>
                <a:cubicBezTo>
                  <a:pt x="719690" y="322570"/>
                  <a:pt x="721659" y="320250"/>
                  <a:pt x="724274" y="319088"/>
                </a:cubicBezTo>
                <a:cubicBezTo>
                  <a:pt x="731732" y="315773"/>
                  <a:pt x="740168" y="313924"/>
                  <a:pt x="748087" y="311944"/>
                </a:cubicBezTo>
                <a:cubicBezTo>
                  <a:pt x="768551" y="298301"/>
                  <a:pt x="742662" y="314656"/>
                  <a:pt x="762374" y="304800"/>
                </a:cubicBezTo>
                <a:cubicBezTo>
                  <a:pt x="780832" y="295571"/>
                  <a:pt x="758712" y="303640"/>
                  <a:pt x="776662" y="297657"/>
                </a:cubicBezTo>
                <a:cubicBezTo>
                  <a:pt x="797127" y="284011"/>
                  <a:pt x="771237" y="300369"/>
                  <a:pt x="790949" y="290513"/>
                </a:cubicBezTo>
                <a:cubicBezTo>
                  <a:pt x="793509" y="289233"/>
                  <a:pt x="795462" y="286877"/>
                  <a:pt x="798093" y="285750"/>
                </a:cubicBezTo>
                <a:cubicBezTo>
                  <a:pt x="821533" y="275704"/>
                  <a:pt x="793333" y="292213"/>
                  <a:pt x="817143" y="278607"/>
                </a:cubicBezTo>
                <a:cubicBezTo>
                  <a:pt x="819628" y="277187"/>
                  <a:pt x="821802" y="275264"/>
                  <a:pt x="824287" y="273844"/>
                </a:cubicBezTo>
                <a:cubicBezTo>
                  <a:pt x="827369" y="272083"/>
                  <a:pt x="830768" y="270908"/>
                  <a:pt x="833812" y="269082"/>
                </a:cubicBezTo>
                <a:cubicBezTo>
                  <a:pt x="854285" y="256798"/>
                  <a:pt x="840872" y="261967"/>
                  <a:pt x="855243" y="257175"/>
                </a:cubicBezTo>
                <a:cubicBezTo>
                  <a:pt x="860005" y="252413"/>
                  <a:pt x="863926" y="246624"/>
                  <a:pt x="869530" y="242888"/>
                </a:cubicBezTo>
                <a:cubicBezTo>
                  <a:pt x="871911" y="241300"/>
                  <a:pt x="874475" y="239957"/>
                  <a:pt x="876674" y="238125"/>
                </a:cubicBezTo>
                <a:cubicBezTo>
                  <a:pt x="879261" y="235969"/>
                  <a:pt x="881160" y="233049"/>
                  <a:pt x="883818" y="230982"/>
                </a:cubicBezTo>
                <a:cubicBezTo>
                  <a:pt x="888336" y="227468"/>
                  <a:pt x="898105" y="221457"/>
                  <a:pt x="898105" y="221457"/>
                </a:cubicBezTo>
                <a:cubicBezTo>
                  <a:pt x="902742" y="207551"/>
                  <a:pt x="896860" y="220320"/>
                  <a:pt x="907630" y="209550"/>
                </a:cubicBezTo>
                <a:cubicBezTo>
                  <a:pt x="909654" y="207526"/>
                  <a:pt x="910561" y="204605"/>
                  <a:pt x="912393" y="202407"/>
                </a:cubicBezTo>
                <a:cubicBezTo>
                  <a:pt x="914549" y="199820"/>
                  <a:pt x="917469" y="197921"/>
                  <a:pt x="919537" y="195263"/>
                </a:cubicBezTo>
                <a:cubicBezTo>
                  <a:pt x="923051" y="190745"/>
                  <a:pt x="925887" y="185738"/>
                  <a:pt x="929062" y="180975"/>
                </a:cubicBezTo>
                <a:cubicBezTo>
                  <a:pt x="930649" y="178594"/>
                  <a:pt x="931443" y="175419"/>
                  <a:pt x="933824" y="173832"/>
                </a:cubicBezTo>
                <a:lnTo>
                  <a:pt x="940968" y="169069"/>
                </a:lnTo>
                <a:cubicBezTo>
                  <a:pt x="945603" y="155161"/>
                  <a:pt x="939722" y="167933"/>
                  <a:pt x="950493" y="157163"/>
                </a:cubicBezTo>
                <a:cubicBezTo>
                  <a:pt x="953299" y="154357"/>
                  <a:pt x="955256" y="150813"/>
                  <a:pt x="957637" y="147638"/>
                </a:cubicBezTo>
                <a:cubicBezTo>
                  <a:pt x="958431" y="145257"/>
                  <a:pt x="958896" y="142739"/>
                  <a:pt x="960018" y="140494"/>
                </a:cubicBezTo>
                <a:cubicBezTo>
                  <a:pt x="964453" y="131623"/>
                  <a:pt x="965339" y="134108"/>
                  <a:pt x="971924" y="126207"/>
                </a:cubicBezTo>
                <a:cubicBezTo>
                  <a:pt x="973756" y="124008"/>
                  <a:pt x="975099" y="121444"/>
                  <a:pt x="976687" y="119063"/>
                </a:cubicBezTo>
                <a:cubicBezTo>
                  <a:pt x="983425" y="98845"/>
                  <a:pt x="981449" y="106886"/>
                  <a:pt x="981449" y="66675"/>
                </a:cubicBezTo>
                <a:cubicBezTo>
                  <a:pt x="981449" y="54743"/>
                  <a:pt x="981030" y="42727"/>
                  <a:pt x="979068" y="30957"/>
                </a:cubicBezTo>
                <a:cubicBezTo>
                  <a:pt x="977942" y="24199"/>
                  <a:pt x="971463" y="22634"/>
                  <a:pt x="967162" y="19050"/>
                </a:cubicBezTo>
                <a:cubicBezTo>
                  <a:pt x="964575" y="16894"/>
                  <a:pt x="962962" y="13542"/>
                  <a:pt x="960018" y="11907"/>
                </a:cubicBezTo>
                <a:cubicBezTo>
                  <a:pt x="955629" y="9469"/>
                  <a:pt x="950493" y="8732"/>
                  <a:pt x="945730" y="7144"/>
                </a:cubicBezTo>
                <a:lnTo>
                  <a:pt x="931443" y="2382"/>
                </a:lnTo>
                <a:lnTo>
                  <a:pt x="914774" y="0"/>
                </a:lnTo>
                <a:cubicBezTo>
                  <a:pt x="886993" y="794"/>
                  <a:pt x="859184" y="921"/>
                  <a:pt x="831430" y="2382"/>
                </a:cubicBezTo>
                <a:cubicBezTo>
                  <a:pt x="828924" y="2514"/>
                  <a:pt x="826700" y="4074"/>
                  <a:pt x="824287" y="4763"/>
                </a:cubicBezTo>
                <a:cubicBezTo>
                  <a:pt x="821140" y="5662"/>
                  <a:pt x="817990" y="6606"/>
                  <a:pt x="814762" y="7144"/>
                </a:cubicBezTo>
                <a:cubicBezTo>
                  <a:pt x="808450" y="8196"/>
                  <a:pt x="802062" y="8731"/>
                  <a:pt x="795712" y="9525"/>
                </a:cubicBezTo>
                <a:cubicBezTo>
                  <a:pt x="793331" y="10319"/>
                  <a:pt x="791018" y="11362"/>
                  <a:pt x="788568" y="11907"/>
                </a:cubicBezTo>
                <a:cubicBezTo>
                  <a:pt x="777884" y="14281"/>
                  <a:pt x="763160" y="15523"/>
                  <a:pt x="752849" y="16669"/>
                </a:cubicBezTo>
                <a:cubicBezTo>
                  <a:pt x="738947" y="21302"/>
                  <a:pt x="752370" y="17241"/>
                  <a:pt x="731418" y="21432"/>
                </a:cubicBezTo>
                <a:cubicBezTo>
                  <a:pt x="722421" y="23232"/>
                  <a:pt x="716717" y="25538"/>
                  <a:pt x="707605" y="28575"/>
                </a:cubicBezTo>
                <a:cubicBezTo>
                  <a:pt x="705224" y="29369"/>
                  <a:pt x="702550" y="29565"/>
                  <a:pt x="700462" y="30957"/>
                </a:cubicBezTo>
                <a:cubicBezTo>
                  <a:pt x="698081" y="32544"/>
                  <a:pt x="695933" y="34557"/>
                  <a:pt x="693318" y="35719"/>
                </a:cubicBezTo>
                <a:cubicBezTo>
                  <a:pt x="688730" y="37758"/>
                  <a:pt x="683207" y="37697"/>
                  <a:pt x="679030" y="40482"/>
                </a:cubicBezTo>
                <a:cubicBezTo>
                  <a:pt x="676649" y="42069"/>
                  <a:pt x="674502" y="44082"/>
                  <a:pt x="671887" y="45244"/>
                </a:cubicBezTo>
                <a:cubicBezTo>
                  <a:pt x="661698" y="49773"/>
                  <a:pt x="657773" y="49617"/>
                  <a:pt x="648074" y="52388"/>
                </a:cubicBezTo>
                <a:cubicBezTo>
                  <a:pt x="645660" y="53078"/>
                  <a:pt x="643344" y="54079"/>
                  <a:pt x="640930" y="54769"/>
                </a:cubicBezTo>
                <a:cubicBezTo>
                  <a:pt x="637783" y="55668"/>
                  <a:pt x="634552" y="56251"/>
                  <a:pt x="631405" y="57150"/>
                </a:cubicBezTo>
                <a:cubicBezTo>
                  <a:pt x="628992" y="57840"/>
                  <a:pt x="626683" y="58872"/>
                  <a:pt x="624262" y="59532"/>
                </a:cubicBezTo>
                <a:cubicBezTo>
                  <a:pt x="617947" y="61254"/>
                  <a:pt x="611421" y="62224"/>
                  <a:pt x="605212" y="64294"/>
                </a:cubicBezTo>
                <a:cubicBezTo>
                  <a:pt x="600449" y="65882"/>
                  <a:pt x="595794" y="67840"/>
                  <a:pt x="590924" y="69057"/>
                </a:cubicBezTo>
                <a:cubicBezTo>
                  <a:pt x="587749" y="69851"/>
                  <a:pt x="584534" y="70498"/>
                  <a:pt x="581399" y="71438"/>
                </a:cubicBezTo>
                <a:cubicBezTo>
                  <a:pt x="576591" y="72880"/>
                  <a:pt x="567112" y="76200"/>
                  <a:pt x="567112" y="76200"/>
                </a:cubicBezTo>
                <a:cubicBezTo>
                  <a:pt x="554411" y="95251"/>
                  <a:pt x="571081" y="72231"/>
                  <a:pt x="555205" y="88107"/>
                </a:cubicBezTo>
                <a:cubicBezTo>
                  <a:pt x="553182" y="90130"/>
                  <a:pt x="552641" y="93418"/>
                  <a:pt x="550443" y="95250"/>
                </a:cubicBezTo>
                <a:cubicBezTo>
                  <a:pt x="547716" y="97523"/>
                  <a:pt x="543807" y="97950"/>
                  <a:pt x="540918" y="100013"/>
                </a:cubicBezTo>
                <a:cubicBezTo>
                  <a:pt x="538178" y="101971"/>
                  <a:pt x="536432" y="105089"/>
                  <a:pt x="533774" y="107157"/>
                </a:cubicBezTo>
                <a:cubicBezTo>
                  <a:pt x="529256" y="110671"/>
                  <a:pt x="524249" y="113507"/>
                  <a:pt x="519487" y="116682"/>
                </a:cubicBezTo>
                <a:cubicBezTo>
                  <a:pt x="517106" y="118269"/>
                  <a:pt x="514367" y="119420"/>
                  <a:pt x="512343" y="121444"/>
                </a:cubicBezTo>
                <a:cubicBezTo>
                  <a:pt x="509962" y="123825"/>
                  <a:pt x="507355" y="126001"/>
                  <a:pt x="505199" y="128588"/>
                </a:cubicBezTo>
                <a:cubicBezTo>
                  <a:pt x="503367" y="130787"/>
                  <a:pt x="502636" y="133900"/>
                  <a:pt x="500437" y="135732"/>
                </a:cubicBezTo>
                <a:cubicBezTo>
                  <a:pt x="497710" y="138004"/>
                  <a:pt x="494087" y="138907"/>
                  <a:pt x="490912" y="140494"/>
                </a:cubicBezTo>
                <a:cubicBezTo>
                  <a:pt x="472337" y="159069"/>
                  <a:pt x="496183" y="136729"/>
                  <a:pt x="474243" y="152400"/>
                </a:cubicBezTo>
                <a:cubicBezTo>
                  <a:pt x="458635" y="163548"/>
                  <a:pt x="475280" y="156817"/>
                  <a:pt x="459955" y="161925"/>
                </a:cubicBezTo>
                <a:cubicBezTo>
                  <a:pt x="457574" y="163513"/>
                  <a:pt x="454836" y="164664"/>
                  <a:pt x="452812" y="166688"/>
                </a:cubicBezTo>
                <a:cubicBezTo>
                  <a:pt x="444027" y="175474"/>
                  <a:pt x="452608" y="173173"/>
                  <a:pt x="440905" y="180975"/>
                </a:cubicBezTo>
                <a:cubicBezTo>
                  <a:pt x="438817" y="182367"/>
                  <a:pt x="436007" y="182234"/>
                  <a:pt x="433762" y="183357"/>
                </a:cubicBezTo>
                <a:cubicBezTo>
                  <a:pt x="431202" y="184637"/>
                  <a:pt x="428999" y="186532"/>
                  <a:pt x="426618" y="188119"/>
                </a:cubicBezTo>
                <a:cubicBezTo>
                  <a:pt x="425030" y="190500"/>
                  <a:pt x="424282" y="193746"/>
                  <a:pt x="421855" y="195263"/>
                </a:cubicBezTo>
                <a:cubicBezTo>
                  <a:pt x="417598" y="197924"/>
                  <a:pt x="407568" y="200025"/>
                  <a:pt x="407568" y="200025"/>
                </a:cubicBezTo>
                <a:cubicBezTo>
                  <a:pt x="406774" y="202406"/>
                  <a:pt x="406962" y="205394"/>
                  <a:pt x="405187" y="207169"/>
                </a:cubicBezTo>
                <a:cubicBezTo>
                  <a:pt x="403412" y="208944"/>
                  <a:pt x="400222" y="208305"/>
                  <a:pt x="398043" y="209550"/>
                </a:cubicBezTo>
                <a:cubicBezTo>
                  <a:pt x="377860" y="221083"/>
                  <a:pt x="397754" y="213616"/>
                  <a:pt x="381374" y="219075"/>
                </a:cubicBezTo>
                <a:cubicBezTo>
                  <a:pt x="379217" y="220692"/>
                  <a:pt x="368186" y="229241"/>
                  <a:pt x="364705" y="230982"/>
                </a:cubicBezTo>
                <a:cubicBezTo>
                  <a:pt x="362460" y="232104"/>
                  <a:pt x="359807" y="232241"/>
                  <a:pt x="357562" y="233363"/>
                </a:cubicBezTo>
                <a:cubicBezTo>
                  <a:pt x="355002" y="234643"/>
                  <a:pt x="352978" y="236845"/>
                  <a:pt x="350418" y="238125"/>
                </a:cubicBezTo>
                <a:cubicBezTo>
                  <a:pt x="346606" y="240031"/>
                  <a:pt x="337317" y="241869"/>
                  <a:pt x="333749" y="242888"/>
                </a:cubicBezTo>
                <a:cubicBezTo>
                  <a:pt x="331335" y="243578"/>
                  <a:pt x="328986" y="244475"/>
                  <a:pt x="326605" y="245269"/>
                </a:cubicBezTo>
                <a:cubicBezTo>
                  <a:pt x="324224" y="246857"/>
                  <a:pt x="322077" y="248870"/>
                  <a:pt x="319462" y="250032"/>
                </a:cubicBezTo>
                <a:cubicBezTo>
                  <a:pt x="314874" y="252071"/>
                  <a:pt x="305174" y="254794"/>
                  <a:pt x="305174" y="254794"/>
                </a:cubicBezTo>
                <a:cubicBezTo>
                  <a:pt x="287241" y="266750"/>
                  <a:pt x="310030" y="252714"/>
                  <a:pt x="288505" y="261938"/>
                </a:cubicBezTo>
                <a:cubicBezTo>
                  <a:pt x="285875" y="263065"/>
                  <a:pt x="283977" y="265538"/>
                  <a:pt x="281362" y="266700"/>
                </a:cubicBezTo>
                <a:cubicBezTo>
                  <a:pt x="276774" y="268739"/>
                  <a:pt x="271837" y="269875"/>
                  <a:pt x="267074" y="271463"/>
                </a:cubicBezTo>
                <a:lnTo>
                  <a:pt x="259930" y="273844"/>
                </a:lnTo>
                <a:cubicBezTo>
                  <a:pt x="257549" y="275432"/>
                  <a:pt x="254811" y="276583"/>
                  <a:pt x="252787" y="278607"/>
                </a:cubicBezTo>
                <a:cubicBezTo>
                  <a:pt x="250763" y="280631"/>
                  <a:pt x="250259" y="283962"/>
                  <a:pt x="248024" y="285750"/>
                </a:cubicBezTo>
                <a:cubicBezTo>
                  <a:pt x="246064" y="287318"/>
                  <a:pt x="243261" y="287338"/>
                  <a:pt x="240880" y="288132"/>
                </a:cubicBezTo>
                <a:cubicBezTo>
                  <a:pt x="238499" y="290513"/>
                  <a:pt x="236539" y="293407"/>
                  <a:pt x="233737" y="295275"/>
                </a:cubicBezTo>
                <a:cubicBezTo>
                  <a:pt x="231648" y="296667"/>
                  <a:pt x="228553" y="296089"/>
                  <a:pt x="226593" y="297657"/>
                </a:cubicBezTo>
                <a:cubicBezTo>
                  <a:pt x="224358" y="299445"/>
                  <a:pt x="224029" y="302968"/>
                  <a:pt x="221830" y="304800"/>
                </a:cubicBezTo>
                <a:cubicBezTo>
                  <a:pt x="219103" y="307072"/>
                  <a:pt x="215480" y="307975"/>
                  <a:pt x="212305" y="309563"/>
                </a:cubicBezTo>
                <a:cubicBezTo>
                  <a:pt x="209924" y="311944"/>
                  <a:pt x="207318" y="314120"/>
                  <a:pt x="205162" y="316707"/>
                </a:cubicBezTo>
                <a:cubicBezTo>
                  <a:pt x="203330" y="318905"/>
                  <a:pt x="202634" y="322062"/>
                  <a:pt x="200399" y="323850"/>
                </a:cubicBezTo>
                <a:cubicBezTo>
                  <a:pt x="198439" y="325418"/>
                  <a:pt x="195500" y="325109"/>
                  <a:pt x="193255" y="326232"/>
                </a:cubicBezTo>
                <a:cubicBezTo>
                  <a:pt x="190696" y="327512"/>
                  <a:pt x="188493" y="329407"/>
                  <a:pt x="186112" y="330994"/>
                </a:cubicBezTo>
                <a:cubicBezTo>
                  <a:pt x="177378" y="344094"/>
                  <a:pt x="186114" y="332976"/>
                  <a:pt x="174205" y="342900"/>
                </a:cubicBezTo>
                <a:cubicBezTo>
                  <a:pt x="150799" y="362405"/>
                  <a:pt x="181032" y="338456"/>
                  <a:pt x="162299" y="357188"/>
                </a:cubicBezTo>
                <a:cubicBezTo>
                  <a:pt x="160275" y="359212"/>
                  <a:pt x="157536" y="360363"/>
                  <a:pt x="155155" y="361950"/>
                </a:cubicBezTo>
                <a:cubicBezTo>
                  <a:pt x="150970" y="374505"/>
                  <a:pt x="155540" y="364345"/>
                  <a:pt x="145630" y="376238"/>
                </a:cubicBezTo>
                <a:cubicBezTo>
                  <a:pt x="143798" y="378437"/>
                  <a:pt x="142769" y="381243"/>
                  <a:pt x="140868" y="383382"/>
                </a:cubicBezTo>
                <a:cubicBezTo>
                  <a:pt x="136393" y="388416"/>
                  <a:pt x="130316" y="392065"/>
                  <a:pt x="126580" y="397669"/>
                </a:cubicBezTo>
                <a:lnTo>
                  <a:pt x="117055" y="411957"/>
                </a:lnTo>
                <a:cubicBezTo>
                  <a:pt x="115468" y="414338"/>
                  <a:pt x="115008" y="418195"/>
                  <a:pt x="112293" y="419100"/>
                </a:cubicBezTo>
                <a:lnTo>
                  <a:pt x="105149" y="421482"/>
                </a:lnTo>
                <a:cubicBezTo>
                  <a:pt x="98986" y="427644"/>
                  <a:pt x="92260" y="435302"/>
                  <a:pt x="83718" y="438150"/>
                </a:cubicBezTo>
                <a:lnTo>
                  <a:pt x="69430" y="442913"/>
                </a:lnTo>
                <a:cubicBezTo>
                  <a:pt x="67049" y="445294"/>
                  <a:pt x="65231" y="448422"/>
                  <a:pt x="62287" y="450057"/>
                </a:cubicBezTo>
                <a:cubicBezTo>
                  <a:pt x="57899" y="452495"/>
                  <a:pt x="52762" y="453232"/>
                  <a:pt x="47999" y="454819"/>
                </a:cubicBezTo>
                <a:lnTo>
                  <a:pt x="33712" y="459582"/>
                </a:lnTo>
                <a:cubicBezTo>
                  <a:pt x="31331" y="460376"/>
                  <a:pt x="28657" y="460571"/>
                  <a:pt x="26568" y="461963"/>
                </a:cubicBezTo>
                <a:cubicBezTo>
                  <a:pt x="24187" y="463550"/>
                  <a:pt x="22039" y="465563"/>
                  <a:pt x="19424" y="466725"/>
                </a:cubicBezTo>
                <a:cubicBezTo>
                  <a:pt x="14837" y="468764"/>
                  <a:pt x="5137" y="471488"/>
                  <a:pt x="5137" y="471488"/>
                </a:cubicBezTo>
                <a:cubicBezTo>
                  <a:pt x="1514" y="482354"/>
                  <a:pt x="-3017" y="488519"/>
                  <a:pt x="2755" y="500063"/>
                </a:cubicBezTo>
                <a:cubicBezTo>
                  <a:pt x="4035" y="502623"/>
                  <a:pt x="7700" y="502993"/>
                  <a:pt x="9899" y="504825"/>
                </a:cubicBezTo>
                <a:cubicBezTo>
                  <a:pt x="33307" y="524331"/>
                  <a:pt x="3073" y="500381"/>
                  <a:pt x="21805" y="519113"/>
                </a:cubicBezTo>
                <a:cubicBezTo>
                  <a:pt x="23829" y="521137"/>
                  <a:pt x="26334" y="522713"/>
                  <a:pt x="28949" y="523875"/>
                </a:cubicBezTo>
                <a:cubicBezTo>
                  <a:pt x="33537" y="525914"/>
                  <a:pt x="43237" y="528638"/>
                  <a:pt x="43237" y="528638"/>
                </a:cubicBezTo>
                <a:cubicBezTo>
                  <a:pt x="51174" y="527844"/>
                  <a:pt x="59209" y="527727"/>
                  <a:pt x="67049" y="526257"/>
                </a:cubicBezTo>
                <a:cubicBezTo>
                  <a:pt x="71983" y="525332"/>
                  <a:pt x="76574" y="523082"/>
                  <a:pt x="81337" y="521494"/>
                </a:cubicBezTo>
                <a:cubicBezTo>
                  <a:pt x="83718" y="520700"/>
                  <a:pt x="86004" y="519526"/>
                  <a:pt x="88480" y="519113"/>
                </a:cubicBezTo>
                <a:lnTo>
                  <a:pt x="102768" y="516732"/>
                </a:lnTo>
                <a:cubicBezTo>
                  <a:pt x="105149" y="515938"/>
                  <a:pt x="107477" y="514959"/>
                  <a:pt x="109912" y="514350"/>
                </a:cubicBezTo>
                <a:lnTo>
                  <a:pt x="128962" y="509588"/>
                </a:lnTo>
                <a:cubicBezTo>
                  <a:pt x="133307" y="503069"/>
                  <a:pt x="133347" y="501025"/>
                  <a:pt x="140868" y="497682"/>
                </a:cubicBezTo>
                <a:cubicBezTo>
                  <a:pt x="145455" y="495643"/>
                  <a:pt x="150393" y="494903"/>
                  <a:pt x="155155" y="492919"/>
                </a:cubicBezTo>
                <a:cubicBezTo>
                  <a:pt x="159917" y="490935"/>
                  <a:pt x="156346" y="488950"/>
                  <a:pt x="169443" y="485775"/>
                </a:cubicBezTo>
                <a:cubicBezTo>
                  <a:pt x="182540" y="482600"/>
                  <a:pt x="220343" y="476350"/>
                  <a:pt x="233737" y="473869"/>
                </a:cubicBezTo>
              </a:path>
            </a:pathLst>
          </a:custGeom>
          <a:pattFill prst="wdDnDiag">
            <a:fgClr>
              <a:srgbClr val="FF0000"/>
            </a:fgClr>
            <a:bgClr>
              <a:schemeClr val="bg1"/>
            </a:bgClr>
          </a:patt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15" name="Group 14"/>
          <p:cNvGrpSpPr/>
          <p:nvPr/>
        </p:nvGrpSpPr>
        <p:grpSpPr>
          <a:xfrm>
            <a:off x="5791204" y="4109658"/>
            <a:ext cx="2137828" cy="1550238"/>
            <a:chOff x="5791204" y="4109658"/>
            <a:chExt cx="2137828" cy="1550238"/>
          </a:xfrm>
        </p:grpSpPr>
        <p:sp>
          <p:nvSpPr>
            <p:cNvPr id="25" name="TextBox 24"/>
            <p:cNvSpPr txBox="1"/>
            <p:nvPr/>
          </p:nvSpPr>
          <p:spPr>
            <a:xfrm>
              <a:off x="5791204" y="4952010"/>
              <a:ext cx="2137828" cy="707886"/>
            </a:xfrm>
            <a:prstGeom prst="rect">
              <a:avLst/>
            </a:prstGeom>
            <a:solidFill>
              <a:srgbClr val="FF0000"/>
            </a:solidFill>
          </p:spPr>
          <p:txBody>
            <a:bodyPr wrap="none" rtlCol="0">
              <a:spAutoFit/>
            </a:bodyPr>
            <a:lstStyle/>
            <a:p>
              <a:pPr algn="ctr">
                <a:tabLst>
                  <a:tab pos="511175" algn="l"/>
                </a:tabLst>
              </a:pPr>
              <a:r>
                <a:rPr lang="en-US" sz="2000" i="1" dirty="0" smtClean="0">
                  <a:solidFill>
                    <a:schemeClr val="bg1"/>
                  </a:solidFill>
                  <a:effectLst>
                    <a:outerShdw blurRad="38100" dist="38100" dir="2700000" algn="tl">
                      <a:srgbClr val="000000">
                        <a:alpha val="43137"/>
                      </a:srgbClr>
                    </a:outerShdw>
                  </a:effectLst>
                  <a:latin typeface="+mn-lt"/>
                </a:rPr>
                <a:t>“Byproduct” </a:t>
              </a:r>
            </a:p>
            <a:p>
              <a:pPr algn="ctr">
                <a:tabLst>
                  <a:tab pos="511175" algn="l"/>
                </a:tabLst>
              </a:pPr>
              <a:r>
                <a:rPr lang="en-US" sz="2000" i="1" dirty="0" smtClean="0">
                  <a:solidFill>
                    <a:schemeClr val="bg1"/>
                  </a:solidFill>
                  <a:effectLst>
                    <a:outerShdw blurRad="38100" dist="38100" dir="2700000" algn="tl">
                      <a:srgbClr val="000000">
                        <a:alpha val="43137"/>
                      </a:srgbClr>
                    </a:outerShdw>
                  </a:effectLst>
                  <a:latin typeface="+mn-lt"/>
                </a:rPr>
                <a:t>Tornado Warning</a:t>
              </a:r>
            </a:p>
          </p:txBody>
        </p:sp>
        <p:sp>
          <p:nvSpPr>
            <p:cNvPr id="5" name="Right Arrow 4"/>
            <p:cNvSpPr/>
            <p:nvPr/>
          </p:nvSpPr>
          <p:spPr bwMode="auto">
            <a:xfrm rot="16940324">
              <a:off x="6759837" y="4292314"/>
              <a:ext cx="804700" cy="43938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sp>
        <p:nvSpPr>
          <p:cNvPr id="26" name="TextBox 25"/>
          <p:cNvSpPr txBox="1"/>
          <p:nvPr/>
        </p:nvSpPr>
        <p:spPr>
          <a:xfrm>
            <a:off x="4987637" y="6354311"/>
            <a:ext cx="1420582" cy="276999"/>
          </a:xfrm>
          <a:prstGeom prst="rect">
            <a:avLst/>
          </a:prstGeom>
          <a:noFill/>
        </p:spPr>
        <p:txBody>
          <a:bodyPr wrap="none" rtlCol="0">
            <a:spAutoFit/>
          </a:bodyPr>
          <a:lstStyle/>
          <a:p>
            <a:r>
              <a:rPr lang="en-US" sz="1200" dirty="0" smtClean="0"/>
              <a:t>Courtesy G. Stumpf</a:t>
            </a:r>
            <a:endParaRPr lang="en-US" sz="1200" dirty="0"/>
          </a:p>
        </p:txBody>
      </p:sp>
      <p:grpSp>
        <p:nvGrpSpPr>
          <p:cNvPr id="11" name="Group 10"/>
          <p:cNvGrpSpPr/>
          <p:nvPr/>
        </p:nvGrpSpPr>
        <p:grpSpPr>
          <a:xfrm>
            <a:off x="5391150" y="1085807"/>
            <a:ext cx="3392376" cy="2219368"/>
            <a:chOff x="5391150" y="1085807"/>
            <a:chExt cx="3392376" cy="2219368"/>
          </a:xfrm>
        </p:grpSpPr>
        <p:sp>
          <p:nvSpPr>
            <p:cNvPr id="9" name="Freeform 8"/>
            <p:cNvSpPr/>
            <p:nvPr/>
          </p:nvSpPr>
          <p:spPr bwMode="auto">
            <a:xfrm>
              <a:off x="5391150" y="1990725"/>
              <a:ext cx="2114550" cy="1314450"/>
            </a:xfrm>
            <a:custGeom>
              <a:avLst/>
              <a:gdLst>
                <a:gd name="connsiteX0" fmla="*/ 0 w 2114550"/>
                <a:gd name="connsiteY0" fmla="*/ 1143000 h 1314450"/>
                <a:gd name="connsiteX1" fmla="*/ 57150 w 2114550"/>
                <a:gd name="connsiteY1" fmla="*/ 1104900 h 1314450"/>
                <a:gd name="connsiteX2" fmla="*/ 85725 w 2114550"/>
                <a:gd name="connsiteY2" fmla="*/ 1076325 h 1314450"/>
                <a:gd name="connsiteX3" fmla="*/ 142875 w 2114550"/>
                <a:gd name="connsiteY3" fmla="*/ 1038225 h 1314450"/>
                <a:gd name="connsiteX4" fmla="*/ 171450 w 2114550"/>
                <a:gd name="connsiteY4" fmla="*/ 1009650 h 1314450"/>
                <a:gd name="connsiteX5" fmla="*/ 200025 w 2114550"/>
                <a:gd name="connsiteY5" fmla="*/ 1000125 h 1314450"/>
                <a:gd name="connsiteX6" fmla="*/ 228600 w 2114550"/>
                <a:gd name="connsiteY6" fmla="*/ 981075 h 1314450"/>
                <a:gd name="connsiteX7" fmla="*/ 247650 w 2114550"/>
                <a:gd name="connsiteY7" fmla="*/ 952500 h 1314450"/>
                <a:gd name="connsiteX8" fmla="*/ 276225 w 2114550"/>
                <a:gd name="connsiteY8" fmla="*/ 942975 h 1314450"/>
                <a:gd name="connsiteX9" fmla="*/ 333375 w 2114550"/>
                <a:gd name="connsiteY9" fmla="*/ 914400 h 1314450"/>
                <a:gd name="connsiteX10" fmla="*/ 361950 w 2114550"/>
                <a:gd name="connsiteY10" fmla="*/ 885825 h 1314450"/>
                <a:gd name="connsiteX11" fmla="*/ 390525 w 2114550"/>
                <a:gd name="connsiteY11" fmla="*/ 866775 h 1314450"/>
                <a:gd name="connsiteX12" fmla="*/ 409575 w 2114550"/>
                <a:gd name="connsiteY12" fmla="*/ 838200 h 1314450"/>
                <a:gd name="connsiteX13" fmla="*/ 438150 w 2114550"/>
                <a:gd name="connsiteY13" fmla="*/ 809625 h 1314450"/>
                <a:gd name="connsiteX14" fmla="*/ 476250 w 2114550"/>
                <a:gd name="connsiteY14" fmla="*/ 752475 h 1314450"/>
                <a:gd name="connsiteX15" fmla="*/ 523875 w 2114550"/>
                <a:gd name="connsiteY15" fmla="*/ 695325 h 1314450"/>
                <a:gd name="connsiteX16" fmla="*/ 552450 w 2114550"/>
                <a:gd name="connsiteY16" fmla="*/ 685800 h 1314450"/>
                <a:gd name="connsiteX17" fmla="*/ 638175 w 2114550"/>
                <a:gd name="connsiteY17" fmla="*/ 638175 h 1314450"/>
                <a:gd name="connsiteX18" fmla="*/ 695325 w 2114550"/>
                <a:gd name="connsiteY18" fmla="*/ 600075 h 1314450"/>
                <a:gd name="connsiteX19" fmla="*/ 723900 w 2114550"/>
                <a:gd name="connsiteY19" fmla="*/ 581025 h 1314450"/>
                <a:gd name="connsiteX20" fmla="*/ 771525 w 2114550"/>
                <a:gd name="connsiteY20" fmla="*/ 523875 h 1314450"/>
                <a:gd name="connsiteX21" fmla="*/ 790575 w 2114550"/>
                <a:gd name="connsiteY21" fmla="*/ 495300 h 1314450"/>
                <a:gd name="connsiteX22" fmla="*/ 847725 w 2114550"/>
                <a:gd name="connsiteY22" fmla="*/ 457200 h 1314450"/>
                <a:gd name="connsiteX23" fmla="*/ 876300 w 2114550"/>
                <a:gd name="connsiteY23" fmla="*/ 438150 h 1314450"/>
                <a:gd name="connsiteX24" fmla="*/ 923925 w 2114550"/>
                <a:gd name="connsiteY24" fmla="*/ 400050 h 1314450"/>
                <a:gd name="connsiteX25" fmla="*/ 952500 w 2114550"/>
                <a:gd name="connsiteY25" fmla="*/ 371475 h 1314450"/>
                <a:gd name="connsiteX26" fmla="*/ 981075 w 2114550"/>
                <a:gd name="connsiteY26" fmla="*/ 352425 h 1314450"/>
                <a:gd name="connsiteX27" fmla="*/ 1028700 w 2114550"/>
                <a:gd name="connsiteY27" fmla="*/ 304800 h 1314450"/>
                <a:gd name="connsiteX28" fmla="*/ 1057275 w 2114550"/>
                <a:gd name="connsiteY28" fmla="*/ 276225 h 1314450"/>
                <a:gd name="connsiteX29" fmla="*/ 1076325 w 2114550"/>
                <a:gd name="connsiteY29" fmla="*/ 247650 h 1314450"/>
                <a:gd name="connsiteX30" fmla="*/ 1104900 w 2114550"/>
                <a:gd name="connsiteY30" fmla="*/ 238125 h 1314450"/>
                <a:gd name="connsiteX31" fmla="*/ 1152525 w 2114550"/>
                <a:gd name="connsiteY31" fmla="*/ 200025 h 1314450"/>
                <a:gd name="connsiteX32" fmla="*/ 1181100 w 2114550"/>
                <a:gd name="connsiteY32" fmla="*/ 171450 h 1314450"/>
                <a:gd name="connsiteX33" fmla="*/ 1209675 w 2114550"/>
                <a:gd name="connsiteY33" fmla="*/ 152400 h 1314450"/>
                <a:gd name="connsiteX34" fmla="*/ 1257300 w 2114550"/>
                <a:gd name="connsiteY34" fmla="*/ 114300 h 1314450"/>
                <a:gd name="connsiteX35" fmla="*/ 1285875 w 2114550"/>
                <a:gd name="connsiteY35" fmla="*/ 85725 h 1314450"/>
                <a:gd name="connsiteX36" fmla="*/ 1314450 w 2114550"/>
                <a:gd name="connsiteY36" fmla="*/ 76200 h 1314450"/>
                <a:gd name="connsiteX37" fmla="*/ 1343025 w 2114550"/>
                <a:gd name="connsiteY37" fmla="*/ 57150 h 1314450"/>
                <a:gd name="connsiteX38" fmla="*/ 1371600 w 2114550"/>
                <a:gd name="connsiteY38" fmla="*/ 47625 h 1314450"/>
                <a:gd name="connsiteX39" fmla="*/ 1428750 w 2114550"/>
                <a:gd name="connsiteY39" fmla="*/ 19050 h 1314450"/>
                <a:gd name="connsiteX40" fmla="*/ 1495425 w 2114550"/>
                <a:gd name="connsiteY40" fmla="*/ 9525 h 1314450"/>
                <a:gd name="connsiteX41" fmla="*/ 1552575 w 2114550"/>
                <a:gd name="connsiteY41" fmla="*/ 0 h 1314450"/>
                <a:gd name="connsiteX42" fmla="*/ 1819275 w 2114550"/>
                <a:gd name="connsiteY42" fmla="*/ 9525 h 1314450"/>
                <a:gd name="connsiteX43" fmla="*/ 1847850 w 2114550"/>
                <a:gd name="connsiteY43" fmla="*/ 19050 h 1314450"/>
                <a:gd name="connsiteX44" fmla="*/ 1885950 w 2114550"/>
                <a:gd name="connsiteY44" fmla="*/ 66675 h 1314450"/>
                <a:gd name="connsiteX45" fmla="*/ 1905000 w 2114550"/>
                <a:gd name="connsiteY45" fmla="*/ 95250 h 1314450"/>
                <a:gd name="connsiteX46" fmla="*/ 1962150 w 2114550"/>
                <a:gd name="connsiteY46" fmla="*/ 133350 h 1314450"/>
                <a:gd name="connsiteX47" fmla="*/ 2009775 w 2114550"/>
                <a:gd name="connsiteY47" fmla="*/ 190500 h 1314450"/>
                <a:gd name="connsiteX48" fmla="*/ 2038350 w 2114550"/>
                <a:gd name="connsiteY48" fmla="*/ 209550 h 1314450"/>
                <a:gd name="connsiteX49" fmla="*/ 2085975 w 2114550"/>
                <a:gd name="connsiteY49" fmla="*/ 266700 h 1314450"/>
                <a:gd name="connsiteX50" fmla="*/ 2105025 w 2114550"/>
                <a:gd name="connsiteY50" fmla="*/ 323850 h 1314450"/>
                <a:gd name="connsiteX51" fmla="*/ 2114550 w 2114550"/>
                <a:gd name="connsiteY51" fmla="*/ 352425 h 1314450"/>
                <a:gd name="connsiteX52" fmla="*/ 2105025 w 2114550"/>
                <a:gd name="connsiteY52" fmla="*/ 723900 h 1314450"/>
                <a:gd name="connsiteX53" fmla="*/ 2085975 w 2114550"/>
                <a:gd name="connsiteY53" fmla="*/ 790575 h 1314450"/>
                <a:gd name="connsiteX54" fmla="*/ 2028825 w 2114550"/>
                <a:gd name="connsiteY54" fmla="*/ 847725 h 1314450"/>
                <a:gd name="connsiteX55" fmla="*/ 2009775 w 2114550"/>
                <a:gd name="connsiteY55" fmla="*/ 876300 h 1314450"/>
                <a:gd name="connsiteX56" fmla="*/ 1952625 w 2114550"/>
                <a:gd name="connsiteY56" fmla="*/ 914400 h 1314450"/>
                <a:gd name="connsiteX57" fmla="*/ 1924050 w 2114550"/>
                <a:gd name="connsiteY57" fmla="*/ 933450 h 1314450"/>
                <a:gd name="connsiteX58" fmla="*/ 1885950 w 2114550"/>
                <a:gd name="connsiteY58" fmla="*/ 942975 h 1314450"/>
                <a:gd name="connsiteX59" fmla="*/ 1800225 w 2114550"/>
                <a:gd name="connsiteY59" fmla="*/ 981075 h 1314450"/>
                <a:gd name="connsiteX60" fmla="*/ 1743075 w 2114550"/>
                <a:gd name="connsiteY60" fmla="*/ 1000125 h 1314450"/>
                <a:gd name="connsiteX61" fmla="*/ 1714500 w 2114550"/>
                <a:gd name="connsiteY61" fmla="*/ 1009650 h 1314450"/>
                <a:gd name="connsiteX62" fmla="*/ 1666875 w 2114550"/>
                <a:gd name="connsiteY62" fmla="*/ 1019175 h 1314450"/>
                <a:gd name="connsiteX63" fmla="*/ 1638300 w 2114550"/>
                <a:gd name="connsiteY63" fmla="*/ 1028700 h 1314450"/>
                <a:gd name="connsiteX64" fmla="*/ 1552575 w 2114550"/>
                <a:gd name="connsiteY64" fmla="*/ 1047750 h 1314450"/>
                <a:gd name="connsiteX65" fmla="*/ 1485900 w 2114550"/>
                <a:gd name="connsiteY65" fmla="*/ 1066800 h 1314450"/>
                <a:gd name="connsiteX66" fmla="*/ 1428750 w 2114550"/>
                <a:gd name="connsiteY66" fmla="*/ 1076325 h 1314450"/>
                <a:gd name="connsiteX67" fmla="*/ 1390650 w 2114550"/>
                <a:gd name="connsiteY67" fmla="*/ 1085850 h 1314450"/>
                <a:gd name="connsiteX68" fmla="*/ 1200150 w 2114550"/>
                <a:gd name="connsiteY68" fmla="*/ 1095375 h 1314450"/>
                <a:gd name="connsiteX69" fmla="*/ 1104900 w 2114550"/>
                <a:gd name="connsiteY69" fmla="*/ 1123950 h 1314450"/>
                <a:gd name="connsiteX70" fmla="*/ 1076325 w 2114550"/>
                <a:gd name="connsiteY70" fmla="*/ 1133475 h 1314450"/>
                <a:gd name="connsiteX71" fmla="*/ 1028700 w 2114550"/>
                <a:gd name="connsiteY71" fmla="*/ 1143000 h 1314450"/>
                <a:gd name="connsiteX72" fmla="*/ 971550 w 2114550"/>
                <a:gd name="connsiteY72" fmla="*/ 1162050 h 1314450"/>
                <a:gd name="connsiteX73" fmla="*/ 904875 w 2114550"/>
                <a:gd name="connsiteY73" fmla="*/ 1171575 h 1314450"/>
                <a:gd name="connsiteX74" fmla="*/ 857250 w 2114550"/>
                <a:gd name="connsiteY74" fmla="*/ 1181100 h 1314450"/>
                <a:gd name="connsiteX75" fmla="*/ 590550 w 2114550"/>
                <a:gd name="connsiteY75" fmla="*/ 1200150 h 1314450"/>
                <a:gd name="connsiteX76" fmla="*/ 485775 w 2114550"/>
                <a:gd name="connsiteY76" fmla="*/ 1228725 h 1314450"/>
                <a:gd name="connsiteX77" fmla="*/ 457200 w 2114550"/>
                <a:gd name="connsiteY77" fmla="*/ 1247775 h 1314450"/>
                <a:gd name="connsiteX78" fmla="*/ 361950 w 2114550"/>
                <a:gd name="connsiteY78" fmla="*/ 1266825 h 1314450"/>
                <a:gd name="connsiteX79" fmla="*/ 304800 w 2114550"/>
                <a:gd name="connsiteY79" fmla="*/ 1285875 h 1314450"/>
                <a:gd name="connsiteX80" fmla="*/ 276225 w 2114550"/>
                <a:gd name="connsiteY80" fmla="*/ 1295400 h 1314450"/>
                <a:gd name="connsiteX81" fmla="*/ 209550 w 2114550"/>
                <a:gd name="connsiteY81" fmla="*/ 1314450 h 1314450"/>
                <a:gd name="connsiteX82" fmla="*/ 123825 w 2114550"/>
                <a:gd name="connsiteY82" fmla="*/ 1304925 h 1314450"/>
                <a:gd name="connsiteX83" fmla="*/ 66675 w 2114550"/>
                <a:gd name="connsiteY83" fmla="*/ 1285875 h 1314450"/>
                <a:gd name="connsiteX84" fmla="*/ 38100 w 2114550"/>
                <a:gd name="connsiteY84" fmla="*/ 1276350 h 1314450"/>
                <a:gd name="connsiteX85" fmla="*/ 19050 w 2114550"/>
                <a:gd name="connsiteY85" fmla="*/ 1219200 h 1314450"/>
                <a:gd name="connsiteX86" fmla="*/ 47625 w 2114550"/>
                <a:gd name="connsiteY86" fmla="*/ 1123950 h 1314450"/>
                <a:gd name="connsiteX87" fmla="*/ 57150 w 2114550"/>
                <a:gd name="connsiteY87" fmla="*/ 111442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14550" h="1314450">
                  <a:moveTo>
                    <a:pt x="0" y="1143000"/>
                  </a:moveTo>
                  <a:cubicBezTo>
                    <a:pt x="19050" y="1130300"/>
                    <a:pt x="39078" y="1118956"/>
                    <a:pt x="57150" y="1104900"/>
                  </a:cubicBezTo>
                  <a:cubicBezTo>
                    <a:pt x="67783" y="1096630"/>
                    <a:pt x="75092" y="1084595"/>
                    <a:pt x="85725" y="1076325"/>
                  </a:cubicBezTo>
                  <a:cubicBezTo>
                    <a:pt x="103797" y="1062269"/>
                    <a:pt x="126686" y="1054414"/>
                    <a:pt x="142875" y="1038225"/>
                  </a:cubicBezTo>
                  <a:cubicBezTo>
                    <a:pt x="152400" y="1028700"/>
                    <a:pt x="160242" y="1017122"/>
                    <a:pt x="171450" y="1009650"/>
                  </a:cubicBezTo>
                  <a:cubicBezTo>
                    <a:pt x="179804" y="1004081"/>
                    <a:pt x="191045" y="1004615"/>
                    <a:pt x="200025" y="1000125"/>
                  </a:cubicBezTo>
                  <a:cubicBezTo>
                    <a:pt x="210264" y="995005"/>
                    <a:pt x="219075" y="987425"/>
                    <a:pt x="228600" y="981075"/>
                  </a:cubicBezTo>
                  <a:cubicBezTo>
                    <a:pt x="234950" y="971550"/>
                    <a:pt x="238711" y="959651"/>
                    <a:pt x="247650" y="952500"/>
                  </a:cubicBezTo>
                  <a:cubicBezTo>
                    <a:pt x="255490" y="946228"/>
                    <a:pt x="267245" y="947465"/>
                    <a:pt x="276225" y="942975"/>
                  </a:cubicBezTo>
                  <a:cubicBezTo>
                    <a:pt x="350083" y="906046"/>
                    <a:pt x="261551" y="938341"/>
                    <a:pt x="333375" y="914400"/>
                  </a:cubicBezTo>
                  <a:cubicBezTo>
                    <a:pt x="342900" y="904875"/>
                    <a:pt x="351602" y="894449"/>
                    <a:pt x="361950" y="885825"/>
                  </a:cubicBezTo>
                  <a:cubicBezTo>
                    <a:pt x="370744" y="878496"/>
                    <a:pt x="382430" y="874870"/>
                    <a:pt x="390525" y="866775"/>
                  </a:cubicBezTo>
                  <a:cubicBezTo>
                    <a:pt x="398620" y="858680"/>
                    <a:pt x="402246" y="846994"/>
                    <a:pt x="409575" y="838200"/>
                  </a:cubicBezTo>
                  <a:cubicBezTo>
                    <a:pt x="418199" y="827852"/>
                    <a:pt x="429880" y="820258"/>
                    <a:pt x="438150" y="809625"/>
                  </a:cubicBezTo>
                  <a:cubicBezTo>
                    <a:pt x="452206" y="791553"/>
                    <a:pt x="463550" y="771525"/>
                    <a:pt x="476250" y="752475"/>
                  </a:cubicBezTo>
                  <a:cubicBezTo>
                    <a:pt x="490307" y="731390"/>
                    <a:pt x="501873" y="709993"/>
                    <a:pt x="523875" y="695325"/>
                  </a:cubicBezTo>
                  <a:cubicBezTo>
                    <a:pt x="532229" y="689756"/>
                    <a:pt x="542925" y="688975"/>
                    <a:pt x="552450" y="685800"/>
                  </a:cubicBezTo>
                  <a:cubicBezTo>
                    <a:pt x="642134" y="596116"/>
                    <a:pt x="498317" y="731414"/>
                    <a:pt x="638175" y="638175"/>
                  </a:cubicBezTo>
                  <a:lnTo>
                    <a:pt x="695325" y="600075"/>
                  </a:lnTo>
                  <a:lnTo>
                    <a:pt x="723900" y="581025"/>
                  </a:lnTo>
                  <a:cubicBezTo>
                    <a:pt x="771198" y="510079"/>
                    <a:pt x="710409" y="597214"/>
                    <a:pt x="771525" y="523875"/>
                  </a:cubicBezTo>
                  <a:cubicBezTo>
                    <a:pt x="778854" y="515081"/>
                    <a:pt x="781960" y="502838"/>
                    <a:pt x="790575" y="495300"/>
                  </a:cubicBezTo>
                  <a:cubicBezTo>
                    <a:pt x="807805" y="480223"/>
                    <a:pt x="828675" y="469900"/>
                    <a:pt x="847725" y="457200"/>
                  </a:cubicBezTo>
                  <a:lnTo>
                    <a:pt x="876300" y="438150"/>
                  </a:lnTo>
                  <a:cubicBezTo>
                    <a:pt x="918905" y="374243"/>
                    <a:pt x="868716" y="436856"/>
                    <a:pt x="923925" y="400050"/>
                  </a:cubicBezTo>
                  <a:cubicBezTo>
                    <a:pt x="935133" y="392578"/>
                    <a:pt x="942152" y="380099"/>
                    <a:pt x="952500" y="371475"/>
                  </a:cubicBezTo>
                  <a:cubicBezTo>
                    <a:pt x="961294" y="364146"/>
                    <a:pt x="971550" y="358775"/>
                    <a:pt x="981075" y="352425"/>
                  </a:cubicBezTo>
                  <a:cubicBezTo>
                    <a:pt x="1016000" y="300038"/>
                    <a:pt x="981075" y="344487"/>
                    <a:pt x="1028700" y="304800"/>
                  </a:cubicBezTo>
                  <a:cubicBezTo>
                    <a:pt x="1039048" y="296176"/>
                    <a:pt x="1048651" y="286573"/>
                    <a:pt x="1057275" y="276225"/>
                  </a:cubicBezTo>
                  <a:cubicBezTo>
                    <a:pt x="1064604" y="267431"/>
                    <a:pt x="1067386" y="254801"/>
                    <a:pt x="1076325" y="247650"/>
                  </a:cubicBezTo>
                  <a:cubicBezTo>
                    <a:pt x="1084165" y="241378"/>
                    <a:pt x="1095375" y="241300"/>
                    <a:pt x="1104900" y="238125"/>
                  </a:cubicBezTo>
                  <a:cubicBezTo>
                    <a:pt x="1147505" y="174218"/>
                    <a:pt x="1097316" y="236831"/>
                    <a:pt x="1152525" y="200025"/>
                  </a:cubicBezTo>
                  <a:cubicBezTo>
                    <a:pt x="1163733" y="192553"/>
                    <a:pt x="1170752" y="180074"/>
                    <a:pt x="1181100" y="171450"/>
                  </a:cubicBezTo>
                  <a:cubicBezTo>
                    <a:pt x="1189894" y="164121"/>
                    <a:pt x="1200150" y="158750"/>
                    <a:pt x="1209675" y="152400"/>
                  </a:cubicBezTo>
                  <a:cubicBezTo>
                    <a:pt x="1252280" y="88493"/>
                    <a:pt x="1202091" y="151106"/>
                    <a:pt x="1257300" y="114300"/>
                  </a:cubicBezTo>
                  <a:cubicBezTo>
                    <a:pt x="1268508" y="106828"/>
                    <a:pt x="1274667" y="93197"/>
                    <a:pt x="1285875" y="85725"/>
                  </a:cubicBezTo>
                  <a:cubicBezTo>
                    <a:pt x="1294229" y="80156"/>
                    <a:pt x="1305470" y="80690"/>
                    <a:pt x="1314450" y="76200"/>
                  </a:cubicBezTo>
                  <a:cubicBezTo>
                    <a:pt x="1324689" y="71080"/>
                    <a:pt x="1332786" y="62270"/>
                    <a:pt x="1343025" y="57150"/>
                  </a:cubicBezTo>
                  <a:cubicBezTo>
                    <a:pt x="1352005" y="52660"/>
                    <a:pt x="1362620" y="52115"/>
                    <a:pt x="1371600" y="47625"/>
                  </a:cubicBezTo>
                  <a:cubicBezTo>
                    <a:pt x="1409062" y="28894"/>
                    <a:pt x="1388848" y="27030"/>
                    <a:pt x="1428750" y="19050"/>
                  </a:cubicBezTo>
                  <a:cubicBezTo>
                    <a:pt x="1450765" y="14647"/>
                    <a:pt x="1473235" y="12939"/>
                    <a:pt x="1495425" y="9525"/>
                  </a:cubicBezTo>
                  <a:cubicBezTo>
                    <a:pt x="1514513" y="6588"/>
                    <a:pt x="1533525" y="3175"/>
                    <a:pt x="1552575" y="0"/>
                  </a:cubicBezTo>
                  <a:cubicBezTo>
                    <a:pt x="1641475" y="3175"/>
                    <a:pt x="1730503" y="3798"/>
                    <a:pt x="1819275" y="9525"/>
                  </a:cubicBezTo>
                  <a:cubicBezTo>
                    <a:pt x="1829294" y="10171"/>
                    <a:pt x="1840750" y="11950"/>
                    <a:pt x="1847850" y="19050"/>
                  </a:cubicBezTo>
                  <a:cubicBezTo>
                    <a:pt x="1939865" y="111065"/>
                    <a:pt x="1759095" y="-17895"/>
                    <a:pt x="1885950" y="66675"/>
                  </a:cubicBezTo>
                  <a:cubicBezTo>
                    <a:pt x="1892300" y="76200"/>
                    <a:pt x="1896385" y="87712"/>
                    <a:pt x="1905000" y="95250"/>
                  </a:cubicBezTo>
                  <a:cubicBezTo>
                    <a:pt x="1922230" y="110327"/>
                    <a:pt x="1962150" y="133350"/>
                    <a:pt x="1962150" y="133350"/>
                  </a:cubicBezTo>
                  <a:cubicBezTo>
                    <a:pt x="1980881" y="161447"/>
                    <a:pt x="1982273" y="167581"/>
                    <a:pt x="2009775" y="190500"/>
                  </a:cubicBezTo>
                  <a:cubicBezTo>
                    <a:pt x="2018569" y="197829"/>
                    <a:pt x="2029556" y="202221"/>
                    <a:pt x="2038350" y="209550"/>
                  </a:cubicBezTo>
                  <a:cubicBezTo>
                    <a:pt x="2054184" y="222745"/>
                    <a:pt x="2077160" y="246867"/>
                    <a:pt x="2085975" y="266700"/>
                  </a:cubicBezTo>
                  <a:cubicBezTo>
                    <a:pt x="2094130" y="285050"/>
                    <a:pt x="2098675" y="304800"/>
                    <a:pt x="2105025" y="323850"/>
                  </a:cubicBezTo>
                  <a:lnTo>
                    <a:pt x="2114550" y="352425"/>
                  </a:lnTo>
                  <a:cubicBezTo>
                    <a:pt x="2111375" y="476250"/>
                    <a:pt x="2110780" y="600168"/>
                    <a:pt x="2105025" y="723900"/>
                  </a:cubicBezTo>
                  <a:cubicBezTo>
                    <a:pt x="2104930" y="725943"/>
                    <a:pt x="2090540" y="784706"/>
                    <a:pt x="2085975" y="790575"/>
                  </a:cubicBezTo>
                  <a:cubicBezTo>
                    <a:pt x="2069435" y="811841"/>
                    <a:pt x="2043769" y="825309"/>
                    <a:pt x="2028825" y="847725"/>
                  </a:cubicBezTo>
                  <a:cubicBezTo>
                    <a:pt x="2022475" y="857250"/>
                    <a:pt x="2018390" y="868762"/>
                    <a:pt x="2009775" y="876300"/>
                  </a:cubicBezTo>
                  <a:cubicBezTo>
                    <a:pt x="1992545" y="891377"/>
                    <a:pt x="1971675" y="901700"/>
                    <a:pt x="1952625" y="914400"/>
                  </a:cubicBezTo>
                  <a:cubicBezTo>
                    <a:pt x="1943100" y="920750"/>
                    <a:pt x="1935156" y="930674"/>
                    <a:pt x="1924050" y="933450"/>
                  </a:cubicBezTo>
                  <a:lnTo>
                    <a:pt x="1885950" y="942975"/>
                  </a:lnTo>
                  <a:cubicBezTo>
                    <a:pt x="1840667" y="973164"/>
                    <a:pt x="1868235" y="958405"/>
                    <a:pt x="1800225" y="981075"/>
                  </a:cubicBezTo>
                  <a:lnTo>
                    <a:pt x="1743075" y="1000125"/>
                  </a:lnTo>
                  <a:cubicBezTo>
                    <a:pt x="1733550" y="1003300"/>
                    <a:pt x="1724345" y="1007681"/>
                    <a:pt x="1714500" y="1009650"/>
                  </a:cubicBezTo>
                  <a:cubicBezTo>
                    <a:pt x="1698625" y="1012825"/>
                    <a:pt x="1682581" y="1015248"/>
                    <a:pt x="1666875" y="1019175"/>
                  </a:cubicBezTo>
                  <a:cubicBezTo>
                    <a:pt x="1657135" y="1021610"/>
                    <a:pt x="1647954" y="1025942"/>
                    <a:pt x="1638300" y="1028700"/>
                  </a:cubicBezTo>
                  <a:cubicBezTo>
                    <a:pt x="1569854" y="1048256"/>
                    <a:pt x="1631141" y="1028108"/>
                    <a:pt x="1552575" y="1047750"/>
                  </a:cubicBezTo>
                  <a:cubicBezTo>
                    <a:pt x="1479949" y="1065906"/>
                    <a:pt x="1574983" y="1048983"/>
                    <a:pt x="1485900" y="1066800"/>
                  </a:cubicBezTo>
                  <a:cubicBezTo>
                    <a:pt x="1466962" y="1070588"/>
                    <a:pt x="1447688" y="1072537"/>
                    <a:pt x="1428750" y="1076325"/>
                  </a:cubicBezTo>
                  <a:cubicBezTo>
                    <a:pt x="1415913" y="1078892"/>
                    <a:pt x="1403696" y="1084763"/>
                    <a:pt x="1390650" y="1085850"/>
                  </a:cubicBezTo>
                  <a:cubicBezTo>
                    <a:pt x="1327290" y="1091130"/>
                    <a:pt x="1263650" y="1092200"/>
                    <a:pt x="1200150" y="1095375"/>
                  </a:cubicBezTo>
                  <a:cubicBezTo>
                    <a:pt x="1142569" y="1109770"/>
                    <a:pt x="1174469" y="1100760"/>
                    <a:pt x="1104900" y="1123950"/>
                  </a:cubicBezTo>
                  <a:cubicBezTo>
                    <a:pt x="1095375" y="1127125"/>
                    <a:pt x="1086170" y="1131506"/>
                    <a:pt x="1076325" y="1133475"/>
                  </a:cubicBezTo>
                  <a:cubicBezTo>
                    <a:pt x="1060450" y="1136650"/>
                    <a:pt x="1044319" y="1138740"/>
                    <a:pt x="1028700" y="1143000"/>
                  </a:cubicBezTo>
                  <a:cubicBezTo>
                    <a:pt x="1009327" y="1148284"/>
                    <a:pt x="991429" y="1159210"/>
                    <a:pt x="971550" y="1162050"/>
                  </a:cubicBezTo>
                  <a:cubicBezTo>
                    <a:pt x="949325" y="1165225"/>
                    <a:pt x="927020" y="1167884"/>
                    <a:pt x="904875" y="1171575"/>
                  </a:cubicBezTo>
                  <a:cubicBezTo>
                    <a:pt x="888906" y="1174237"/>
                    <a:pt x="873379" y="1179698"/>
                    <a:pt x="857250" y="1181100"/>
                  </a:cubicBezTo>
                  <a:cubicBezTo>
                    <a:pt x="712522" y="1193685"/>
                    <a:pt x="710097" y="1184210"/>
                    <a:pt x="590550" y="1200150"/>
                  </a:cubicBezTo>
                  <a:cubicBezTo>
                    <a:pt x="568185" y="1203132"/>
                    <a:pt x="502529" y="1217556"/>
                    <a:pt x="485775" y="1228725"/>
                  </a:cubicBezTo>
                  <a:cubicBezTo>
                    <a:pt x="476250" y="1235075"/>
                    <a:pt x="467439" y="1242655"/>
                    <a:pt x="457200" y="1247775"/>
                  </a:cubicBezTo>
                  <a:cubicBezTo>
                    <a:pt x="430601" y="1261075"/>
                    <a:pt x="386521" y="1263315"/>
                    <a:pt x="361950" y="1266825"/>
                  </a:cubicBezTo>
                  <a:lnTo>
                    <a:pt x="304800" y="1285875"/>
                  </a:lnTo>
                  <a:cubicBezTo>
                    <a:pt x="295275" y="1289050"/>
                    <a:pt x="285965" y="1292965"/>
                    <a:pt x="276225" y="1295400"/>
                  </a:cubicBezTo>
                  <a:cubicBezTo>
                    <a:pt x="228385" y="1307360"/>
                    <a:pt x="250544" y="1300785"/>
                    <a:pt x="209550" y="1314450"/>
                  </a:cubicBezTo>
                  <a:cubicBezTo>
                    <a:pt x="180975" y="1311275"/>
                    <a:pt x="152018" y="1310564"/>
                    <a:pt x="123825" y="1304925"/>
                  </a:cubicBezTo>
                  <a:cubicBezTo>
                    <a:pt x="104134" y="1300987"/>
                    <a:pt x="85725" y="1292225"/>
                    <a:pt x="66675" y="1285875"/>
                  </a:cubicBezTo>
                  <a:lnTo>
                    <a:pt x="38100" y="1276350"/>
                  </a:lnTo>
                  <a:cubicBezTo>
                    <a:pt x="31750" y="1257300"/>
                    <a:pt x="16210" y="1239079"/>
                    <a:pt x="19050" y="1219200"/>
                  </a:cubicBezTo>
                  <a:cubicBezTo>
                    <a:pt x="28377" y="1153912"/>
                    <a:pt x="17048" y="1164719"/>
                    <a:pt x="47625" y="1123950"/>
                  </a:cubicBezTo>
                  <a:cubicBezTo>
                    <a:pt x="50319" y="1120358"/>
                    <a:pt x="53975" y="1117600"/>
                    <a:pt x="57150" y="1114425"/>
                  </a:cubicBezTo>
                </a:path>
              </a:pathLst>
            </a:custGeom>
            <a:pattFill prst="wdDnDiag">
              <a:fgClr>
                <a:srgbClr val="FFC000"/>
              </a:fgClr>
              <a:bgClr>
                <a:schemeClr val="bg1"/>
              </a:bgClr>
            </a:patt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10" name="Group 9"/>
            <p:cNvGrpSpPr/>
            <p:nvPr/>
          </p:nvGrpSpPr>
          <p:grpSpPr>
            <a:xfrm>
              <a:off x="6664484" y="1085807"/>
              <a:ext cx="2119042" cy="1433727"/>
              <a:chOff x="6664484" y="1085807"/>
              <a:chExt cx="2119042" cy="1433727"/>
            </a:xfrm>
          </p:grpSpPr>
          <p:sp>
            <p:nvSpPr>
              <p:cNvPr id="13" name="TextBox 12"/>
              <p:cNvSpPr txBox="1"/>
              <p:nvPr/>
            </p:nvSpPr>
            <p:spPr>
              <a:xfrm>
                <a:off x="6664484" y="1085807"/>
                <a:ext cx="2119042" cy="646331"/>
              </a:xfrm>
              <a:prstGeom prst="rect">
                <a:avLst/>
              </a:prstGeom>
              <a:solidFill>
                <a:srgbClr val="FFFF00"/>
              </a:solidFill>
            </p:spPr>
            <p:txBody>
              <a:bodyPr wrap="none" rtlCol="0">
                <a:spAutoFit/>
              </a:bodyPr>
              <a:lstStyle/>
              <a:p>
                <a:pPr algn="ctr">
                  <a:tabLst>
                    <a:tab pos="511175" algn="l"/>
                  </a:tabLst>
                </a:pPr>
                <a:r>
                  <a:rPr lang="en-US" sz="1800" i="1" dirty="0" smtClean="0">
                    <a:effectLst>
                      <a:outerShdw blurRad="38100" dist="38100" dir="2700000" algn="tl">
                        <a:srgbClr val="000000">
                          <a:alpha val="43137"/>
                        </a:srgbClr>
                      </a:outerShdw>
                    </a:effectLst>
                    <a:latin typeface="+mn-lt"/>
                  </a:rPr>
                  <a:t>Sub-Warning</a:t>
                </a:r>
              </a:p>
              <a:p>
                <a:pPr algn="ctr">
                  <a:tabLst>
                    <a:tab pos="511175" algn="l"/>
                  </a:tabLst>
                </a:pPr>
                <a:r>
                  <a:rPr lang="en-US" sz="1800" i="1" dirty="0" smtClean="0">
                    <a:effectLst>
                      <a:outerShdw blurRad="38100" dist="38100" dir="2700000" algn="tl">
                        <a:srgbClr val="000000">
                          <a:alpha val="43137"/>
                        </a:srgbClr>
                      </a:outerShdw>
                    </a:effectLst>
                    <a:latin typeface="+mn-lt"/>
                  </a:rPr>
                  <a:t>Alert for High Wind</a:t>
                </a:r>
              </a:p>
            </p:txBody>
          </p:sp>
          <p:sp>
            <p:nvSpPr>
              <p:cNvPr id="14" name="Right Arrow 13"/>
              <p:cNvSpPr/>
              <p:nvPr/>
            </p:nvSpPr>
            <p:spPr bwMode="auto">
              <a:xfrm rot="7444424">
                <a:off x="7143898" y="1897490"/>
                <a:ext cx="804700" cy="43938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24381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26" presetClass="emph" presetSubtype="0" repeatCount="indefinite" fill="hold" grpId="1"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4" grpId="1"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#1:  </a:t>
            </a:r>
            <a:r>
              <a:rPr lang="en-US" dirty="0" smtClean="0"/>
              <a:t>Grid-Based </a:t>
            </a:r>
            <a:r>
              <a:rPr lang="en-US" dirty="0"/>
              <a:t>Probabilistic Threats</a:t>
            </a:r>
          </a:p>
        </p:txBody>
      </p:sp>
      <p:sp>
        <p:nvSpPr>
          <p:cNvPr id="3" name="Content Placeholder 2"/>
          <p:cNvSpPr>
            <a:spLocks noGrp="1"/>
          </p:cNvSpPr>
          <p:nvPr>
            <p:ph idx="1"/>
          </p:nvPr>
        </p:nvSpPr>
        <p:spPr>
          <a:xfrm>
            <a:off x="685800" y="1981200"/>
            <a:ext cx="4039031" cy="4114800"/>
          </a:xfrm>
        </p:spPr>
        <p:txBody>
          <a:bodyPr/>
          <a:lstStyle/>
          <a:p>
            <a:r>
              <a:rPr lang="en-US" dirty="0" smtClean="0"/>
              <a:t>Weather enterprise should be receptive.</a:t>
            </a:r>
          </a:p>
          <a:p>
            <a:pPr lvl="1"/>
            <a:r>
              <a:rPr lang="en-US" dirty="0" smtClean="0"/>
              <a:t>Huge value-adding opportunities.</a:t>
            </a:r>
          </a:p>
          <a:p>
            <a:r>
              <a:rPr lang="en-US" dirty="0"/>
              <a:t>A </a:t>
            </a:r>
            <a:r>
              <a:rPr lang="en-US" i="1" u="sng" dirty="0"/>
              <a:t>major</a:t>
            </a:r>
            <a:r>
              <a:rPr lang="en-US" dirty="0"/>
              <a:t> paradigm shift for ops</a:t>
            </a:r>
            <a:r>
              <a:rPr lang="en-US" dirty="0" smtClean="0"/>
              <a:t>!!</a:t>
            </a:r>
          </a:p>
          <a:p>
            <a:pPr lvl="1"/>
            <a:r>
              <a:rPr lang="en-US" dirty="0" smtClean="0"/>
              <a:t>Training</a:t>
            </a:r>
          </a:p>
          <a:p>
            <a:pPr lvl="1"/>
            <a:r>
              <a:rPr lang="en-US" dirty="0" smtClean="0"/>
              <a:t>New data manipulation tools.</a:t>
            </a:r>
            <a:endParaRPr lang="en-US" dirty="0"/>
          </a:p>
          <a:p>
            <a:endParaRPr lang="en-US" dirty="0" smtClean="0"/>
          </a:p>
        </p:txBody>
      </p:sp>
      <p:pic>
        <p:nvPicPr>
          <p:cNvPr id="24" name="Picture 7" descr="Screenshot-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87637" y="1923802"/>
            <a:ext cx="3990108" cy="473229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6971926" y="3602831"/>
            <a:ext cx="981719" cy="528638"/>
          </a:xfrm>
          <a:custGeom>
            <a:avLst/>
            <a:gdLst>
              <a:gd name="connsiteX0" fmla="*/ 124199 w 981719"/>
              <a:gd name="connsiteY0" fmla="*/ 485775 h 528638"/>
              <a:gd name="connsiteX1" fmla="*/ 124199 w 981719"/>
              <a:gd name="connsiteY1" fmla="*/ 485775 h 528638"/>
              <a:gd name="connsiteX2" fmla="*/ 176587 w 981719"/>
              <a:gd name="connsiteY2" fmla="*/ 483394 h 528638"/>
              <a:gd name="connsiteX3" fmla="*/ 190874 w 981719"/>
              <a:gd name="connsiteY3" fmla="*/ 478632 h 528638"/>
              <a:gd name="connsiteX4" fmla="*/ 236118 w 981719"/>
              <a:gd name="connsiteY4" fmla="*/ 473869 h 528638"/>
              <a:gd name="connsiteX5" fmla="*/ 298030 w 981719"/>
              <a:gd name="connsiteY5" fmla="*/ 471488 h 528638"/>
              <a:gd name="connsiteX6" fmla="*/ 321843 w 981719"/>
              <a:gd name="connsiteY6" fmla="*/ 464344 h 528638"/>
              <a:gd name="connsiteX7" fmla="*/ 328987 w 981719"/>
              <a:gd name="connsiteY7" fmla="*/ 461963 h 528638"/>
              <a:gd name="connsiteX8" fmla="*/ 336130 w 981719"/>
              <a:gd name="connsiteY8" fmla="*/ 459582 h 528638"/>
              <a:gd name="connsiteX9" fmla="*/ 362324 w 981719"/>
              <a:gd name="connsiteY9" fmla="*/ 457200 h 528638"/>
              <a:gd name="connsiteX10" fmla="*/ 383755 w 981719"/>
              <a:gd name="connsiteY10" fmla="*/ 452438 h 528638"/>
              <a:gd name="connsiteX11" fmla="*/ 390899 w 981719"/>
              <a:gd name="connsiteY11" fmla="*/ 447675 h 528638"/>
              <a:gd name="connsiteX12" fmla="*/ 405187 w 981719"/>
              <a:gd name="connsiteY12" fmla="*/ 442913 h 528638"/>
              <a:gd name="connsiteX13" fmla="*/ 419474 w 981719"/>
              <a:gd name="connsiteY13" fmla="*/ 438150 h 528638"/>
              <a:gd name="connsiteX14" fmla="*/ 426618 w 981719"/>
              <a:gd name="connsiteY14" fmla="*/ 435769 h 528638"/>
              <a:gd name="connsiteX15" fmla="*/ 436143 w 981719"/>
              <a:gd name="connsiteY15" fmla="*/ 433388 h 528638"/>
              <a:gd name="connsiteX16" fmla="*/ 462337 w 981719"/>
              <a:gd name="connsiteY16" fmla="*/ 426244 h 528638"/>
              <a:gd name="connsiteX17" fmla="*/ 481387 w 981719"/>
              <a:gd name="connsiteY17" fmla="*/ 423863 h 528638"/>
              <a:gd name="connsiteX18" fmla="*/ 500437 w 981719"/>
              <a:gd name="connsiteY18" fmla="*/ 419100 h 528638"/>
              <a:gd name="connsiteX19" fmla="*/ 514724 w 981719"/>
              <a:gd name="connsiteY19" fmla="*/ 414338 h 528638"/>
              <a:gd name="connsiteX20" fmla="*/ 521868 w 981719"/>
              <a:gd name="connsiteY20" fmla="*/ 409575 h 528638"/>
              <a:gd name="connsiteX21" fmla="*/ 536155 w 981719"/>
              <a:gd name="connsiteY21" fmla="*/ 404813 h 528638"/>
              <a:gd name="connsiteX22" fmla="*/ 557587 w 981719"/>
              <a:gd name="connsiteY22" fmla="*/ 395288 h 528638"/>
              <a:gd name="connsiteX23" fmla="*/ 564730 w 981719"/>
              <a:gd name="connsiteY23" fmla="*/ 392907 h 528638"/>
              <a:gd name="connsiteX24" fmla="*/ 586162 w 981719"/>
              <a:gd name="connsiteY24" fmla="*/ 383382 h 528638"/>
              <a:gd name="connsiteX25" fmla="*/ 593305 w 981719"/>
              <a:gd name="connsiteY25" fmla="*/ 381000 h 528638"/>
              <a:gd name="connsiteX26" fmla="*/ 600449 w 981719"/>
              <a:gd name="connsiteY26" fmla="*/ 376238 h 528638"/>
              <a:gd name="connsiteX27" fmla="*/ 614737 w 981719"/>
              <a:gd name="connsiteY27" fmla="*/ 371475 h 528638"/>
              <a:gd name="connsiteX28" fmla="*/ 629024 w 981719"/>
              <a:gd name="connsiteY28" fmla="*/ 364332 h 528638"/>
              <a:gd name="connsiteX29" fmla="*/ 643312 w 981719"/>
              <a:gd name="connsiteY29" fmla="*/ 357188 h 528638"/>
              <a:gd name="connsiteX30" fmla="*/ 657599 w 981719"/>
              <a:gd name="connsiteY30" fmla="*/ 350044 h 528638"/>
              <a:gd name="connsiteX31" fmla="*/ 664743 w 981719"/>
              <a:gd name="connsiteY31" fmla="*/ 342900 h 528638"/>
              <a:gd name="connsiteX32" fmla="*/ 679030 w 981719"/>
              <a:gd name="connsiteY32" fmla="*/ 338138 h 528638"/>
              <a:gd name="connsiteX33" fmla="*/ 702843 w 981719"/>
              <a:gd name="connsiteY33" fmla="*/ 330994 h 528638"/>
              <a:gd name="connsiteX34" fmla="*/ 709987 w 981719"/>
              <a:gd name="connsiteY34" fmla="*/ 326232 h 528638"/>
              <a:gd name="connsiteX35" fmla="*/ 717130 w 981719"/>
              <a:gd name="connsiteY35" fmla="*/ 323850 h 528638"/>
              <a:gd name="connsiteX36" fmla="*/ 724274 w 981719"/>
              <a:gd name="connsiteY36" fmla="*/ 319088 h 528638"/>
              <a:gd name="connsiteX37" fmla="*/ 748087 w 981719"/>
              <a:gd name="connsiteY37" fmla="*/ 311944 h 528638"/>
              <a:gd name="connsiteX38" fmla="*/ 762374 w 981719"/>
              <a:gd name="connsiteY38" fmla="*/ 304800 h 528638"/>
              <a:gd name="connsiteX39" fmla="*/ 776662 w 981719"/>
              <a:gd name="connsiteY39" fmla="*/ 297657 h 528638"/>
              <a:gd name="connsiteX40" fmla="*/ 790949 w 981719"/>
              <a:gd name="connsiteY40" fmla="*/ 290513 h 528638"/>
              <a:gd name="connsiteX41" fmla="*/ 798093 w 981719"/>
              <a:gd name="connsiteY41" fmla="*/ 285750 h 528638"/>
              <a:gd name="connsiteX42" fmla="*/ 817143 w 981719"/>
              <a:gd name="connsiteY42" fmla="*/ 278607 h 528638"/>
              <a:gd name="connsiteX43" fmla="*/ 824287 w 981719"/>
              <a:gd name="connsiteY43" fmla="*/ 273844 h 528638"/>
              <a:gd name="connsiteX44" fmla="*/ 833812 w 981719"/>
              <a:gd name="connsiteY44" fmla="*/ 269082 h 528638"/>
              <a:gd name="connsiteX45" fmla="*/ 855243 w 981719"/>
              <a:gd name="connsiteY45" fmla="*/ 257175 h 528638"/>
              <a:gd name="connsiteX46" fmla="*/ 869530 w 981719"/>
              <a:gd name="connsiteY46" fmla="*/ 242888 h 528638"/>
              <a:gd name="connsiteX47" fmla="*/ 876674 w 981719"/>
              <a:gd name="connsiteY47" fmla="*/ 238125 h 528638"/>
              <a:gd name="connsiteX48" fmla="*/ 883818 w 981719"/>
              <a:gd name="connsiteY48" fmla="*/ 230982 h 528638"/>
              <a:gd name="connsiteX49" fmla="*/ 898105 w 981719"/>
              <a:gd name="connsiteY49" fmla="*/ 221457 h 528638"/>
              <a:gd name="connsiteX50" fmla="*/ 907630 w 981719"/>
              <a:gd name="connsiteY50" fmla="*/ 209550 h 528638"/>
              <a:gd name="connsiteX51" fmla="*/ 912393 w 981719"/>
              <a:gd name="connsiteY51" fmla="*/ 202407 h 528638"/>
              <a:gd name="connsiteX52" fmla="*/ 919537 w 981719"/>
              <a:gd name="connsiteY52" fmla="*/ 195263 h 528638"/>
              <a:gd name="connsiteX53" fmla="*/ 929062 w 981719"/>
              <a:gd name="connsiteY53" fmla="*/ 180975 h 528638"/>
              <a:gd name="connsiteX54" fmla="*/ 933824 w 981719"/>
              <a:gd name="connsiteY54" fmla="*/ 173832 h 528638"/>
              <a:gd name="connsiteX55" fmla="*/ 940968 w 981719"/>
              <a:gd name="connsiteY55" fmla="*/ 169069 h 528638"/>
              <a:gd name="connsiteX56" fmla="*/ 950493 w 981719"/>
              <a:gd name="connsiteY56" fmla="*/ 157163 h 528638"/>
              <a:gd name="connsiteX57" fmla="*/ 957637 w 981719"/>
              <a:gd name="connsiteY57" fmla="*/ 147638 h 528638"/>
              <a:gd name="connsiteX58" fmla="*/ 960018 w 981719"/>
              <a:gd name="connsiteY58" fmla="*/ 140494 h 528638"/>
              <a:gd name="connsiteX59" fmla="*/ 971924 w 981719"/>
              <a:gd name="connsiteY59" fmla="*/ 126207 h 528638"/>
              <a:gd name="connsiteX60" fmla="*/ 976687 w 981719"/>
              <a:gd name="connsiteY60" fmla="*/ 119063 h 528638"/>
              <a:gd name="connsiteX61" fmla="*/ 981449 w 981719"/>
              <a:gd name="connsiteY61" fmla="*/ 66675 h 528638"/>
              <a:gd name="connsiteX62" fmla="*/ 979068 w 981719"/>
              <a:gd name="connsiteY62" fmla="*/ 30957 h 528638"/>
              <a:gd name="connsiteX63" fmla="*/ 967162 w 981719"/>
              <a:gd name="connsiteY63" fmla="*/ 19050 h 528638"/>
              <a:gd name="connsiteX64" fmla="*/ 960018 w 981719"/>
              <a:gd name="connsiteY64" fmla="*/ 11907 h 528638"/>
              <a:gd name="connsiteX65" fmla="*/ 945730 w 981719"/>
              <a:gd name="connsiteY65" fmla="*/ 7144 h 528638"/>
              <a:gd name="connsiteX66" fmla="*/ 931443 w 981719"/>
              <a:gd name="connsiteY66" fmla="*/ 2382 h 528638"/>
              <a:gd name="connsiteX67" fmla="*/ 914774 w 981719"/>
              <a:gd name="connsiteY67" fmla="*/ 0 h 528638"/>
              <a:gd name="connsiteX68" fmla="*/ 831430 w 981719"/>
              <a:gd name="connsiteY68" fmla="*/ 2382 h 528638"/>
              <a:gd name="connsiteX69" fmla="*/ 824287 w 981719"/>
              <a:gd name="connsiteY69" fmla="*/ 4763 h 528638"/>
              <a:gd name="connsiteX70" fmla="*/ 814762 w 981719"/>
              <a:gd name="connsiteY70" fmla="*/ 7144 h 528638"/>
              <a:gd name="connsiteX71" fmla="*/ 795712 w 981719"/>
              <a:gd name="connsiteY71" fmla="*/ 9525 h 528638"/>
              <a:gd name="connsiteX72" fmla="*/ 788568 w 981719"/>
              <a:gd name="connsiteY72" fmla="*/ 11907 h 528638"/>
              <a:gd name="connsiteX73" fmla="*/ 752849 w 981719"/>
              <a:gd name="connsiteY73" fmla="*/ 16669 h 528638"/>
              <a:gd name="connsiteX74" fmla="*/ 731418 w 981719"/>
              <a:gd name="connsiteY74" fmla="*/ 21432 h 528638"/>
              <a:gd name="connsiteX75" fmla="*/ 707605 w 981719"/>
              <a:gd name="connsiteY75" fmla="*/ 28575 h 528638"/>
              <a:gd name="connsiteX76" fmla="*/ 700462 w 981719"/>
              <a:gd name="connsiteY76" fmla="*/ 30957 h 528638"/>
              <a:gd name="connsiteX77" fmla="*/ 693318 w 981719"/>
              <a:gd name="connsiteY77" fmla="*/ 35719 h 528638"/>
              <a:gd name="connsiteX78" fmla="*/ 679030 w 981719"/>
              <a:gd name="connsiteY78" fmla="*/ 40482 h 528638"/>
              <a:gd name="connsiteX79" fmla="*/ 671887 w 981719"/>
              <a:gd name="connsiteY79" fmla="*/ 45244 h 528638"/>
              <a:gd name="connsiteX80" fmla="*/ 648074 w 981719"/>
              <a:gd name="connsiteY80" fmla="*/ 52388 h 528638"/>
              <a:gd name="connsiteX81" fmla="*/ 640930 w 981719"/>
              <a:gd name="connsiteY81" fmla="*/ 54769 h 528638"/>
              <a:gd name="connsiteX82" fmla="*/ 631405 w 981719"/>
              <a:gd name="connsiteY82" fmla="*/ 57150 h 528638"/>
              <a:gd name="connsiteX83" fmla="*/ 624262 w 981719"/>
              <a:gd name="connsiteY83" fmla="*/ 59532 h 528638"/>
              <a:gd name="connsiteX84" fmla="*/ 605212 w 981719"/>
              <a:gd name="connsiteY84" fmla="*/ 64294 h 528638"/>
              <a:gd name="connsiteX85" fmla="*/ 590924 w 981719"/>
              <a:gd name="connsiteY85" fmla="*/ 69057 h 528638"/>
              <a:gd name="connsiteX86" fmla="*/ 581399 w 981719"/>
              <a:gd name="connsiteY86" fmla="*/ 71438 h 528638"/>
              <a:gd name="connsiteX87" fmla="*/ 567112 w 981719"/>
              <a:gd name="connsiteY87" fmla="*/ 76200 h 528638"/>
              <a:gd name="connsiteX88" fmla="*/ 555205 w 981719"/>
              <a:gd name="connsiteY88" fmla="*/ 88107 h 528638"/>
              <a:gd name="connsiteX89" fmla="*/ 550443 w 981719"/>
              <a:gd name="connsiteY89" fmla="*/ 95250 h 528638"/>
              <a:gd name="connsiteX90" fmla="*/ 540918 w 981719"/>
              <a:gd name="connsiteY90" fmla="*/ 100013 h 528638"/>
              <a:gd name="connsiteX91" fmla="*/ 533774 w 981719"/>
              <a:gd name="connsiteY91" fmla="*/ 107157 h 528638"/>
              <a:gd name="connsiteX92" fmla="*/ 519487 w 981719"/>
              <a:gd name="connsiteY92" fmla="*/ 116682 h 528638"/>
              <a:gd name="connsiteX93" fmla="*/ 512343 w 981719"/>
              <a:gd name="connsiteY93" fmla="*/ 121444 h 528638"/>
              <a:gd name="connsiteX94" fmla="*/ 505199 w 981719"/>
              <a:gd name="connsiteY94" fmla="*/ 128588 h 528638"/>
              <a:gd name="connsiteX95" fmla="*/ 500437 w 981719"/>
              <a:gd name="connsiteY95" fmla="*/ 135732 h 528638"/>
              <a:gd name="connsiteX96" fmla="*/ 490912 w 981719"/>
              <a:gd name="connsiteY96" fmla="*/ 140494 h 528638"/>
              <a:gd name="connsiteX97" fmla="*/ 474243 w 981719"/>
              <a:gd name="connsiteY97" fmla="*/ 152400 h 528638"/>
              <a:gd name="connsiteX98" fmla="*/ 459955 w 981719"/>
              <a:gd name="connsiteY98" fmla="*/ 161925 h 528638"/>
              <a:gd name="connsiteX99" fmla="*/ 452812 w 981719"/>
              <a:gd name="connsiteY99" fmla="*/ 166688 h 528638"/>
              <a:gd name="connsiteX100" fmla="*/ 440905 w 981719"/>
              <a:gd name="connsiteY100" fmla="*/ 180975 h 528638"/>
              <a:gd name="connsiteX101" fmla="*/ 433762 w 981719"/>
              <a:gd name="connsiteY101" fmla="*/ 183357 h 528638"/>
              <a:gd name="connsiteX102" fmla="*/ 426618 w 981719"/>
              <a:gd name="connsiteY102" fmla="*/ 188119 h 528638"/>
              <a:gd name="connsiteX103" fmla="*/ 421855 w 981719"/>
              <a:gd name="connsiteY103" fmla="*/ 195263 h 528638"/>
              <a:gd name="connsiteX104" fmla="*/ 407568 w 981719"/>
              <a:gd name="connsiteY104" fmla="*/ 200025 h 528638"/>
              <a:gd name="connsiteX105" fmla="*/ 405187 w 981719"/>
              <a:gd name="connsiteY105" fmla="*/ 207169 h 528638"/>
              <a:gd name="connsiteX106" fmla="*/ 398043 w 981719"/>
              <a:gd name="connsiteY106" fmla="*/ 209550 h 528638"/>
              <a:gd name="connsiteX107" fmla="*/ 381374 w 981719"/>
              <a:gd name="connsiteY107" fmla="*/ 219075 h 528638"/>
              <a:gd name="connsiteX108" fmla="*/ 364705 w 981719"/>
              <a:gd name="connsiteY108" fmla="*/ 230982 h 528638"/>
              <a:gd name="connsiteX109" fmla="*/ 357562 w 981719"/>
              <a:gd name="connsiteY109" fmla="*/ 233363 h 528638"/>
              <a:gd name="connsiteX110" fmla="*/ 350418 w 981719"/>
              <a:gd name="connsiteY110" fmla="*/ 238125 h 528638"/>
              <a:gd name="connsiteX111" fmla="*/ 333749 w 981719"/>
              <a:gd name="connsiteY111" fmla="*/ 242888 h 528638"/>
              <a:gd name="connsiteX112" fmla="*/ 326605 w 981719"/>
              <a:gd name="connsiteY112" fmla="*/ 245269 h 528638"/>
              <a:gd name="connsiteX113" fmla="*/ 319462 w 981719"/>
              <a:gd name="connsiteY113" fmla="*/ 250032 h 528638"/>
              <a:gd name="connsiteX114" fmla="*/ 305174 w 981719"/>
              <a:gd name="connsiteY114" fmla="*/ 254794 h 528638"/>
              <a:gd name="connsiteX115" fmla="*/ 288505 w 981719"/>
              <a:gd name="connsiteY115" fmla="*/ 261938 h 528638"/>
              <a:gd name="connsiteX116" fmla="*/ 281362 w 981719"/>
              <a:gd name="connsiteY116" fmla="*/ 266700 h 528638"/>
              <a:gd name="connsiteX117" fmla="*/ 267074 w 981719"/>
              <a:gd name="connsiteY117" fmla="*/ 271463 h 528638"/>
              <a:gd name="connsiteX118" fmla="*/ 259930 w 981719"/>
              <a:gd name="connsiteY118" fmla="*/ 273844 h 528638"/>
              <a:gd name="connsiteX119" fmla="*/ 252787 w 981719"/>
              <a:gd name="connsiteY119" fmla="*/ 278607 h 528638"/>
              <a:gd name="connsiteX120" fmla="*/ 248024 w 981719"/>
              <a:gd name="connsiteY120" fmla="*/ 285750 h 528638"/>
              <a:gd name="connsiteX121" fmla="*/ 240880 w 981719"/>
              <a:gd name="connsiteY121" fmla="*/ 288132 h 528638"/>
              <a:gd name="connsiteX122" fmla="*/ 233737 w 981719"/>
              <a:gd name="connsiteY122" fmla="*/ 295275 h 528638"/>
              <a:gd name="connsiteX123" fmla="*/ 226593 w 981719"/>
              <a:gd name="connsiteY123" fmla="*/ 297657 h 528638"/>
              <a:gd name="connsiteX124" fmla="*/ 221830 w 981719"/>
              <a:gd name="connsiteY124" fmla="*/ 304800 h 528638"/>
              <a:gd name="connsiteX125" fmla="*/ 212305 w 981719"/>
              <a:gd name="connsiteY125" fmla="*/ 309563 h 528638"/>
              <a:gd name="connsiteX126" fmla="*/ 205162 w 981719"/>
              <a:gd name="connsiteY126" fmla="*/ 316707 h 528638"/>
              <a:gd name="connsiteX127" fmla="*/ 200399 w 981719"/>
              <a:gd name="connsiteY127" fmla="*/ 323850 h 528638"/>
              <a:gd name="connsiteX128" fmla="*/ 193255 w 981719"/>
              <a:gd name="connsiteY128" fmla="*/ 326232 h 528638"/>
              <a:gd name="connsiteX129" fmla="*/ 186112 w 981719"/>
              <a:gd name="connsiteY129" fmla="*/ 330994 h 528638"/>
              <a:gd name="connsiteX130" fmla="*/ 174205 w 981719"/>
              <a:gd name="connsiteY130" fmla="*/ 342900 h 528638"/>
              <a:gd name="connsiteX131" fmla="*/ 162299 w 981719"/>
              <a:gd name="connsiteY131" fmla="*/ 357188 h 528638"/>
              <a:gd name="connsiteX132" fmla="*/ 155155 w 981719"/>
              <a:gd name="connsiteY132" fmla="*/ 361950 h 528638"/>
              <a:gd name="connsiteX133" fmla="*/ 145630 w 981719"/>
              <a:gd name="connsiteY133" fmla="*/ 376238 h 528638"/>
              <a:gd name="connsiteX134" fmla="*/ 140868 w 981719"/>
              <a:gd name="connsiteY134" fmla="*/ 383382 h 528638"/>
              <a:gd name="connsiteX135" fmla="*/ 126580 w 981719"/>
              <a:gd name="connsiteY135" fmla="*/ 397669 h 528638"/>
              <a:gd name="connsiteX136" fmla="*/ 117055 w 981719"/>
              <a:gd name="connsiteY136" fmla="*/ 411957 h 528638"/>
              <a:gd name="connsiteX137" fmla="*/ 112293 w 981719"/>
              <a:gd name="connsiteY137" fmla="*/ 419100 h 528638"/>
              <a:gd name="connsiteX138" fmla="*/ 105149 w 981719"/>
              <a:gd name="connsiteY138" fmla="*/ 421482 h 528638"/>
              <a:gd name="connsiteX139" fmla="*/ 83718 w 981719"/>
              <a:gd name="connsiteY139" fmla="*/ 438150 h 528638"/>
              <a:gd name="connsiteX140" fmla="*/ 69430 w 981719"/>
              <a:gd name="connsiteY140" fmla="*/ 442913 h 528638"/>
              <a:gd name="connsiteX141" fmla="*/ 62287 w 981719"/>
              <a:gd name="connsiteY141" fmla="*/ 450057 h 528638"/>
              <a:gd name="connsiteX142" fmla="*/ 47999 w 981719"/>
              <a:gd name="connsiteY142" fmla="*/ 454819 h 528638"/>
              <a:gd name="connsiteX143" fmla="*/ 33712 w 981719"/>
              <a:gd name="connsiteY143" fmla="*/ 459582 h 528638"/>
              <a:gd name="connsiteX144" fmla="*/ 26568 w 981719"/>
              <a:gd name="connsiteY144" fmla="*/ 461963 h 528638"/>
              <a:gd name="connsiteX145" fmla="*/ 19424 w 981719"/>
              <a:gd name="connsiteY145" fmla="*/ 466725 h 528638"/>
              <a:gd name="connsiteX146" fmla="*/ 5137 w 981719"/>
              <a:gd name="connsiteY146" fmla="*/ 471488 h 528638"/>
              <a:gd name="connsiteX147" fmla="*/ 2755 w 981719"/>
              <a:gd name="connsiteY147" fmla="*/ 500063 h 528638"/>
              <a:gd name="connsiteX148" fmla="*/ 9899 w 981719"/>
              <a:gd name="connsiteY148" fmla="*/ 504825 h 528638"/>
              <a:gd name="connsiteX149" fmla="*/ 21805 w 981719"/>
              <a:gd name="connsiteY149" fmla="*/ 519113 h 528638"/>
              <a:gd name="connsiteX150" fmla="*/ 28949 w 981719"/>
              <a:gd name="connsiteY150" fmla="*/ 523875 h 528638"/>
              <a:gd name="connsiteX151" fmla="*/ 43237 w 981719"/>
              <a:gd name="connsiteY151" fmla="*/ 528638 h 528638"/>
              <a:gd name="connsiteX152" fmla="*/ 67049 w 981719"/>
              <a:gd name="connsiteY152" fmla="*/ 526257 h 528638"/>
              <a:gd name="connsiteX153" fmla="*/ 81337 w 981719"/>
              <a:gd name="connsiteY153" fmla="*/ 521494 h 528638"/>
              <a:gd name="connsiteX154" fmla="*/ 88480 w 981719"/>
              <a:gd name="connsiteY154" fmla="*/ 519113 h 528638"/>
              <a:gd name="connsiteX155" fmla="*/ 102768 w 981719"/>
              <a:gd name="connsiteY155" fmla="*/ 516732 h 528638"/>
              <a:gd name="connsiteX156" fmla="*/ 109912 w 981719"/>
              <a:gd name="connsiteY156" fmla="*/ 514350 h 528638"/>
              <a:gd name="connsiteX157" fmla="*/ 128962 w 981719"/>
              <a:gd name="connsiteY157" fmla="*/ 509588 h 528638"/>
              <a:gd name="connsiteX158" fmla="*/ 140868 w 981719"/>
              <a:gd name="connsiteY158" fmla="*/ 497682 h 528638"/>
              <a:gd name="connsiteX159" fmla="*/ 155155 w 981719"/>
              <a:gd name="connsiteY159" fmla="*/ 492919 h 528638"/>
              <a:gd name="connsiteX160" fmla="*/ 162299 w 981719"/>
              <a:gd name="connsiteY160" fmla="*/ 488157 h 528638"/>
              <a:gd name="connsiteX161" fmla="*/ 169443 w 981719"/>
              <a:gd name="connsiteY161" fmla="*/ 485775 h 528638"/>
              <a:gd name="connsiteX162" fmla="*/ 202780 w 981719"/>
              <a:gd name="connsiteY162" fmla="*/ 483394 h 528638"/>
              <a:gd name="connsiteX163" fmla="*/ 233737 w 981719"/>
              <a:gd name="connsiteY163" fmla="*/ 473869 h 528638"/>
              <a:gd name="connsiteX0" fmla="*/ 124199 w 981719"/>
              <a:gd name="connsiteY0" fmla="*/ 485775 h 528638"/>
              <a:gd name="connsiteX1" fmla="*/ 176587 w 981719"/>
              <a:gd name="connsiteY1" fmla="*/ 483394 h 528638"/>
              <a:gd name="connsiteX2" fmla="*/ 190874 w 981719"/>
              <a:gd name="connsiteY2" fmla="*/ 478632 h 528638"/>
              <a:gd name="connsiteX3" fmla="*/ 236118 w 981719"/>
              <a:gd name="connsiteY3" fmla="*/ 473869 h 528638"/>
              <a:gd name="connsiteX4" fmla="*/ 298030 w 981719"/>
              <a:gd name="connsiteY4" fmla="*/ 471488 h 528638"/>
              <a:gd name="connsiteX5" fmla="*/ 321843 w 981719"/>
              <a:gd name="connsiteY5" fmla="*/ 464344 h 528638"/>
              <a:gd name="connsiteX6" fmla="*/ 328987 w 981719"/>
              <a:gd name="connsiteY6" fmla="*/ 461963 h 528638"/>
              <a:gd name="connsiteX7" fmla="*/ 336130 w 981719"/>
              <a:gd name="connsiteY7" fmla="*/ 459582 h 528638"/>
              <a:gd name="connsiteX8" fmla="*/ 362324 w 981719"/>
              <a:gd name="connsiteY8" fmla="*/ 457200 h 528638"/>
              <a:gd name="connsiteX9" fmla="*/ 383755 w 981719"/>
              <a:gd name="connsiteY9" fmla="*/ 452438 h 528638"/>
              <a:gd name="connsiteX10" fmla="*/ 390899 w 981719"/>
              <a:gd name="connsiteY10" fmla="*/ 447675 h 528638"/>
              <a:gd name="connsiteX11" fmla="*/ 405187 w 981719"/>
              <a:gd name="connsiteY11" fmla="*/ 442913 h 528638"/>
              <a:gd name="connsiteX12" fmla="*/ 419474 w 981719"/>
              <a:gd name="connsiteY12" fmla="*/ 438150 h 528638"/>
              <a:gd name="connsiteX13" fmla="*/ 426618 w 981719"/>
              <a:gd name="connsiteY13" fmla="*/ 435769 h 528638"/>
              <a:gd name="connsiteX14" fmla="*/ 436143 w 981719"/>
              <a:gd name="connsiteY14" fmla="*/ 433388 h 528638"/>
              <a:gd name="connsiteX15" fmla="*/ 462337 w 981719"/>
              <a:gd name="connsiteY15" fmla="*/ 426244 h 528638"/>
              <a:gd name="connsiteX16" fmla="*/ 481387 w 981719"/>
              <a:gd name="connsiteY16" fmla="*/ 423863 h 528638"/>
              <a:gd name="connsiteX17" fmla="*/ 500437 w 981719"/>
              <a:gd name="connsiteY17" fmla="*/ 419100 h 528638"/>
              <a:gd name="connsiteX18" fmla="*/ 514724 w 981719"/>
              <a:gd name="connsiteY18" fmla="*/ 414338 h 528638"/>
              <a:gd name="connsiteX19" fmla="*/ 521868 w 981719"/>
              <a:gd name="connsiteY19" fmla="*/ 409575 h 528638"/>
              <a:gd name="connsiteX20" fmla="*/ 536155 w 981719"/>
              <a:gd name="connsiteY20" fmla="*/ 404813 h 528638"/>
              <a:gd name="connsiteX21" fmla="*/ 557587 w 981719"/>
              <a:gd name="connsiteY21" fmla="*/ 395288 h 528638"/>
              <a:gd name="connsiteX22" fmla="*/ 564730 w 981719"/>
              <a:gd name="connsiteY22" fmla="*/ 392907 h 528638"/>
              <a:gd name="connsiteX23" fmla="*/ 586162 w 981719"/>
              <a:gd name="connsiteY23" fmla="*/ 383382 h 528638"/>
              <a:gd name="connsiteX24" fmla="*/ 593305 w 981719"/>
              <a:gd name="connsiteY24" fmla="*/ 381000 h 528638"/>
              <a:gd name="connsiteX25" fmla="*/ 600449 w 981719"/>
              <a:gd name="connsiteY25" fmla="*/ 376238 h 528638"/>
              <a:gd name="connsiteX26" fmla="*/ 614737 w 981719"/>
              <a:gd name="connsiteY26" fmla="*/ 371475 h 528638"/>
              <a:gd name="connsiteX27" fmla="*/ 629024 w 981719"/>
              <a:gd name="connsiteY27" fmla="*/ 364332 h 528638"/>
              <a:gd name="connsiteX28" fmla="*/ 643312 w 981719"/>
              <a:gd name="connsiteY28" fmla="*/ 357188 h 528638"/>
              <a:gd name="connsiteX29" fmla="*/ 657599 w 981719"/>
              <a:gd name="connsiteY29" fmla="*/ 350044 h 528638"/>
              <a:gd name="connsiteX30" fmla="*/ 664743 w 981719"/>
              <a:gd name="connsiteY30" fmla="*/ 342900 h 528638"/>
              <a:gd name="connsiteX31" fmla="*/ 679030 w 981719"/>
              <a:gd name="connsiteY31" fmla="*/ 338138 h 528638"/>
              <a:gd name="connsiteX32" fmla="*/ 702843 w 981719"/>
              <a:gd name="connsiteY32" fmla="*/ 330994 h 528638"/>
              <a:gd name="connsiteX33" fmla="*/ 709987 w 981719"/>
              <a:gd name="connsiteY33" fmla="*/ 326232 h 528638"/>
              <a:gd name="connsiteX34" fmla="*/ 717130 w 981719"/>
              <a:gd name="connsiteY34" fmla="*/ 323850 h 528638"/>
              <a:gd name="connsiteX35" fmla="*/ 724274 w 981719"/>
              <a:gd name="connsiteY35" fmla="*/ 319088 h 528638"/>
              <a:gd name="connsiteX36" fmla="*/ 748087 w 981719"/>
              <a:gd name="connsiteY36" fmla="*/ 311944 h 528638"/>
              <a:gd name="connsiteX37" fmla="*/ 762374 w 981719"/>
              <a:gd name="connsiteY37" fmla="*/ 304800 h 528638"/>
              <a:gd name="connsiteX38" fmla="*/ 776662 w 981719"/>
              <a:gd name="connsiteY38" fmla="*/ 297657 h 528638"/>
              <a:gd name="connsiteX39" fmla="*/ 790949 w 981719"/>
              <a:gd name="connsiteY39" fmla="*/ 290513 h 528638"/>
              <a:gd name="connsiteX40" fmla="*/ 798093 w 981719"/>
              <a:gd name="connsiteY40" fmla="*/ 285750 h 528638"/>
              <a:gd name="connsiteX41" fmla="*/ 817143 w 981719"/>
              <a:gd name="connsiteY41" fmla="*/ 278607 h 528638"/>
              <a:gd name="connsiteX42" fmla="*/ 824287 w 981719"/>
              <a:gd name="connsiteY42" fmla="*/ 273844 h 528638"/>
              <a:gd name="connsiteX43" fmla="*/ 833812 w 981719"/>
              <a:gd name="connsiteY43" fmla="*/ 269082 h 528638"/>
              <a:gd name="connsiteX44" fmla="*/ 855243 w 981719"/>
              <a:gd name="connsiteY44" fmla="*/ 257175 h 528638"/>
              <a:gd name="connsiteX45" fmla="*/ 869530 w 981719"/>
              <a:gd name="connsiteY45" fmla="*/ 242888 h 528638"/>
              <a:gd name="connsiteX46" fmla="*/ 876674 w 981719"/>
              <a:gd name="connsiteY46" fmla="*/ 238125 h 528638"/>
              <a:gd name="connsiteX47" fmla="*/ 883818 w 981719"/>
              <a:gd name="connsiteY47" fmla="*/ 230982 h 528638"/>
              <a:gd name="connsiteX48" fmla="*/ 898105 w 981719"/>
              <a:gd name="connsiteY48" fmla="*/ 221457 h 528638"/>
              <a:gd name="connsiteX49" fmla="*/ 907630 w 981719"/>
              <a:gd name="connsiteY49" fmla="*/ 209550 h 528638"/>
              <a:gd name="connsiteX50" fmla="*/ 912393 w 981719"/>
              <a:gd name="connsiteY50" fmla="*/ 202407 h 528638"/>
              <a:gd name="connsiteX51" fmla="*/ 919537 w 981719"/>
              <a:gd name="connsiteY51" fmla="*/ 195263 h 528638"/>
              <a:gd name="connsiteX52" fmla="*/ 929062 w 981719"/>
              <a:gd name="connsiteY52" fmla="*/ 180975 h 528638"/>
              <a:gd name="connsiteX53" fmla="*/ 933824 w 981719"/>
              <a:gd name="connsiteY53" fmla="*/ 173832 h 528638"/>
              <a:gd name="connsiteX54" fmla="*/ 940968 w 981719"/>
              <a:gd name="connsiteY54" fmla="*/ 169069 h 528638"/>
              <a:gd name="connsiteX55" fmla="*/ 950493 w 981719"/>
              <a:gd name="connsiteY55" fmla="*/ 157163 h 528638"/>
              <a:gd name="connsiteX56" fmla="*/ 957637 w 981719"/>
              <a:gd name="connsiteY56" fmla="*/ 147638 h 528638"/>
              <a:gd name="connsiteX57" fmla="*/ 960018 w 981719"/>
              <a:gd name="connsiteY57" fmla="*/ 140494 h 528638"/>
              <a:gd name="connsiteX58" fmla="*/ 971924 w 981719"/>
              <a:gd name="connsiteY58" fmla="*/ 126207 h 528638"/>
              <a:gd name="connsiteX59" fmla="*/ 976687 w 981719"/>
              <a:gd name="connsiteY59" fmla="*/ 119063 h 528638"/>
              <a:gd name="connsiteX60" fmla="*/ 981449 w 981719"/>
              <a:gd name="connsiteY60" fmla="*/ 66675 h 528638"/>
              <a:gd name="connsiteX61" fmla="*/ 979068 w 981719"/>
              <a:gd name="connsiteY61" fmla="*/ 30957 h 528638"/>
              <a:gd name="connsiteX62" fmla="*/ 967162 w 981719"/>
              <a:gd name="connsiteY62" fmla="*/ 19050 h 528638"/>
              <a:gd name="connsiteX63" fmla="*/ 960018 w 981719"/>
              <a:gd name="connsiteY63" fmla="*/ 11907 h 528638"/>
              <a:gd name="connsiteX64" fmla="*/ 945730 w 981719"/>
              <a:gd name="connsiteY64" fmla="*/ 7144 h 528638"/>
              <a:gd name="connsiteX65" fmla="*/ 931443 w 981719"/>
              <a:gd name="connsiteY65" fmla="*/ 2382 h 528638"/>
              <a:gd name="connsiteX66" fmla="*/ 914774 w 981719"/>
              <a:gd name="connsiteY66" fmla="*/ 0 h 528638"/>
              <a:gd name="connsiteX67" fmla="*/ 831430 w 981719"/>
              <a:gd name="connsiteY67" fmla="*/ 2382 h 528638"/>
              <a:gd name="connsiteX68" fmla="*/ 824287 w 981719"/>
              <a:gd name="connsiteY68" fmla="*/ 4763 h 528638"/>
              <a:gd name="connsiteX69" fmla="*/ 814762 w 981719"/>
              <a:gd name="connsiteY69" fmla="*/ 7144 h 528638"/>
              <a:gd name="connsiteX70" fmla="*/ 795712 w 981719"/>
              <a:gd name="connsiteY70" fmla="*/ 9525 h 528638"/>
              <a:gd name="connsiteX71" fmla="*/ 788568 w 981719"/>
              <a:gd name="connsiteY71" fmla="*/ 11907 h 528638"/>
              <a:gd name="connsiteX72" fmla="*/ 752849 w 981719"/>
              <a:gd name="connsiteY72" fmla="*/ 16669 h 528638"/>
              <a:gd name="connsiteX73" fmla="*/ 731418 w 981719"/>
              <a:gd name="connsiteY73" fmla="*/ 21432 h 528638"/>
              <a:gd name="connsiteX74" fmla="*/ 707605 w 981719"/>
              <a:gd name="connsiteY74" fmla="*/ 28575 h 528638"/>
              <a:gd name="connsiteX75" fmla="*/ 700462 w 981719"/>
              <a:gd name="connsiteY75" fmla="*/ 30957 h 528638"/>
              <a:gd name="connsiteX76" fmla="*/ 693318 w 981719"/>
              <a:gd name="connsiteY76" fmla="*/ 35719 h 528638"/>
              <a:gd name="connsiteX77" fmla="*/ 679030 w 981719"/>
              <a:gd name="connsiteY77" fmla="*/ 40482 h 528638"/>
              <a:gd name="connsiteX78" fmla="*/ 671887 w 981719"/>
              <a:gd name="connsiteY78" fmla="*/ 45244 h 528638"/>
              <a:gd name="connsiteX79" fmla="*/ 648074 w 981719"/>
              <a:gd name="connsiteY79" fmla="*/ 52388 h 528638"/>
              <a:gd name="connsiteX80" fmla="*/ 640930 w 981719"/>
              <a:gd name="connsiteY80" fmla="*/ 54769 h 528638"/>
              <a:gd name="connsiteX81" fmla="*/ 631405 w 981719"/>
              <a:gd name="connsiteY81" fmla="*/ 57150 h 528638"/>
              <a:gd name="connsiteX82" fmla="*/ 624262 w 981719"/>
              <a:gd name="connsiteY82" fmla="*/ 59532 h 528638"/>
              <a:gd name="connsiteX83" fmla="*/ 605212 w 981719"/>
              <a:gd name="connsiteY83" fmla="*/ 64294 h 528638"/>
              <a:gd name="connsiteX84" fmla="*/ 590924 w 981719"/>
              <a:gd name="connsiteY84" fmla="*/ 69057 h 528638"/>
              <a:gd name="connsiteX85" fmla="*/ 581399 w 981719"/>
              <a:gd name="connsiteY85" fmla="*/ 71438 h 528638"/>
              <a:gd name="connsiteX86" fmla="*/ 567112 w 981719"/>
              <a:gd name="connsiteY86" fmla="*/ 76200 h 528638"/>
              <a:gd name="connsiteX87" fmla="*/ 555205 w 981719"/>
              <a:gd name="connsiteY87" fmla="*/ 88107 h 528638"/>
              <a:gd name="connsiteX88" fmla="*/ 550443 w 981719"/>
              <a:gd name="connsiteY88" fmla="*/ 95250 h 528638"/>
              <a:gd name="connsiteX89" fmla="*/ 540918 w 981719"/>
              <a:gd name="connsiteY89" fmla="*/ 100013 h 528638"/>
              <a:gd name="connsiteX90" fmla="*/ 533774 w 981719"/>
              <a:gd name="connsiteY90" fmla="*/ 107157 h 528638"/>
              <a:gd name="connsiteX91" fmla="*/ 519487 w 981719"/>
              <a:gd name="connsiteY91" fmla="*/ 116682 h 528638"/>
              <a:gd name="connsiteX92" fmla="*/ 512343 w 981719"/>
              <a:gd name="connsiteY92" fmla="*/ 121444 h 528638"/>
              <a:gd name="connsiteX93" fmla="*/ 505199 w 981719"/>
              <a:gd name="connsiteY93" fmla="*/ 128588 h 528638"/>
              <a:gd name="connsiteX94" fmla="*/ 500437 w 981719"/>
              <a:gd name="connsiteY94" fmla="*/ 135732 h 528638"/>
              <a:gd name="connsiteX95" fmla="*/ 490912 w 981719"/>
              <a:gd name="connsiteY95" fmla="*/ 140494 h 528638"/>
              <a:gd name="connsiteX96" fmla="*/ 474243 w 981719"/>
              <a:gd name="connsiteY96" fmla="*/ 152400 h 528638"/>
              <a:gd name="connsiteX97" fmla="*/ 459955 w 981719"/>
              <a:gd name="connsiteY97" fmla="*/ 161925 h 528638"/>
              <a:gd name="connsiteX98" fmla="*/ 452812 w 981719"/>
              <a:gd name="connsiteY98" fmla="*/ 166688 h 528638"/>
              <a:gd name="connsiteX99" fmla="*/ 440905 w 981719"/>
              <a:gd name="connsiteY99" fmla="*/ 180975 h 528638"/>
              <a:gd name="connsiteX100" fmla="*/ 433762 w 981719"/>
              <a:gd name="connsiteY100" fmla="*/ 183357 h 528638"/>
              <a:gd name="connsiteX101" fmla="*/ 426618 w 981719"/>
              <a:gd name="connsiteY101" fmla="*/ 188119 h 528638"/>
              <a:gd name="connsiteX102" fmla="*/ 421855 w 981719"/>
              <a:gd name="connsiteY102" fmla="*/ 195263 h 528638"/>
              <a:gd name="connsiteX103" fmla="*/ 407568 w 981719"/>
              <a:gd name="connsiteY103" fmla="*/ 200025 h 528638"/>
              <a:gd name="connsiteX104" fmla="*/ 405187 w 981719"/>
              <a:gd name="connsiteY104" fmla="*/ 207169 h 528638"/>
              <a:gd name="connsiteX105" fmla="*/ 398043 w 981719"/>
              <a:gd name="connsiteY105" fmla="*/ 209550 h 528638"/>
              <a:gd name="connsiteX106" fmla="*/ 381374 w 981719"/>
              <a:gd name="connsiteY106" fmla="*/ 219075 h 528638"/>
              <a:gd name="connsiteX107" fmla="*/ 364705 w 981719"/>
              <a:gd name="connsiteY107" fmla="*/ 230982 h 528638"/>
              <a:gd name="connsiteX108" fmla="*/ 357562 w 981719"/>
              <a:gd name="connsiteY108" fmla="*/ 233363 h 528638"/>
              <a:gd name="connsiteX109" fmla="*/ 350418 w 981719"/>
              <a:gd name="connsiteY109" fmla="*/ 238125 h 528638"/>
              <a:gd name="connsiteX110" fmla="*/ 333749 w 981719"/>
              <a:gd name="connsiteY110" fmla="*/ 242888 h 528638"/>
              <a:gd name="connsiteX111" fmla="*/ 326605 w 981719"/>
              <a:gd name="connsiteY111" fmla="*/ 245269 h 528638"/>
              <a:gd name="connsiteX112" fmla="*/ 319462 w 981719"/>
              <a:gd name="connsiteY112" fmla="*/ 250032 h 528638"/>
              <a:gd name="connsiteX113" fmla="*/ 305174 w 981719"/>
              <a:gd name="connsiteY113" fmla="*/ 254794 h 528638"/>
              <a:gd name="connsiteX114" fmla="*/ 288505 w 981719"/>
              <a:gd name="connsiteY114" fmla="*/ 261938 h 528638"/>
              <a:gd name="connsiteX115" fmla="*/ 281362 w 981719"/>
              <a:gd name="connsiteY115" fmla="*/ 266700 h 528638"/>
              <a:gd name="connsiteX116" fmla="*/ 267074 w 981719"/>
              <a:gd name="connsiteY116" fmla="*/ 271463 h 528638"/>
              <a:gd name="connsiteX117" fmla="*/ 259930 w 981719"/>
              <a:gd name="connsiteY117" fmla="*/ 273844 h 528638"/>
              <a:gd name="connsiteX118" fmla="*/ 252787 w 981719"/>
              <a:gd name="connsiteY118" fmla="*/ 278607 h 528638"/>
              <a:gd name="connsiteX119" fmla="*/ 248024 w 981719"/>
              <a:gd name="connsiteY119" fmla="*/ 285750 h 528638"/>
              <a:gd name="connsiteX120" fmla="*/ 240880 w 981719"/>
              <a:gd name="connsiteY120" fmla="*/ 288132 h 528638"/>
              <a:gd name="connsiteX121" fmla="*/ 233737 w 981719"/>
              <a:gd name="connsiteY121" fmla="*/ 295275 h 528638"/>
              <a:gd name="connsiteX122" fmla="*/ 226593 w 981719"/>
              <a:gd name="connsiteY122" fmla="*/ 297657 h 528638"/>
              <a:gd name="connsiteX123" fmla="*/ 221830 w 981719"/>
              <a:gd name="connsiteY123" fmla="*/ 304800 h 528638"/>
              <a:gd name="connsiteX124" fmla="*/ 212305 w 981719"/>
              <a:gd name="connsiteY124" fmla="*/ 309563 h 528638"/>
              <a:gd name="connsiteX125" fmla="*/ 205162 w 981719"/>
              <a:gd name="connsiteY125" fmla="*/ 316707 h 528638"/>
              <a:gd name="connsiteX126" fmla="*/ 200399 w 981719"/>
              <a:gd name="connsiteY126" fmla="*/ 323850 h 528638"/>
              <a:gd name="connsiteX127" fmla="*/ 193255 w 981719"/>
              <a:gd name="connsiteY127" fmla="*/ 326232 h 528638"/>
              <a:gd name="connsiteX128" fmla="*/ 186112 w 981719"/>
              <a:gd name="connsiteY128" fmla="*/ 330994 h 528638"/>
              <a:gd name="connsiteX129" fmla="*/ 174205 w 981719"/>
              <a:gd name="connsiteY129" fmla="*/ 342900 h 528638"/>
              <a:gd name="connsiteX130" fmla="*/ 162299 w 981719"/>
              <a:gd name="connsiteY130" fmla="*/ 357188 h 528638"/>
              <a:gd name="connsiteX131" fmla="*/ 155155 w 981719"/>
              <a:gd name="connsiteY131" fmla="*/ 361950 h 528638"/>
              <a:gd name="connsiteX132" fmla="*/ 145630 w 981719"/>
              <a:gd name="connsiteY132" fmla="*/ 376238 h 528638"/>
              <a:gd name="connsiteX133" fmla="*/ 140868 w 981719"/>
              <a:gd name="connsiteY133" fmla="*/ 383382 h 528638"/>
              <a:gd name="connsiteX134" fmla="*/ 126580 w 981719"/>
              <a:gd name="connsiteY134" fmla="*/ 397669 h 528638"/>
              <a:gd name="connsiteX135" fmla="*/ 117055 w 981719"/>
              <a:gd name="connsiteY135" fmla="*/ 411957 h 528638"/>
              <a:gd name="connsiteX136" fmla="*/ 112293 w 981719"/>
              <a:gd name="connsiteY136" fmla="*/ 419100 h 528638"/>
              <a:gd name="connsiteX137" fmla="*/ 105149 w 981719"/>
              <a:gd name="connsiteY137" fmla="*/ 421482 h 528638"/>
              <a:gd name="connsiteX138" fmla="*/ 83718 w 981719"/>
              <a:gd name="connsiteY138" fmla="*/ 438150 h 528638"/>
              <a:gd name="connsiteX139" fmla="*/ 69430 w 981719"/>
              <a:gd name="connsiteY139" fmla="*/ 442913 h 528638"/>
              <a:gd name="connsiteX140" fmla="*/ 62287 w 981719"/>
              <a:gd name="connsiteY140" fmla="*/ 450057 h 528638"/>
              <a:gd name="connsiteX141" fmla="*/ 47999 w 981719"/>
              <a:gd name="connsiteY141" fmla="*/ 454819 h 528638"/>
              <a:gd name="connsiteX142" fmla="*/ 33712 w 981719"/>
              <a:gd name="connsiteY142" fmla="*/ 459582 h 528638"/>
              <a:gd name="connsiteX143" fmla="*/ 26568 w 981719"/>
              <a:gd name="connsiteY143" fmla="*/ 461963 h 528638"/>
              <a:gd name="connsiteX144" fmla="*/ 19424 w 981719"/>
              <a:gd name="connsiteY144" fmla="*/ 466725 h 528638"/>
              <a:gd name="connsiteX145" fmla="*/ 5137 w 981719"/>
              <a:gd name="connsiteY145" fmla="*/ 471488 h 528638"/>
              <a:gd name="connsiteX146" fmla="*/ 2755 w 981719"/>
              <a:gd name="connsiteY146" fmla="*/ 500063 h 528638"/>
              <a:gd name="connsiteX147" fmla="*/ 9899 w 981719"/>
              <a:gd name="connsiteY147" fmla="*/ 504825 h 528638"/>
              <a:gd name="connsiteX148" fmla="*/ 21805 w 981719"/>
              <a:gd name="connsiteY148" fmla="*/ 519113 h 528638"/>
              <a:gd name="connsiteX149" fmla="*/ 28949 w 981719"/>
              <a:gd name="connsiteY149" fmla="*/ 523875 h 528638"/>
              <a:gd name="connsiteX150" fmla="*/ 43237 w 981719"/>
              <a:gd name="connsiteY150" fmla="*/ 528638 h 528638"/>
              <a:gd name="connsiteX151" fmla="*/ 67049 w 981719"/>
              <a:gd name="connsiteY151" fmla="*/ 526257 h 528638"/>
              <a:gd name="connsiteX152" fmla="*/ 81337 w 981719"/>
              <a:gd name="connsiteY152" fmla="*/ 521494 h 528638"/>
              <a:gd name="connsiteX153" fmla="*/ 88480 w 981719"/>
              <a:gd name="connsiteY153" fmla="*/ 519113 h 528638"/>
              <a:gd name="connsiteX154" fmla="*/ 102768 w 981719"/>
              <a:gd name="connsiteY154" fmla="*/ 516732 h 528638"/>
              <a:gd name="connsiteX155" fmla="*/ 109912 w 981719"/>
              <a:gd name="connsiteY155" fmla="*/ 514350 h 528638"/>
              <a:gd name="connsiteX156" fmla="*/ 128962 w 981719"/>
              <a:gd name="connsiteY156" fmla="*/ 509588 h 528638"/>
              <a:gd name="connsiteX157" fmla="*/ 140868 w 981719"/>
              <a:gd name="connsiteY157" fmla="*/ 497682 h 528638"/>
              <a:gd name="connsiteX158" fmla="*/ 155155 w 981719"/>
              <a:gd name="connsiteY158" fmla="*/ 492919 h 528638"/>
              <a:gd name="connsiteX159" fmla="*/ 162299 w 981719"/>
              <a:gd name="connsiteY159" fmla="*/ 488157 h 528638"/>
              <a:gd name="connsiteX160" fmla="*/ 169443 w 981719"/>
              <a:gd name="connsiteY160" fmla="*/ 485775 h 528638"/>
              <a:gd name="connsiteX161" fmla="*/ 202780 w 981719"/>
              <a:gd name="connsiteY161" fmla="*/ 483394 h 528638"/>
              <a:gd name="connsiteX162" fmla="*/ 233737 w 981719"/>
              <a:gd name="connsiteY162"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02780 w 981719"/>
              <a:gd name="connsiteY160" fmla="*/ 483394 h 528638"/>
              <a:gd name="connsiteX161" fmla="*/ 233737 w 981719"/>
              <a:gd name="connsiteY161"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02780 w 981719"/>
              <a:gd name="connsiteY160" fmla="*/ 483394 h 528638"/>
              <a:gd name="connsiteX161" fmla="*/ 233737 w 981719"/>
              <a:gd name="connsiteY161"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2299 w 981719"/>
              <a:gd name="connsiteY158" fmla="*/ 488157 h 528638"/>
              <a:gd name="connsiteX159" fmla="*/ 169443 w 981719"/>
              <a:gd name="connsiteY159" fmla="*/ 485775 h 528638"/>
              <a:gd name="connsiteX160" fmla="*/ 233737 w 981719"/>
              <a:gd name="connsiteY160" fmla="*/ 473869 h 528638"/>
              <a:gd name="connsiteX0" fmla="*/ 176587 w 981719"/>
              <a:gd name="connsiteY0" fmla="*/ 483394 h 528638"/>
              <a:gd name="connsiteX1" fmla="*/ 190874 w 981719"/>
              <a:gd name="connsiteY1" fmla="*/ 478632 h 528638"/>
              <a:gd name="connsiteX2" fmla="*/ 236118 w 981719"/>
              <a:gd name="connsiteY2" fmla="*/ 473869 h 528638"/>
              <a:gd name="connsiteX3" fmla="*/ 298030 w 981719"/>
              <a:gd name="connsiteY3" fmla="*/ 471488 h 528638"/>
              <a:gd name="connsiteX4" fmla="*/ 321843 w 981719"/>
              <a:gd name="connsiteY4" fmla="*/ 464344 h 528638"/>
              <a:gd name="connsiteX5" fmla="*/ 328987 w 981719"/>
              <a:gd name="connsiteY5" fmla="*/ 461963 h 528638"/>
              <a:gd name="connsiteX6" fmla="*/ 336130 w 981719"/>
              <a:gd name="connsiteY6" fmla="*/ 459582 h 528638"/>
              <a:gd name="connsiteX7" fmla="*/ 362324 w 981719"/>
              <a:gd name="connsiteY7" fmla="*/ 457200 h 528638"/>
              <a:gd name="connsiteX8" fmla="*/ 383755 w 981719"/>
              <a:gd name="connsiteY8" fmla="*/ 452438 h 528638"/>
              <a:gd name="connsiteX9" fmla="*/ 390899 w 981719"/>
              <a:gd name="connsiteY9" fmla="*/ 447675 h 528638"/>
              <a:gd name="connsiteX10" fmla="*/ 405187 w 981719"/>
              <a:gd name="connsiteY10" fmla="*/ 442913 h 528638"/>
              <a:gd name="connsiteX11" fmla="*/ 419474 w 981719"/>
              <a:gd name="connsiteY11" fmla="*/ 438150 h 528638"/>
              <a:gd name="connsiteX12" fmla="*/ 426618 w 981719"/>
              <a:gd name="connsiteY12" fmla="*/ 435769 h 528638"/>
              <a:gd name="connsiteX13" fmla="*/ 436143 w 981719"/>
              <a:gd name="connsiteY13" fmla="*/ 433388 h 528638"/>
              <a:gd name="connsiteX14" fmla="*/ 462337 w 981719"/>
              <a:gd name="connsiteY14" fmla="*/ 426244 h 528638"/>
              <a:gd name="connsiteX15" fmla="*/ 481387 w 981719"/>
              <a:gd name="connsiteY15" fmla="*/ 423863 h 528638"/>
              <a:gd name="connsiteX16" fmla="*/ 500437 w 981719"/>
              <a:gd name="connsiteY16" fmla="*/ 419100 h 528638"/>
              <a:gd name="connsiteX17" fmla="*/ 514724 w 981719"/>
              <a:gd name="connsiteY17" fmla="*/ 414338 h 528638"/>
              <a:gd name="connsiteX18" fmla="*/ 521868 w 981719"/>
              <a:gd name="connsiteY18" fmla="*/ 409575 h 528638"/>
              <a:gd name="connsiteX19" fmla="*/ 536155 w 981719"/>
              <a:gd name="connsiteY19" fmla="*/ 404813 h 528638"/>
              <a:gd name="connsiteX20" fmla="*/ 557587 w 981719"/>
              <a:gd name="connsiteY20" fmla="*/ 395288 h 528638"/>
              <a:gd name="connsiteX21" fmla="*/ 564730 w 981719"/>
              <a:gd name="connsiteY21" fmla="*/ 392907 h 528638"/>
              <a:gd name="connsiteX22" fmla="*/ 586162 w 981719"/>
              <a:gd name="connsiteY22" fmla="*/ 383382 h 528638"/>
              <a:gd name="connsiteX23" fmla="*/ 593305 w 981719"/>
              <a:gd name="connsiteY23" fmla="*/ 381000 h 528638"/>
              <a:gd name="connsiteX24" fmla="*/ 600449 w 981719"/>
              <a:gd name="connsiteY24" fmla="*/ 376238 h 528638"/>
              <a:gd name="connsiteX25" fmla="*/ 614737 w 981719"/>
              <a:gd name="connsiteY25" fmla="*/ 371475 h 528638"/>
              <a:gd name="connsiteX26" fmla="*/ 629024 w 981719"/>
              <a:gd name="connsiteY26" fmla="*/ 364332 h 528638"/>
              <a:gd name="connsiteX27" fmla="*/ 643312 w 981719"/>
              <a:gd name="connsiteY27" fmla="*/ 357188 h 528638"/>
              <a:gd name="connsiteX28" fmla="*/ 657599 w 981719"/>
              <a:gd name="connsiteY28" fmla="*/ 350044 h 528638"/>
              <a:gd name="connsiteX29" fmla="*/ 664743 w 981719"/>
              <a:gd name="connsiteY29" fmla="*/ 342900 h 528638"/>
              <a:gd name="connsiteX30" fmla="*/ 679030 w 981719"/>
              <a:gd name="connsiteY30" fmla="*/ 338138 h 528638"/>
              <a:gd name="connsiteX31" fmla="*/ 702843 w 981719"/>
              <a:gd name="connsiteY31" fmla="*/ 330994 h 528638"/>
              <a:gd name="connsiteX32" fmla="*/ 709987 w 981719"/>
              <a:gd name="connsiteY32" fmla="*/ 326232 h 528638"/>
              <a:gd name="connsiteX33" fmla="*/ 717130 w 981719"/>
              <a:gd name="connsiteY33" fmla="*/ 323850 h 528638"/>
              <a:gd name="connsiteX34" fmla="*/ 724274 w 981719"/>
              <a:gd name="connsiteY34" fmla="*/ 319088 h 528638"/>
              <a:gd name="connsiteX35" fmla="*/ 748087 w 981719"/>
              <a:gd name="connsiteY35" fmla="*/ 311944 h 528638"/>
              <a:gd name="connsiteX36" fmla="*/ 762374 w 981719"/>
              <a:gd name="connsiteY36" fmla="*/ 304800 h 528638"/>
              <a:gd name="connsiteX37" fmla="*/ 776662 w 981719"/>
              <a:gd name="connsiteY37" fmla="*/ 297657 h 528638"/>
              <a:gd name="connsiteX38" fmla="*/ 790949 w 981719"/>
              <a:gd name="connsiteY38" fmla="*/ 290513 h 528638"/>
              <a:gd name="connsiteX39" fmla="*/ 798093 w 981719"/>
              <a:gd name="connsiteY39" fmla="*/ 285750 h 528638"/>
              <a:gd name="connsiteX40" fmla="*/ 817143 w 981719"/>
              <a:gd name="connsiteY40" fmla="*/ 278607 h 528638"/>
              <a:gd name="connsiteX41" fmla="*/ 824287 w 981719"/>
              <a:gd name="connsiteY41" fmla="*/ 273844 h 528638"/>
              <a:gd name="connsiteX42" fmla="*/ 833812 w 981719"/>
              <a:gd name="connsiteY42" fmla="*/ 269082 h 528638"/>
              <a:gd name="connsiteX43" fmla="*/ 855243 w 981719"/>
              <a:gd name="connsiteY43" fmla="*/ 257175 h 528638"/>
              <a:gd name="connsiteX44" fmla="*/ 869530 w 981719"/>
              <a:gd name="connsiteY44" fmla="*/ 242888 h 528638"/>
              <a:gd name="connsiteX45" fmla="*/ 876674 w 981719"/>
              <a:gd name="connsiteY45" fmla="*/ 238125 h 528638"/>
              <a:gd name="connsiteX46" fmla="*/ 883818 w 981719"/>
              <a:gd name="connsiteY46" fmla="*/ 230982 h 528638"/>
              <a:gd name="connsiteX47" fmla="*/ 898105 w 981719"/>
              <a:gd name="connsiteY47" fmla="*/ 221457 h 528638"/>
              <a:gd name="connsiteX48" fmla="*/ 907630 w 981719"/>
              <a:gd name="connsiteY48" fmla="*/ 209550 h 528638"/>
              <a:gd name="connsiteX49" fmla="*/ 912393 w 981719"/>
              <a:gd name="connsiteY49" fmla="*/ 202407 h 528638"/>
              <a:gd name="connsiteX50" fmla="*/ 919537 w 981719"/>
              <a:gd name="connsiteY50" fmla="*/ 195263 h 528638"/>
              <a:gd name="connsiteX51" fmla="*/ 929062 w 981719"/>
              <a:gd name="connsiteY51" fmla="*/ 180975 h 528638"/>
              <a:gd name="connsiteX52" fmla="*/ 933824 w 981719"/>
              <a:gd name="connsiteY52" fmla="*/ 173832 h 528638"/>
              <a:gd name="connsiteX53" fmla="*/ 940968 w 981719"/>
              <a:gd name="connsiteY53" fmla="*/ 169069 h 528638"/>
              <a:gd name="connsiteX54" fmla="*/ 950493 w 981719"/>
              <a:gd name="connsiteY54" fmla="*/ 157163 h 528638"/>
              <a:gd name="connsiteX55" fmla="*/ 957637 w 981719"/>
              <a:gd name="connsiteY55" fmla="*/ 147638 h 528638"/>
              <a:gd name="connsiteX56" fmla="*/ 960018 w 981719"/>
              <a:gd name="connsiteY56" fmla="*/ 140494 h 528638"/>
              <a:gd name="connsiteX57" fmla="*/ 971924 w 981719"/>
              <a:gd name="connsiteY57" fmla="*/ 126207 h 528638"/>
              <a:gd name="connsiteX58" fmla="*/ 976687 w 981719"/>
              <a:gd name="connsiteY58" fmla="*/ 119063 h 528638"/>
              <a:gd name="connsiteX59" fmla="*/ 981449 w 981719"/>
              <a:gd name="connsiteY59" fmla="*/ 66675 h 528638"/>
              <a:gd name="connsiteX60" fmla="*/ 979068 w 981719"/>
              <a:gd name="connsiteY60" fmla="*/ 30957 h 528638"/>
              <a:gd name="connsiteX61" fmla="*/ 967162 w 981719"/>
              <a:gd name="connsiteY61" fmla="*/ 19050 h 528638"/>
              <a:gd name="connsiteX62" fmla="*/ 960018 w 981719"/>
              <a:gd name="connsiteY62" fmla="*/ 11907 h 528638"/>
              <a:gd name="connsiteX63" fmla="*/ 945730 w 981719"/>
              <a:gd name="connsiteY63" fmla="*/ 7144 h 528638"/>
              <a:gd name="connsiteX64" fmla="*/ 931443 w 981719"/>
              <a:gd name="connsiteY64" fmla="*/ 2382 h 528638"/>
              <a:gd name="connsiteX65" fmla="*/ 914774 w 981719"/>
              <a:gd name="connsiteY65" fmla="*/ 0 h 528638"/>
              <a:gd name="connsiteX66" fmla="*/ 831430 w 981719"/>
              <a:gd name="connsiteY66" fmla="*/ 2382 h 528638"/>
              <a:gd name="connsiteX67" fmla="*/ 824287 w 981719"/>
              <a:gd name="connsiteY67" fmla="*/ 4763 h 528638"/>
              <a:gd name="connsiteX68" fmla="*/ 814762 w 981719"/>
              <a:gd name="connsiteY68" fmla="*/ 7144 h 528638"/>
              <a:gd name="connsiteX69" fmla="*/ 795712 w 981719"/>
              <a:gd name="connsiteY69" fmla="*/ 9525 h 528638"/>
              <a:gd name="connsiteX70" fmla="*/ 788568 w 981719"/>
              <a:gd name="connsiteY70" fmla="*/ 11907 h 528638"/>
              <a:gd name="connsiteX71" fmla="*/ 752849 w 981719"/>
              <a:gd name="connsiteY71" fmla="*/ 16669 h 528638"/>
              <a:gd name="connsiteX72" fmla="*/ 731418 w 981719"/>
              <a:gd name="connsiteY72" fmla="*/ 21432 h 528638"/>
              <a:gd name="connsiteX73" fmla="*/ 707605 w 981719"/>
              <a:gd name="connsiteY73" fmla="*/ 28575 h 528638"/>
              <a:gd name="connsiteX74" fmla="*/ 700462 w 981719"/>
              <a:gd name="connsiteY74" fmla="*/ 30957 h 528638"/>
              <a:gd name="connsiteX75" fmla="*/ 693318 w 981719"/>
              <a:gd name="connsiteY75" fmla="*/ 35719 h 528638"/>
              <a:gd name="connsiteX76" fmla="*/ 679030 w 981719"/>
              <a:gd name="connsiteY76" fmla="*/ 40482 h 528638"/>
              <a:gd name="connsiteX77" fmla="*/ 671887 w 981719"/>
              <a:gd name="connsiteY77" fmla="*/ 45244 h 528638"/>
              <a:gd name="connsiteX78" fmla="*/ 648074 w 981719"/>
              <a:gd name="connsiteY78" fmla="*/ 52388 h 528638"/>
              <a:gd name="connsiteX79" fmla="*/ 640930 w 981719"/>
              <a:gd name="connsiteY79" fmla="*/ 54769 h 528638"/>
              <a:gd name="connsiteX80" fmla="*/ 631405 w 981719"/>
              <a:gd name="connsiteY80" fmla="*/ 57150 h 528638"/>
              <a:gd name="connsiteX81" fmla="*/ 624262 w 981719"/>
              <a:gd name="connsiteY81" fmla="*/ 59532 h 528638"/>
              <a:gd name="connsiteX82" fmla="*/ 605212 w 981719"/>
              <a:gd name="connsiteY82" fmla="*/ 64294 h 528638"/>
              <a:gd name="connsiteX83" fmla="*/ 590924 w 981719"/>
              <a:gd name="connsiteY83" fmla="*/ 69057 h 528638"/>
              <a:gd name="connsiteX84" fmla="*/ 581399 w 981719"/>
              <a:gd name="connsiteY84" fmla="*/ 71438 h 528638"/>
              <a:gd name="connsiteX85" fmla="*/ 567112 w 981719"/>
              <a:gd name="connsiteY85" fmla="*/ 76200 h 528638"/>
              <a:gd name="connsiteX86" fmla="*/ 555205 w 981719"/>
              <a:gd name="connsiteY86" fmla="*/ 88107 h 528638"/>
              <a:gd name="connsiteX87" fmla="*/ 550443 w 981719"/>
              <a:gd name="connsiteY87" fmla="*/ 95250 h 528638"/>
              <a:gd name="connsiteX88" fmla="*/ 540918 w 981719"/>
              <a:gd name="connsiteY88" fmla="*/ 100013 h 528638"/>
              <a:gd name="connsiteX89" fmla="*/ 533774 w 981719"/>
              <a:gd name="connsiteY89" fmla="*/ 107157 h 528638"/>
              <a:gd name="connsiteX90" fmla="*/ 519487 w 981719"/>
              <a:gd name="connsiteY90" fmla="*/ 116682 h 528638"/>
              <a:gd name="connsiteX91" fmla="*/ 512343 w 981719"/>
              <a:gd name="connsiteY91" fmla="*/ 121444 h 528638"/>
              <a:gd name="connsiteX92" fmla="*/ 505199 w 981719"/>
              <a:gd name="connsiteY92" fmla="*/ 128588 h 528638"/>
              <a:gd name="connsiteX93" fmla="*/ 500437 w 981719"/>
              <a:gd name="connsiteY93" fmla="*/ 135732 h 528638"/>
              <a:gd name="connsiteX94" fmla="*/ 490912 w 981719"/>
              <a:gd name="connsiteY94" fmla="*/ 140494 h 528638"/>
              <a:gd name="connsiteX95" fmla="*/ 474243 w 981719"/>
              <a:gd name="connsiteY95" fmla="*/ 152400 h 528638"/>
              <a:gd name="connsiteX96" fmla="*/ 459955 w 981719"/>
              <a:gd name="connsiteY96" fmla="*/ 161925 h 528638"/>
              <a:gd name="connsiteX97" fmla="*/ 452812 w 981719"/>
              <a:gd name="connsiteY97" fmla="*/ 166688 h 528638"/>
              <a:gd name="connsiteX98" fmla="*/ 440905 w 981719"/>
              <a:gd name="connsiteY98" fmla="*/ 180975 h 528638"/>
              <a:gd name="connsiteX99" fmla="*/ 433762 w 981719"/>
              <a:gd name="connsiteY99" fmla="*/ 183357 h 528638"/>
              <a:gd name="connsiteX100" fmla="*/ 426618 w 981719"/>
              <a:gd name="connsiteY100" fmla="*/ 188119 h 528638"/>
              <a:gd name="connsiteX101" fmla="*/ 421855 w 981719"/>
              <a:gd name="connsiteY101" fmla="*/ 195263 h 528638"/>
              <a:gd name="connsiteX102" fmla="*/ 407568 w 981719"/>
              <a:gd name="connsiteY102" fmla="*/ 200025 h 528638"/>
              <a:gd name="connsiteX103" fmla="*/ 405187 w 981719"/>
              <a:gd name="connsiteY103" fmla="*/ 207169 h 528638"/>
              <a:gd name="connsiteX104" fmla="*/ 398043 w 981719"/>
              <a:gd name="connsiteY104" fmla="*/ 209550 h 528638"/>
              <a:gd name="connsiteX105" fmla="*/ 381374 w 981719"/>
              <a:gd name="connsiteY105" fmla="*/ 219075 h 528638"/>
              <a:gd name="connsiteX106" fmla="*/ 364705 w 981719"/>
              <a:gd name="connsiteY106" fmla="*/ 230982 h 528638"/>
              <a:gd name="connsiteX107" fmla="*/ 357562 w 981719"/>
              <a:gd name="connsiteY107" fmla="*/ 233363 h 528638"/>
              <a:gd name="connsiteX108" fmla="*/ 350418 w 981719"/>
              <a:gd name="connsiteY108" fmla="*/ 238125 h 528638"/>
              <a:gd name="connsiteX109" fmla="*/ 333749 w 981719"/>
              <a:gd name="connsiteY109" fmla="*/ 242888 h 528638"/>
              <a:gd name="connsiteX110" fmla="*/ 326605 w 981719"/>
              <a:gd name="connsiteY110" fmla="*/ 245269 h 528638"/>
              <a:gd name="connsiteX111" fmla="*/ 319462 w 981719"/>
              <a:gd name="connsiteY111" fmla="*/ 250032 h 528638"/>
              <a:gd name="connsiteX112" fmla="*/ 305174 w 981719"/>
              <a:gd name="connsiteY112" fmla="*/ 254794 h 528638"/>
              <a:gd name="connsiteX113" fmla="*/ 288505 w 981719"/>
              <a:gd name="connsiteY113" fmla="*/ 261938 h 528638"/>
              <a:gd name="connsiteX114" fmla="*/ 281362 w 981719"/>
              <a:gd name="connsiteY114" fmla="*/ 266700 h 528638"/>
              <a:gd name="connsiteX115" fmla="*/ 267074 w 981719"/>
              <a:gd name="connsiteY115" fmla="*/ 271463 h 528638"/>
              <a:gd name="connsiteX116" fmla="*/ 259930 w 981719"/>
              <a:gd name="connsiteY116" fmla="*/ 273844 h 528638"/>
              <a:gd name="connsiteX117" fmla="*/ 252787 w 981719"/>
              <a:gd name="connsiteY117" fmla="*/ 278607 h 528638"/>
              <a:gd name="connsiteX118" fmla="*/ 248024 w 981719"/>
              <a:gd name="connsiteY118" fmla="*/ 285750 h 528638"/>
              <a:gd name="connsiteX119" fmla="*/ 240880 w 981719"/>
              <a:gd name="connsiteY119" fmla="*/ 288132 h 528638"/>
              <a:gd name="connsiteX120" fmla="*/ 233737 w 981719"/>
              <a:gd name="connsiteY120" fmla="*/ 295275 h 528638"/>
              <a:gd name="connsiteX121" fmla="*/ 226593 w 981719"/>
              <a:gd name="connsiteY121" fmla="*/ 297657 h 528638"/>
              <a:gd name="connsiteX122" fmla="*/ 221830 w 981719"/>
              <a:gd name="connsiteY122" fmla="*/ 304800 h 528638"/>
              <a:gd name="connsiteX123" fmla="*/ 212305 w 981719"/>
              <a:gd name="connsiteY123" fmla="*/ 309563 h 528638"/>
              <a:gd name="connsiteX124" fmla="*/ 205162 w 981719"/>
              <a:gd name="connsiteY124" fmla="*/ 316707 h 528638"/>
              <a:gd name="connsiteX125" fmla="*/ 200399 w 981719"/>
              <a:gd name="connsiteY125" fmla="*/ 323850 h 528638"/>
              <a:gd name="connsiteX126" fmla="*/ 193255 w 981719"/>
              <a:gd name="connsiteY126" fmla="*/ 326232 h 528638"/>
              <a:gd name="connsiteX127" fmla="*/ 186112 w 981719"/>
              <a:gd name="connsiteY127" fmla="*/ 330994 h 528638"/>
              <a:gd name="connsiteX128" fmla="*/ 174205 w 981719"/>
              <a:gd name="connsiteY128" fmla="*/ 342900 h 528638"/>
              <a:gd name="connsiteX129" fmla="*/ 162299 w 981719"/>
              <a:gd name="connsiteY129" fmla="*/ 357188 h 528638"/>
              <a:gd name="connsiteX130" fmla="*/ 155155 w 981719"/>
              <a:gd name="connsiteY130" fmla="*/ 361950 h 528638"/>
              <a:gd name="connsiteX131" fmla="*/ 145630 w 981719"/>
              <a:gd name="connsiteY131" fmla="*/ 376238 h 528638"/>
              <a:gd name="connsiteX132" fmla="*/ 140868 w 981719"/>
              <a:gd name="connsiteY132" fmla="*/ 383382 h 528638"/>
              <a:gd name="connsiteX133" fmla="*/ 126580 w 981719"/>
              <a:gd name="connsiteY133" fmla="*/ 397669 h 528638"/>
              <a:gd name="connsiteX134" fmla="*/ 117055 w 981719"/>
              <a:gd name="connsiteY134" fmla="*/ 411957 h 528638"/>
              <a:gd name="connsiteX135" fmla="*/ 112293 w 981719"/>
              <a:gd name="connsiteY135" fmla="*/ 419100 h 528638"/>
              <a:gd name="connsiteX136" fmla="*/ 105149 w 981719"/>
              <a:gd name="connsiteY136" fmla="*/ 421482 h 528638"/>
              <a:gd name="connsiteX137" fmla="*/ 83718 w 981719"/>
              <a:gd name="connsiteY137" fmla="*/ 438150 h 528638"/>
              <a:gd name="connsiteX138" fmla="*/ 69430 w 981719"/>
              <a:gd name="connsiteY138" fmla="*/ 442913 h 528638"/>
              <a:gd name="connsiteX139" fmla="*/ 62287 w 981719"/>
              <a:gd name="connsiteY139" fmla="*/ 450057 h 528638"/>
              <a:gd name="connsiteX140" fmla="*/ 47999 w 981719"/>
              <a:gd name="connsiteY140" fmla="*/ 454819 h 528638"/>
              <a:gd name="connsiteX141" fmla="*/ 33712 w 981719"/>
              <a:gd name="connsiteY141" fmla="*/ 459582 h 528638"/>
              <a:gd name="connsiteX142" fmla="*/ 26568 w 981719"/>
              <a:gd name="connsiteY142" fmla="*/ 461963 h 528638"/>
              <a:gd name="connsiteX143" fmla="*/ 19424 w 981719"/>
              <a:gd name="connsiteY143" fmla="*/ 466725 h 528638"/>
              <a:gd name="connsiteX144" fmla="*/ 5137 w 981719"/>
              <a:gd name="connsiteY144" fmla="*/ 471488 h 528638"/>
              <a:gd name="connsiteX145" fmla="*/ 2755 w 981719"/>
              <a:gd name="connsiteY145" fmla="*/ 500063 h 528638"/>
              <a:gd name="connsiteX146" fmla="*/ 9899 w 981719"/>
              <a:gd name="connsiteY146" fmla="*/ 504825 h 528638"/>
              <a:gd name="connsiteX147" fmla="*/ 21805 w 981719"/>
              <a:gd name="connsiteY147" fmla="*/ 519113 h 528638"/>
              <a:gd name="connsiteX148" fmla="*/ 28949 w 981719"/>
              <a:gd name="connsiteY148" fmla="*/ 523875 h 528638"/>
              <a:gd name="connsiteX149" fmla="*/ 43237 w 981719"/>
              <a:gd name="connsiteY149" fmla="*/ 528638 h 528638"/>
              <a:gd name="connsiteX150" fmla="*/ 67049 w 981719"/>
              <a:gd name="connsiteY150" fmla="*/ 526257 h 528638"/>
              <a:gd name="connsiteX151" fmla="*/ 81337 w 981719"/>
              <a:gd name="connsiteY151" fmla="*/ 521494 h 528638"/>
              <a:gd name="connsiteX152" fmla="*/ 88480 w 981719"/>
              <a:gd name="connsiteY152" fmla="*/ 519113 h 528638"/>
              <a:gd name="connsiteX153" fmla="*/ 102768 w 981719"/>
              <a:gd name="connsiteY153" fmla="*/ 516732 h 528638"/>
              <a:gd name="connsiteX154" fmla="*/ 109912 w 981719"/>
              <a:gd name="connsiteY154" fmla="*/ 514350 h 528638"/>
              <a:gd name="connsiteX155" fmla="*/ 128962 w 981719"/>
              <a:gd name="connsiteY155" fmla="*/ 509588 h 528638"/>
              <a:gd name="connsiteX156" fmla="*/ 140868 w 981719"/>
              <a:gd name="connsiteY156" fmla="*/ 497682 h 528638"/>
              <a:gd name="connsiteX157" fmla="*/ 155155 w 981719"/>
              <a:gd name="connsiteY157" fmla="*/ 492919 h 528638"/>
              <a:gd name="connsiteX158" fmla="*/ 169443 w 981719"/>
              <a:gd name="connsiteY158" fmla="*/ 485775 h 528638"/>
              <a:gd name="connsiteX159" fmla="*/ 233737 w 981719"/>
              <a:gd name="connsiteY159" fmla="*/ 473869 h 52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981719" h="528638">
                <a:moveTo>
                  <a:pt x="176587" y="483394"/>
                </a:moveTo>
                <a:cubicBezTo>
                  <a:pt x="181578" y="482859"/>
                  <a:pt x="185885" y="479187"/>
                  <a:pt x="190874" y="478632"/>
                </a:cubicBezTo>
                <a:lnTo>
                  <a:pt x="236118" y="473869"/>
                </a:lnTo>
                <a:cubicBezTo>
                  <a:pt x="256739" y="472724"/>
                  <a:pt x="277393" y="472282"/>
                  <a:pt x="298030" y="471488"/>
                </a:cubicBezTo>
                <a:cubicBezTo>
                  <a:pt x="312429" y="467889"/>
                  <a:pt x="304445" y="470143"/>
                  <a:pt x="321843" y="464344"/>
                </a:cubicBezTo>
                <a:lnTo>
                  <a:pt x="328987" y="461963"/>
                </a:lnTo>
                <a:cubicBezTo>
                  <a:pt x="331368" y="461169"/>
                  <a:pt x="333631" y="459809"/>
                  <a:pt x="336130" y="459582"/>
                </a:cubicBezTo>
                <a:lnTo>
                  <a:pt x="362324" y="457200"/>
                </a:lnTo>
                <a:cubicBezTo>
                  <a:pt x="364442" y="456776"/>
                  <a:pt x="380813" y="453699"/>
                  <a:pt x="383755" y="452438"/>
                </a:cubicBezTo>
                <a:cubicBezTo>
                  <a:pt x="386386" y="451311"/>
                  <a:pt x="388284" y="448837"/>
                  <a:pt x="390899" y="447675"/>
                </a:cubicBezTo>
                <a:cubicBezTo>
                  <a:pt x="395487" y="445636"/>
                  <a:pt x="400424" y="444500"/>
                  <a:pt x="405187" y="442913"/>
                </a:cubicBezTo>
                <a:lnTo>
                  <a:pt x="419474" y="438150"/>
                </a:lnTo>
                <a:cubicBezTo>
                  <a:pt x="421855" y="437356"/>
                  <a:pt x="424183" y="436378"/>
                  <a:pt x="426618" y="435769"/>
                </a:cubicBezTo>
                <a:cubicBezTo>
                  <a:pt x="429793" y="434975"/>
                  <a:pt x="432996" y="434287"/>
                  <a:pt x="436143" y="433388"/>
                </a:cubicBezTo>
                <a:cubicBezTo>
                  <a:pt x="447042" y="430274"/>
                  <a:pt x="447254" y="428129"/>
                  <a:pt x="462337" y="426244"/>
                </a:cubicBezTo>
                <a:lnTo>
                  <a:pt x="481387" y="423863"/>
                </a:lnTo>
                <a:cubicBezTo>
                  <a:pt x="503056" y="416640"/>
                  <a:pt x="468836" y="427719"/>
                  <a:pt x="500437" y="419100"/>
                </a:cubicBezTo>
                <a:cubicBezTo>
                  <a:pt x="505280" y="417779"/>
                  <a:pt x="514724" y="414338"/>
                  <a:pt x="514724" y="414338"/>
                </a:cubicBezTo>
                <a:cubicBezTo>
                  <a:pt x="517105" y="412750"/>
                  <a:pt x="519253" y="410737"/>
                  <a:pt x="521868" y="409575"/>
                </a:cubicBezTo>
                <a:cubicBezTo>
                  <a:pt x="526455" y="407536"/>
                  <a:pt x="536155" y="404813"/>
                  <a:pt x="536155" y="404813"/>
                </a:cubicBezTo>
                <a:cubicBezTo>
                  <a:pt x="547476" y="397265"/>
                  <a:pt x="540583" y="400955"/>
                  <a:pt x="557587" y="395288"/>
                </a:cubicBezTo>
                <a:lnTo>
                  <a:pt x="564730" y="392907"/>
                </a:lnTo>
                <a:cubicBezTo>
                  <a:pt x="576053" y="385358"/>
                  <a:pt x="569156" y="389051"/>
                  <a:pt x="586162" y="383382"/>
                </a:cubicBezTo>
                <a:cubicBezTo>
                  <a:pt x="588543" y="382588"/>
                  <a:pt x="591217" y="382392"/>
                  <a:pt x="593305" y="381000"/>
                </a:cubicBezTo>
                <a:cubicBezTo>
                  <a:pt x="595686" y="379413"/>
                  <a:pt x="597834" y="377400"/>
                  <a:pt x="600449" y="376238"/>
                </a:cubicBezTo>
                <a:cubicBezTo>
                  <a:pt x="605037" y="374199"/>
                  <a:pt x="610560" y="374260"/>
                  <a:pt x="614737" y="371475"/>
                </a:cubicBezTo>
                <a:cubicBezTo>
                  <a:pt x="623969" y="365321"/>
                  <a:pt x="619165" y="367618"/>
                  <a:pt x="629024" y="364332"/>
                </a:cubicBezTo>
                <a:cubicBezTo>
                  <a:pt x="649503" y="350678"/>
                  <a:pt x="623589" y="367050"/>
                  <a:pt x="643312" y="357188"/>
                </a:cubicBezTo>
                <a:cubicBezTo>
                  <a:pt x="661776" y="347955"/>
                  <a:pt x="639642" y="356029"/>
                  <a:pt x="657599" y="350044"/>
                </a:cubicBezTo>
                <a:cubicBezTo>
                  <a:pt x="659980" y="347663"/>
                  <a:pt x="661799" y="344535"/>
                  <a:pt x="664743" y="342900"/>
                </a:cubicBezTo>
                <a:cubicBezTo>
                  <a:pt x="669131" y="340462"/>
                  <a:pt x="679030" y="338138"/>
                  <a:pt x="679030" y="338138"/>
                </a:cubicBezTo>
                <a:cubicBezTo>
                  <a:pt x="695104" y="327421"/>
                  <a:pt x="674986" y="339350"/>
                  <a:pt x="702843" y="330994"/>
                </a:cubicBezTo>
                <a:cubicBezTo>
                  <a:pt x="705584" y="330172"/>
                  <a:pt x="707427" y="327512"/>
                  <a:pt x="709987" y="326232"/>
                </a:cubicBezTo>
                <a:cubicBezTo>
                  <a:pt x="712232" y="325109"/>
                  <a:pt x="714885" y="324973"/>
                  <a:pt x="717130" y="323850"/>
                </a:cubicBezTo>
                <a:cubicBezTo>
                  <a:pt x="719690" y="322570"/>
                  <a:pt x="721659" y="320250"/>
                  <a:pt x="724274" y="319088"/>
                </a:cubicBezTo>
                <a:cubicBezTo>
                  <a:pt x="731732" y="315773"/>
                  <a:pt x="740168" y="313924"/>
                  <a:pt x="748087" y="311944"/>
                </a:cubicBezTo>
                <a:cubicBezTo>
                  <a:pt x="768551" y="298301"/>
                  <a:pt x="742662" y="314656"/>
                  <a:pt x="762374" y="304800"/>
                </a:cubicBezTo>
                <a:cubicBezTo>
                  <a:pt x="780832" y="295571"/>
                  <a:pt x="758712" y="303640"/>
                  <a:pt x="776662" y="297657"/>
                </a:cubicBezTo>
                <a:cubicBezTo>
                  <a:pt x="797127" y="284011"/>
                  <a:pt x="771237" y="300369"/>
                  <a:pt x="790949" y="290513"/>
                </a:cubicBezTo>
                <a:cubicBezTo>
                  <a:pt x="793509" y="289233"/>
                  <a:pt x="795462" y="286877"/>
                  <a:pt x="798093" y="285750"/>
                </a:cubicBezTo>
                <a:cubicBezTo>
                  <a:pt x="821533" y="275704"/>
                  <a:pt x="793333" y="292213"/>
                  <a:pt x="817143" y="278607"/>
                </a:cubicBezTo>
                <a:cubicBezTo>
                  <a:pt x="819628" y="277187"/>
                  <a:pt x="821802" y="275264"/>
                  <a:pt x="824287" y="273844"/>
                </a:cubicBezTo>
                <a:cubicBezTo>
                  <a:pt x="827369" y="272083"/>
                  <a:pt x="830768" y="270908"/>
                  <a:pt x="833812" y="269082"/>
                </a:cubicBezTo>
                <a:cubicBezTo>
                  <a:pt x="854285" y="256798"/>
                  <a:pt x="840872" y="261967"/>
                  <a:pt x="855243" y="257175"/>
                </a:cubicBezTo>
                <a:cubicBezTo>
                  <a:pt x="860005" y="252413"/>
                  <a:pt x="863926" y="246624"/>
                  <a:pt x="869530" y="242888"/>
                </a:cubicBezTo>
                <a:cubicBezTo>
                  <a:pt x="871911" y="241300"/>
                  <a:pt x="874475" y="239957"/>
                  <a:pt x="876674" y="238125"/>
                </a:cubicBezTo>
                <a:cubicBezTo>
                  <a:pt x="879261" y="235969"/>
                  <a:pt x="881160" y="233049"/>
                  <a:pt x="883818" y="230982"/>
                </a:cubicBezTo>
                <a:cubicBezTo>
                  <a:pt x="888336" y="227468"/>
                  <a:pt x="898105" y="221457"/>
                  <a:pt x="898105" y="221457"/>
                </a:cubicBezTo>
                <a:cubicBezTo>
                  <a:pt x="902742" y="207551"/>
                  <a:pt x="896860" y="220320"/>
                  <a:pt x="907630" y="209550"/>
                </a:cubicBezTo>
                <a:cubicBezTo>
                  <a:pt x="909654" y="207526"/>
                  <a:pt x="910561" y="204605"/>
                  <a:pt x="912393" y="202407"/>
                </a:cubicBezTo>
                <a:cubicBezTo>
                  <a:pt x="914549" y="199820"/>
                  <a:pt x="917469" y="197921"/>
                  <a:pt x="919537" y="195263"/>
                </a:cubicBezTo>
                <a:cubicBezTo>
                  <a:pt x="923051" y="190745"/>
                  <a:pt x="925887" y="185738"/>
                  <a:pt x="929062" y="180975"/>
                </a:cubicBezTo>
                <a:cubicBezTo>
                  <a:pt x="930649" y="178594"/>
                  <a:pt x="931443" y="175419"/>
                  <a:pt x="933824" y="173832"/>
                </a:cubicBezTo>
                <a:lnTo>
                  <a:pt x="940968" y="169069"/>
                </a:lnTo>
                <a:cubicBezTo>
                  <a:pt x="945603" y="155161"/>
                  <a:pt x="939722" y="167933"/>
                  <a:pt x="950493" y="157163"/>
                </a:cubicBezTo>
                <a:cubicBezTo>
                  <a:pt x="953299" y="154357"/>
                  <a:pt x="955256" y="150813"/>
                  <a:pt x="957637" y="147638"/>
                </a:cubicBezTo>
                <a:cubicBezTo>
                  <a:pt x="958431" y="145257"/>
                  <a:pt x="958896" y="142739"/>
                  <a:pt x="960018" y="140494"/>
                </a:cubicBezTo>
                <a:cubicBezTo>
                  <a:pt x="964453" y="131623"/>
                  <a:pt x="965339" y="134108"/>
                  <a:pt x="971924" y="126207"/>
                </a:cubicBezTo>
                <a:cubicBezTo>
                  <a:pt x="973756" y="124008"/>
                  <a:pt x="975099" y="121444"/>
                  <a:pt x="976687" y="119063"/>
                </a:cubicBezTo>
                <a:cubicBezTo>
                  <a:pt x="983425" y="98845"/>
                  <a:pt x="981449" y="106886"/>
                  <a:pt x="981449" y="66675"/>
                </a:cubicBezTo>
                <a:cubicBezTo>
                  <a:pt x="981449" y="54743"/>
                  <a:pt x="981030" y="42727"/>
                  <a:pt x="979068" y="30957"/>
                </a:cubicBezTo>
                <a:cubicBezTo>
                  <a:pt x="977942" y="24199"/>
                  <a:pt x="971463" y="22634"/>
                  <a:pt x="967162" y="19050"/>
                </a:cubicBezTo>
                <a:cubicBezTo>
                  <a:pt x="964575" y="16894"/>
                  <a:pt x="962962" y="13542"/>
                  <a:pt x="960018" y="11907"/>
                </a:cubicBezTo>
                <a:cubicBezTo>
                  <a:pt x="955629" y="9469"/>
                  <a:pt x="950493" y="8732"/>
                  <a:pt x="945730" y="7144"/>
                </a:cubicBezTo>
                <a:lnTo>
                  <a:pt x="931443" y="2382"/>
                </a:lnTo>
                <a:lnTo>
                  <a:pt x="914774" y="0"/>
                </a:lnTo>
                <a:cubicBezTo>
                  <a:pt x="886993" y="794"/>
                  <a:pt x="859184" y="921"/>
                  <a:pt x="831430" y="2382"/>
                </a:cubicBezTo>
                <a:cubicBezTo>
                  <a:pt x="828924" y="2514"/>
                  <a:pt x="826700" y="4074"/>
                  <a:pt x="824287" y="4763"/>
                </a:cubicBezTo>
                <a:cubicBezTo>
                  <a:pt x="821140" y="5662"/>
                  <a:pt x="817990" y="6606"/>
                  <a:pt x="814762" y="7144"/>
                </a:cubicBezTo>
                <a:cubicBezTo>
                  <a:pt x="808450" y="8196"/>
                  <a:pt x="802062" y="8731"/>
                  <a:pt x="795712" y="9525"/>
                </a:cubicBezTo>
                <a:cubicBezTo>
                  <a:pt x="793331" y="10319"/>
                  <a:pt x="791018" y="11362"/>
                  <a:pt x="788568" y="11907"/>
                </a:cubicBezTo>
                <a:cubicBezTo>
                  <a:pt x="777884" y="14281"/>
                  <a:pt x="763160" y="15523"/>
                  <a:pt x="752849" y="16669"/>
                </a:cubicBezTo>
                <a:cubicBezTo>
                  <a:pt x="738947" y="21302"/>
                  <a:pt x="752370" y="17241"/>
                  <a:pt x="731418" y="21432"/>
                </a:cubicBezTo>
                <a:cubicBezTo>
                  <a:pt x="722421" y="23232"/>
                  <a:pt x="716717" y="25538"/>
                  <a:pt x="707605" y="28575"/>
                </a:cubicBezTo>
                <a:cubicBezTo>
                  <a:pt x="705224" y="29369"/>
                  <a:pt x="702550" y="29565"/>
                  <a:pt x="700462" y="30957"/>
                </a:cubicBezTo>
                <a:cubicBezTo>
                  <a:pt x="698081" y="32544"/>
                  <a:pt x="695933" y="34557"/>
                  <a:pt x="693318" y="35719"/>
                </a:cubicBezTo>
                <a:cubicBezTo>
                  <a:pt x="688730" y="37758"/>
                  <a:pt x="683207" y="37697"/>
                  <a:pt x="679030" y="40482"/>
                </a:cubicBezTo>
                <a:cubicBezTo>
                  <a:pt x="676649" y="42069"/>
                  <a:pt x="674502" y="44082"/>
                  <a:pt x="671887" y="45244"/>
                </a:cubicBezTo>
                <a:cubicBezTo>
                  <a:pt x="661698" y="49773"/>
                  <a:pt x="657773" y="49617"/>
                  <a:pt x="648074" y="52388"/>
                </a:cubicBezTo>
                <a:cubicBezTo>
                  <a:pt x="645660" y="53078"/>
                  <a:pt x="643344" y="54079"/>
                  <a:pt x="640930" y="54769"/>
                </a:cubicBezTo>
                <a:cubicBezTo>
                  <a:pt x="637783" y="55668"/>
                  <a:pt x="634552" y="56251"/>
                  <a:pt x="631405" y="57150"/>
                </a:cubicBezTo>
                <a:cubicBezTo>
                  <a:pt x="628992" y="57840"/>
                  <a:pt x="626683" y="58872"/>
                  <a:pt x="624262" y="59532"/>
                </a:cubicBezTo>
                <a:cubicBezTo>
                  <a:pt x="617947" y="61254"/>
                  <a:pt x="611421" y="62224"/>
                  <a:pt x="605212" y="64294"/>
                </a:cubicBezTo>
                <a:cubicBezTo>
                  <a:pt x="600449" y="65882"/>
                  <a:pt x="595794" y="67840"/>
                  <a:pt x="590924" y="69057"/>
                </a:cubicBezTo>
                <a:cubicBezTo>
                  <a:pt x="587749" y="69851"/>
                  <a:pt x="584534" y="70498"/>
                  <a:pt x="581399" y="71438"/>
                </a:cubicBezTo>
                <a:cubicBezTo>
                  <a:pt x="576591" y="72880"/>
                  <a:pt x="567112" y="76200"/>
                  <a:pt x="567112" y="76200"/>
                </a:cubicBezTo>
                <a:cubicBezTo>
                  <a:pt x="554411" y="95251"/>
                  <a:pt x="571081" y="72231"/>
                  <a:pt x="555205" y="88107"/>
                </a:cubicBezTo>
                <a:cubicBezTo>
                  <a:pt x="553182" y="90130"/>
                  <a:pt x="552641" y="93418"/>
                  <a:pt x="550443" y="95250"/>
                </a:cubicBezTo>
                <a:cubicBezTo>
                  <a:pt x="547716" y="97523"/>
                  <a:pt x="543807" y="97950"/>
                  <a:pt x="540918" y="100013"/>
                </a:cubicBezTo>
                <a:cubicBezTo>
                  <a:pt x="538178" y="101971"/>
                  <a:pt x="536432" y="105089"/>
                  <a:pt x="533774" y="107157"/>
                </a:cubicBezTo>
                <a:cubicBezTo>
                  <a:pt x="529256" y="110671"/>
                  <a:pt x="524249" y="113507"/>
                  <a:pt x="519487" y="116682"/>
                </a:cubicBezTo>
                <a:cubicBezTo>
                  <a:pt x="517106" y="118269"/>
                  <a:pt x="514367" y="119420"/>
                  <a:pt x="512343" y="121444"/>
                </a:cubicBezTo>
                <a:cubicBezTo>
                  <a:pt x="509962" y="123825"/>
                  <a:pt x="507355" y="126001"/>
                  <a:pt x="505199" y="128588"/>
                </a:cubicBezTo>
                <a:cubicBezTo>
                  <a:pt x="503367" y="130787"/>
                  <a:pt x="502636" y="133900"/>
                  <a:pt x="500437" y="135732"/>
                </a:cubicBezTo>
                <a:cubicBezTo>
                  <a:pt x="497710" y="138004"/>
                  <a:pt x="494087" y="138907"/>
                  <a:pt x="490912" y="140494"/>
                </a:cubicBezTo>
                <a:cubicBezTo>
                  <a:pt x="472337" y="159069"/>
                  <a:pt x="496183" y="136729"/>
                  <a:pt x="474243" y="152400"/>
                </a:cubicBezTo>
                <a:cubicBezTo>
                  <a:pt x="458635" y="163548"/>
                  <a:pt x="475280" y="156817"/>
                  <a:pt x="459955" y="161925"/>
                </a:cubicBezTo>
                <a:cubicBezTo>
                  <a:pt x="457574" y="163513"/>
                  <a:pt x="454836" y="164664"/>
                  <a:pt x="452812" y="166688"/>
                </a:cubicBezTo>
                <a:cubicBezTo>
                  <a:pt x="444027" y="175474"/>
                  <a:pt x="452608" y="173173"/>
                  <a:pt x="440905" y="180975"/>
                </a:cubicBezTo>
                <a:cubicBezTo>
                  <a:pt x="438817" y="182367"/>
                  <a:pt x="436007" y="182234"/>
                  <a:pt x="433762" y="183357"/>
                </a:cubicBezTo>
                <a:cubicBezTo>
                  <a:pt x="431202" y="184637"/>
                  <a:pt x="428999" y="186532"/>
                  <a:pt x="426618" y="188119"/>
                </a:cubicBezTo>
                <a:cubicBezTo>
                  <a:pt x="425030" y="190500"/>
                  <a:pt x="424282" y="193746"/>
                  <a:pt x="421855" y="195263"/>
                </a:cubicBezTo>
                <a:cubicBezTo>
                  <a:pt x="417598" y="197924"/>
                  <a:pt x="407568" y="200025"/>
                  <a:pt x="407568" y="200025"/>
                </a:cubicBezTo>
                <a:cubicBezTo>
                  <a:pt x="406774" y="202406"/>
                  <a:pt x="406962" y="205394"/>
                  <a:pt x="405187" y="207169"/>
                </a:cubicBezTo>
                <a:cubicBezTo>
                  <a:pt x="403412" y="208944"/>
                  <a:pt x="400222" y="208305"/>
                  <a:pt x="398043" y="209550"/>
                </a:cubicBezTo>
                <a:cubicBezTo>
                  <a:pt x="377860" y="221083"/>
                  <a:pt x="397754" y="213616"/>
                  <a:pt x="381374" y="219075"/>
                </a:cubicBezTo>
                <a:cubicBezTo>
                  <a:pt x="379217" y="220692"/>
                  <a:pt x="368186" y="229241"/>
                  <a:pt x="364705" y="230982"/>
                </a:cubicBezTo>
                <a:cubicBezTo>
                  <a:pt x="362460" y="232104"/>
                  <a:pt x="359807" y="232241"/>
                  <a:pt x="357562" y="233363"/>
                </a:cubicBezTo>
                <a:cubicBezTo>
                  <a:pt x="355002" y="234643"/>
                  <a:pt x="352978" y="236845"/>
                  <a:pt x="350418" y="238125"/>
                </a:cubicBezTo>
                <a:cubicBezTo>
                  <a:pt x="346606" y="240031"/>
                  <a:pt x="337317" y="241869"/>
                  <a:pt x="333749" y="242888"/>
                </a:cubicBezTo>
                <a:cubicBezTo>
                  <a:pt x="331335" y="243578"/>
                  <a:pt x="328986" y="244475"/>
                  <a:pt x="326605" y="245269"/>
                </a:cubicBezTo>
                <a:cubicBezTo>
                  <a:pt x="324224" y="246857"/>
                  <a:pt x="322077" y="248870"/>
                  <a:pt x="319462" y="250032"/>
                </a:cubicBezTo>
                <a:cubicBezTo>
                  <a:pt x="314874" y="252071"/>
                  <a:pt x="305174" y="254794"/>
                  <a:pt x="305174" y="254794"/>
                </a:cubicBezTo>
                <a:cubicBezTo>
                  <a:pt x="287241" y="266750"/>
                  <a:pt x="310030" y="252714"/>
                  <a:pt x="288505" y="261938"/>
                </a:cubicBezTo>
                <a:cubicBezTo>
                  <a:pt x="285875" y="263065"/>
                  <a:pt x="283977" y="265538"/>
                  <a:pt x="281362" y="266700"/>
                </a:cubicBezTo>
                <a:cubicBezTo>
                  <a:pt x="276774" y="268739"/>
                  <a:pt x="271837" y="269875"/>
                  <a:pt x="267074" y="271463"/>
                </a:cubicBezTo>
                <a:lnTo>
                  <a:pt x="259930" y="273844"/>
                </a:lnTo>
                <a:cubicBezTo>
                  <a:pt x="257549" y="275432"/>
                  <a:pt x="254811" y="276583"/>
                  <a:pt x="252787" y="278607"/>
                </a:cubicBezTo>
                <a:cubicBezTo>
                  <a:pt x="250763" y="280631"/>
                  <a:pt x="250259" y="283962"/>
                  <a:pt x="248024" y="285750"/>
                </a:cubicBezTo>
                <a:cubicBezTo>
                  <a:pt x="246064" y="287318"/>
                  <a:pt x="243261" y="287338"/>
                  <a:pt x="240880" y="288132"/>
                </a:cubicBezTo>
                <a:cubicBezTo>
                  <a:pt x="238499" y="290513"/>
                  <a:pt x="236539" y="293407"/>
                  <a:pt x="233737" y="295275"/>
                </a:cubicBezTo>
                <a:cubicBezTo>
                  <a:pt x="231648" y="296667"/>
                  <a:pt x="228553" y="296089"/>
                  <a:pt x="226593" y="297657"/>
                </a:cubicBezTo>
                <a:cubicBezTo>
                  <a:pt x="224358" y="299445"/>
                  <a:pt x="224029" y="302968"/>
                  <a:pt x="221830" y="304800"/>
                </a:cubicBezTo>
                <a:cubicBezTo>
                  <a:pt x="219103" y="307072"/>
                  <a:pt x="215480" y="307975"/>
                  <a:pt x="212305" y="309563"/>
                </a:cubicBezTo>
                <a:cubicBezTo>
                  <a:pt x="209924" y="311944"/>
                  <a:pt x="207318" y="314120"/>
                  <a:pt x="205162" y="316707"/>
                </a:cubicBezTo>
                <a:cubicBezTo>
                  <a:pt x="203330" y="318905"/>
                  <a:pt x="202634" y="322062"/>
                  <a:pt x="200399" y="323850"/>
                </a:cubicBezTo>
                <a:cubicBezTo>
                  <a:pt x="198439" y="325418"/>
                  <a:pt x="195500" y="325109"/>
                  <a:pt x="193255" y="326232"/>
                </a:cubicBezTo>
                <a:cubicBezTo>
                  <a:pt x="190696" y="327512"/>
                  <a:pt x="188493" y="329407"/>
                  <a:pt x="186112" y="330994"/>
                </a:cubicBezTo>
                <a:cubicBezTo>
                  <a:pt x="177378" y="344094"/>
                  <a:pt x="186114" y="332976"/>
                  <a:pt x="174205" y="342900"/>
                </a:cubicBezTo>
                <a:cubicBezTo>
                  <a:pt x="150799" y="362405"/>
                  <a:pt x="181032" y="338456"/>
                  <a:pt x="162299" y="357188"/>
                </a:cubicBezTo>
                <a:cubicBezTo>
                  <a:pt x="160275" y="359212"/>
                  <a:pt x="157536" y="360363"/>
                  <a:pt x="155155" y="361950"/>
                </a:cubicBezTo>
                <a:cubicBezTo>
                  <a:pt x="150970" y="374505"/>
                  <a:pt x="155540" y="364345"/>
                  <a:pt x="145630" y="376238"/>
                </a:cubicBezTo>
                <a:cubicBezTo>
                  <a:pt x="143798" y="378437"/>
                  <a:pt x="142769" y="381243"/>
                  <a:pt x="140868" y="383382"/>
                </a:cubicBezTo>
                <a:cubicBezTo>
                  <a:pt x="136393" y="388416"/>
                  <a:pt x="130316" y="392065"/>
                  <a:pt x="126580" y="397669"/>
                </a:cubicBezTo>
                <a:lnTo>
                  <a:pt x="117055" y="411957"/>
                </a:lnTo>
                <a:cubicBezTo>
                  <a:pt x="115468" y="414338"/>
                  <a:pt x="115008" y="418195"/>
                  <a:pt x="112293" y="419100"/>
                </a:cubicBezTo>
                <a:lnTo>
                  <a:pt x="105149" y="421482"/>
                </a:lnTo>
                <a:cubicBezTo>
                  <a:pt x="98986" y="427644"/>
                  <a:pt x="92260" y="435302"/>
                  <a:pt x="83718" y="438150"/>
                </a:cubicBezTo>
                <a:lnTo>
                  <a:pt x="69430" y="442913"/>
                </a:lnTo>
                <a:cubicBezTo>
                  <a:pt x="67049" y="445294"/>
                  <a:pt x="65231" y="448422"/>
                  <a:pt x="62287" y="450057"/>
                </a:cubicBezTo>
                <a:cubicBezTo>
                  <a:pt x="57899" y="452495"/>
                  <a:pt x="52762" y="453232"/>
                  <a:pt x="47999" y="454819"/>
                </a:cubicBezTo>
                <a:lnTo>
                  <a:pt x="33712" y="459582"/>
                </a:lnTo>
                <a:cubicBezTo>
                  <a:pt x="31331" y="460376"/>
                  <a:pt x="28657" y="460571"/>
                  <a:pt x="26568" y="461963"/>
                </a:cubicBezTo>
                <a:cubicBezTo>
                  <a:pt x="24187" y="463550"/>
                  <a:pt x="22039" y="465563"/>
                  <a:pt x="19424" y="466725"/>
                </a:cubicBezTo>
                <a:cubicBezTo>
                  <a:pt x="14837" y="468764"/>
                  <a:pt x="5137" y="471488"/>
                  <a:pt x="5137" y="471488"/>
                </a:cubicBezTo>
                <a:cubicBezTo>
                  <a:pt x="1514" y="482354"/>
                  <a:pt x="-3017" y="488519"/>
                  <a:pt x="2755" y="500063"/>
                </a:cubicBezTo>
                <a:cubicBezTo>
                  <a:pt x="4035" y="502623"/>
                  <a:pt x="7700" y="502993"/>
                  <a:pt x="9899" y="504825"/>
                </a:cubicBezTo>
                <a:cubicBezTo>
                  <a:pt x="33307" y="524331"/>
                  <a:pt x="3073" y="500381"/>
                  <a:pt x="21805" y="519113"/>
                </a:cubicBezTo>
                <a:cubicBezTo>
                  <a:pt x="23829" y="521137"/>
                  <a:pt x="26334" y="522713"/>
                  <a:pt x="28949" y="523875"/>
                </a:cubicBezTo>
                <a:cubicBezTo>
                  <a:pt x="33537" y="525914"/>
                  <a:pt x="43237" y="528638"/>
                  <a:pt x="43237" y="528638"/>
                </a:cubicBezTo>
                <a:cubicBezTo>
                  <a:pt x="51174" y="527844"/>
                  <a:pt x="59209" y="527727"/>
                  <a:pt x="67049" y="526257"/>
                </a:cubicBezTo>
                <a:cubicBezTo>
                  <a:pt x="71983" y="525332"/>
                  <a:pt x="76574" y="523082"/>
                  <a:pt x="81337" y="521494"/>
                </a:cubicBezTo>
                <a:cubicBezTo>
                  <a:pt x="83718" y="520700"/>
                  <a:pt x="86004" y="519526"/>
                  <a:pt x="88480" y="519113"/>
                </a:cubicBezTo>
                <a:lnTo>
                  <a:pt x="102768" y="516732"/>
                </a:lnTo>
                <a:cubicBezTo>
                  <a:pt x="105149" y="515938"/>
                  <a:pt x="107477" y="514959"/>
                  <a:pt x="109912" y="514350"/>
                </a:cubicBezTo>
                <a:lnTo>
                  <a:pt x="128962" y="509588"/>
                </a:lnTo>
                <a:cubicBezTo>
                  <a:pt x="133307" y="503069"/>
                  <a:pt x="133347" y="501025"/>
                  <a:pt x="140868" y="497682"/>
                </a:cubicBezTo>
                <a:cubicBezTo>
                  <a:pt x="145455" y="495643"/>
                  <a:pt x="150393" y="494903"/>
                  <a:pt x="155155" y="492919"/>
                </a:cubicBezTo>
                <a:cubicBezTo>
                  <a:pt x="159917" y="490935"/>
                  <a:pt x="156346" y="488950"/>
                  <a:pt x="169443" y="485775"/>
                </a:cubicBezTo>
                <a:cubicBezTo>
                  <a:pt x="182540" y="482600"/>
                  <a:pt x="220343" y="476350"/>
                  <a:pt x="233737" y="473869"/>
                </a:cubicBezTo>
              </a:path>
            </a:pathLst>
          </a:custGeom>
          <a:pattFill prst="wdDnDiag">
            <a:fgClr>
              <a:srgbClr val="FF0000"/>
            </a:fgClr>
            <a:bgClr>
              <a:schemeClr val="bg1"/>
            </a:bgClr>
          </a:patt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5791204" y="4952010"/>
            <a:ext cx="2137828" cy="707886"/>
          </a:xfrm>
          <a:prstGeom prst="rect">
            <a:avLst/>
          </a:prstGeom>
          <a:solidFill>
            <a:srgbClr val="FF0000"/>
          </a:solidFill>
        </p:spPr>
        <p:txBody>
          <a:bodyPr wrap="none" rtlCol="0">
            <a:spAutoFit/>
          </a:bodyPr>
          <a:lstStyle/>
          <a:p>
            <a:pPr algn="ctr">
              <a:tabLst>
                <a:tab pos="511175" algn="l"/>
              </a:tabLst>
            </a:pPr>
            <a:r>
              <a:rPr lang="en-US" sz="2000" i="1" dirty="0" smtClean="0">
                <a:solidFill>
                  <a:schemeClr val="bg1"/>
                </a:solidFill>
                <a:effectLst>
                  <a:outerShdw blurRad="38100" dist="38100" dir="2700000" algn="tl">
                    <a:srgbClr val="000000">
                      <a:alpha val="43137"/>
                    </a:srgbClr>
                  </a:outerShdw>
                </a:effectLst>
                <a:latin typeface="+mn-lt"/>
              </a:rPr>
              <a:t>“Byproduct” </a:t>
            </a:r>
          </a:p>
          <a:p>
            <a:pPr algn="ctr">
              <a:tabLst>
                <a:tab pos="511175" algn="l"/>
              </a:tabLst>
            </a:pPr>
            <a:r>
              <a:rPr lang="en-US" sz="2000" i="1" dirty="0" smtClean="0">
                <a:solidFill>
                  <a:schemeClr val="bg1"/>
                </a:solidFill>
                <a:effectLst>
                  <a:outerShdw blurRad="38100" dist="38100" dir="2700000" algn="tl">
                    <a:srgbClr val="000000">
                      <a:alpha val="43137"/>
                    </a:srgbClr>
                  </a:outerShdw>
                </a:effectLst>
                <a:latin typeface="+mn-lt"/>
              </a:rPr>
              <a:t>Tornado Warning</a:t>
            </a:r>
          </a:p>
        </p:txBody>
      </p:sp>
      <p:sp>
        <p:nvSpPr>
          <p:cNvPr id="5" name="Right Arrow 4"/>
          <p:cNvSpPr/>
          <p:nvPr/>
        </p:nvSpPr>
        <p:spPr bwMode="auto">
          <a:xfrm rot="16940324">
            <a:off x="6759837" y="4292314"/>
            <a:ext cx="804700" cy="43938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6" name="TextBox 25"/>
          <p:cNvSpPr txBox="1"/>
          <p:nvPr/>
        </p:nvSpPr>
        <p:spPr>
          <a:xfrm>
            <a:off x="4987637" y="6354311"/>
            <a:ext cx="1420582" cy="276999"/>
          </a:xfrm>
          <a:prstGeom prst="rect">
            <a:avLst/>
          </a:prstGeom>
          <a:noFill/>
        </p:spPr>
        <p:txBody>
          <a:bodyPr wrap="none" rtlCol="0">
            <a:spAutoFit/>
          </a:bodyPr>
          <a:lstStyle/>
          <a:p>
            <a:r>
              <a:rPr lang="en-US" sz="1200" dirty="0" smtClean="0"/>
              <a:t>Courtesy G. Stumpf</a:t>
            </a:r>
            <a:endParaRPr lang="en-US" sz="1200" dirty="0"/>
          </a:p>
        </p:txBody>
      </p:sp>
      <p:grpSp>
        <p:nvGrpSpPr>
          <p:cNvPr id="9" name="Group 8"/>
          <p:cNvGrpSpPr/>
          <p:nvPr/>
        </p:nvGrpSpPr>
        <p:grpSpPr>
          <a:xfrm>
            <a:off x="5391150" y="1085807"/>
            <a:ext cx="3392376" cy="2219368"/>
            <a:chOff x="5391150" y="1085807"/>
            <a:chExt cx="3392376" cy="2219368"/>
          </a:xfrm>
        </p:grpSpPr>
        <p:sp>
          <p:nvSpPr>
            <p:cNvPr id="10" name="Freeform 9"/>
            <p:cNvSpPr/>
            <p:nvPr/>
          </p:nvSpPr>
          <p:spPr bwMode="auto">
            <a:xfrm>
              <a:off x="5391150" y="1990725"/>
              <a:ext cx="2114550" cy="1314450"/>
            </a:xfrm>
            <a:custGeom>
              <a:avLst/>
              <a:gdLst>
                <a:gd name="connsiteX0" fmla="*/ 0 w 2114550"/>
                <a:gd name="connsiteY0" fmla="*/ 1143000 h 1314450"/>
                <a:gd name="connsiteX1" fmla="*/ 57150 w 2114550"/>
                <a:gd name="connsiteY1" fmla="*/ 1104900 h 1314450"/>
                <a:gd name="connsiteX2" fmla="*/ 85725 w 2114550"/>
                <a:gd name="connsiteY2" fmla="*/ 1076325 h 1314450"/>
                <a:gd name="connsiteX3" fmla="*/ 142875 w 2114550"/>
                <a:gd name="connsiteY3" fmla="*/ 1038225 h 1314450"/>
                <a:gd name="connsiteX4" fmla="*/ 171450 w 2114550"/>
                <a:gd name="connsiteY4" fmla="*/ 1009650 h 1314450"/>
                <a:gd name="connsiteX5" fmla="*/ 200025 w 2114550"/>
                <a:gd name="connsiteY5" fmla="*/ 1000125 h 1314450"/>
                <a:gd name="connsiteX6" fmla="*/ 228600 w 2114550"/>
                <a:gd name="connsiteY6" fmla="*/ 981075 h 1314450"/>
                <a:gd name="connsiteX7" fmla="*/ 247650 w 2114550"/>
                <a:gd name="connsiteY7" fmla="*/ 952500 h 1314450"/>
                <a:gd name="connsiteX8" fmla="*/ 276225 w 2114550"/>
                <a:gd name="connsiteY8" fmla="*/ 942975 h 1314450"/>
                <a:gd name="connsiteX9" fmla="*/ 333375 w 2114550"/>
                <a:gd name="connsiteY9" fmla="*/ 914400 h 1314450"/>
                <a:gd name="connsiteX10" fmla="*/ 361950 w 2114550"/>
                <a:gd name="connsiteY10" fmla="*/ 885825 h 1314450"/>
                <a:gd name="connsiteX11" fmla="*/ 390525 w 2114550"/>
                <a:gd name="connsiteY11" fmla="*/ 866775 h 1314450"/>
                <a:gd name="connsiteX12" fmla="*/ 409575 w 2114550"/>
                <a:gd name="connsiteY12" fmla="*/ 838200 h 1314450"/>
                <a:gd name="connsiteX13" fmla="*/ 438150 w 2114550"/>
                <a:gd name="connsiteY13" fmla="*/ 809625 h 1314450"/>
                <a:gd name="connsiteX14" fmla="*/ 476250 w 2114550"/>
                <a:gd name="connsiteY14" fmla="*/ 752475 h 1314450"/>
                <a:gd name="connsiteX15" fmla="*/ 523875 w 2114550"/>
                <a:gd name="connsiteY15" fmla="*/ 695325 h 1314450"/>
                <a:gd name="connsiteX16" fmla="*/ 552450 w 2114550"/>
                <a:gd name="connsiteY16" fmla="*/ 685800 h 1314450"/>
                <a:gd name="connsiteX17" fmla="*/ 638175 w 2114550"/>
                <a:gd name="connsiteY17" fmla="*/ 638175 h 1314450"/>
                <a:gd name="connsiteX18" fmla="*/ 695325 w 2114550"/>
                <a:gd name="connsiteY18" fmla="*/ 600075 h 1314450"/>
                <a:gd name="connsiteX19" fmla="*/ 723900 w 2114550"/>
                <a:gd name="connsiteY19" fmla="*/ 581025 h 1314450"/>
                <a:gd name="connsiteX20" fmla="*/ 771525 w 2114550"/>
                <a:gd name="connsiteY20" fmla="*/ 523875 h 1314450"/>
                <a:gd name="connsiteX21" fmla="*/ 790575 w 2114550"/>
                <a:gd name="connsiteY21" fmla="*/ 495300 h 1314450"/>
                <a:gd name="connsiteX22" fmla="*/ 847725 w 2114550"/>
                <a:gd name="connsiteY22" fmla="*/ 457200 h 1314450"/>
                <a:gd name="connsiteX23" fmla="*/ 876300 w 2114550"/>
                <a:gd name="connsiteY23" fmla="*/ 438150 h 1314450"/>
                <a:gd name="connsiteX24" fmla="*/ 923925 w 2114550"/>
                <a:gd name="connsiteY24" fmla="*/ 400050 h 1314450"/>
                <a:gd name="connsiteX25" fmla="*/ 952500 w 2114550"/>
                <a:gd name="connsiteY25" fmla="*/ 371475 h 1314450"/>
                <a:gd name="connsiteX26" fmla="*/ 981075 w 2114550"/>
                <a:gd name="connsiteY26" fmla="*/ 352425 h 1314450"/>
                <a:gd name="connsiteX27" fmla="*/ 1028700 w 2114550"/>
                <a:gd name="connsiteY27" fmla="*/ 304800 h 1314450"/>
                <a:gd name="connsiteX28" fmla="*/ 1057275 w 2114550"/>
                <a:gd name="connsiteY28" fmla="*/ 276225 h 1314450"/>
                <a:gd name="connsiteX29" fmla="*/ 1076325 w 2114550"/>
                <a:gd name="connsiteY29" fmla="*/ 247650 h 1314450"/>
                <a:gd name="connsiteX30" fmla="*/ 1104900 w 2114550"/>
                <a:gd name="connsiteY30" fmla="*/ 238125 h 1314450"/>
                <a:gd name="connsiteX31" fmla="*/ 1152525 w 2114550"/>
                <a:gd name="connsiteY31" fmla="*/ 200025 h 1314450"/>
                <a:gd name="connsiteX32" fmla="*/ 1181100 w 2114550"/>
                <a:gd name="connsiteY32" fmla="*/ 171450 h 1314450"/>
                <a:gd name="connsiteX33" fmla="*/ 1209675 w 2114550"/>
                <a:gd name="connsiteY33" fmla="*/ 152400 h 1314450"/>
                <a:gd name="connsiteX34" fmla="*/ 1257300 w 2114550"/>
                <a:gd name="connsiteY34" fmla="*/ 114300 h 1314450"/>
                <a:gd name="connsiteX35" fmla="*/ 1285875 w 2114550"/>
                <a:gd name="connsiteY35" fmla="*/ 85725 h 1314450"/>
                <a:gd name="connsiteX36" fmla="*/ 1314450 w 2114550"/>
                <a:gd name="connsiteY36" fmla="*/ 76200 h 1314450"/>
                <a:gd name="connsiteX37" fmla="*/ 1343025 w 2114550"/>
                <a:gd name="connsiteY37" fmla="*/ 57150 h 1314450"/>
                <a:gd name="connsiteX38" fmla="*/ 1371600 w 2114550"/>
                <a:gd name="connsiteY38" fmla="*/ 47625 h 1314450"/>
                <a:gd name="connsiteX39" fmla="*/ 1428750 w 2114550"/>
                <a:gd name="connsiteY39" fmla="*/ 19050 h 1314450"/>
                <a:gd name="connsiteX40" fmla="*/ 1495425 w 2114550"/>
                <a:gd name="connsiteY40" fmla="*/ 9525 h 1314450"/>
                <a:gd name="connsiteX41" fmla="*/ 1552575 w 2114550"/>
                <a:gd name="connsiteY41" fmla="*/ 0 h 1314450"/>
                <a:gd name="connsiteX42" fmla="*/ 1819275 w 2114550"/>
                <a:gd name="connsiteY42" fmla="*/ 9525 h 1314450"/>
                <a:gd name="connsiteX43" fmla="*/ 1847850 w 2114550"/>
                <a:gd name="connsiteY43" fmla="*/ 19050 h 1314450"/>
                <a:gd name="connsiteX44" fmla="*/ 1885950 w 2114550"/>
                <a:gd name="connsiteY44" fmla="*/ 66675 h 1314450"/>
                <a:gd name="connsiteX45" fmla="*/ 1905000 w 2114550"/>
                <a:gd name="connsiteY45" fmla="*/ 95250 h 1314450"/>
                <a:gd name="connsiteX46" fmla="*/ 1962150 w 2114550"/>
                <a:gd name="connsiteY46" fmla="*/ 133350 h 1314450"/>
                <a:gd name="connsiteX47" fmla="*/ 2009775 w 2114550"/>
                <a:gd name="connsiteY47" fmla="*/ 190500 h 1314450"/>
                <a:gd name="connsiteX48" fmla="*/ 2038350 w 2114550"/>
                <a:gd name="connsiteY48" fmla="*/ 209550 h 1314450"/>
                <a:gd name="connsiteX49" fmla="*/ 2085975 w 2114550"/>
                <a:gd name="connsiteY49" fmla="*/ 266700 h 1314450"/>
                <a:gd name="connsiteX50" fmla="*/ 2105025 w 2114550"/>
                <a:gd name="connsiteY50" fmla="*/ 323850 h 1314450"/>
                <a:gd name="connsiteX51" fmla="*/ 2114550 w 2114550"/>
                <a:gd name="connsiteY51" fmla="*/ 352425 h 1314450"/>
                <a:gd name="connsiteX52" fmla="*/ 2105025 w 2114550"/>
                <a:gd name="connsiteY52" fmla="*/ 723900 h 1314450"/>
                <a:gd name="connsiteX53" fmla="*/ 2085975 w 2114550"/>
                <a:gd name="connsiteY53" fmla="*/ 790575 h 1314450"/>
                <a:gd name="connsiteX54" fmla="*/ 2028825 w 2114550"/>
                <a:gd name="connsiteY54" fmla="*/ 847725 h 1314450"/>
                <a:gd name="connsiteX55" fmla="*/ 2009775 w 2114550"/>
                <a:gd name="connsiteY55" fmla="*/ 876300 h 1314450"/>
                <a:gd name="connsiteX56" fmla="*/ 1952625 w 2114550"/>
                <a:gd name="connsiteY56" fmla="*/ 914400 h 1314450"/>
                <a:gd name="connsiteX57" fmla="*/ 1924050 w 2114550"/>
                <a:gd name="connsiteY57" fmla="*/ 933450 h 1314450"/>
                <a:gd name="connsiteX58" fmla="*/ 1885950 w 2114550"/>
                <a:gd name="connsiteY58" fmla="*/ 942975 h 1314450"/>
                <a:gd name="connsiteX59" fmla="*/ 1800225 w 2114550"/>
                <a:gd name="connsiteY59" fmla="*/ 981075 h 1314450"/>
                <a:gd name="connsiteX60" fmla="*/ 1743075 w 2114550"/>
                <a:gd name="connsiteY60" fmla="*/ 1000125 h 1314450"/>
                <a:gd name="connsiteX61" fmla="*/ 1714500 w 2114550"/>
                <a:gd name="connsiteY61" fmla="*/ 1009650 h 1314450"/>
                <a:gd name="connsiteX62" fmla="*/ 1666875 w 2114550"/>
                <a:gd name="connsiteY62" fmla="*/ 1019175 h 1314450"/>
                <a:gd name="connsiteX63" fmla="*/ 1638300 w 2114550"/>
                <a:gd name="connsiteY63" fmla="*/ 1028700 h 1314450"/>
                <a:gd name="connsiteX64" fmla="*/ 1552575 w 2114550"/>
                <a:gd name="connsiteY64" fmla="*/ 1047750 h 1314450"/>
                <a:gd name="connsiteX65" fmla="*/ 1485900 w 2114550"/>
                <a:gd name="connsiteY65" fmla="*/ 1066800 h 1314450"/>
                <a:gd name="connsiteX66" fmla="*/ 1428750 w 2114550"/>
                <a:gd name="connsiteY66" fmla="*/ 1076325 h 1314450"/>
                <a:gd name="connsiteX67" fmla="*/ 1390650 w 2114550"/>
                <a:gd name="connsiteY67" fmla="*/ 1085850 h 1314450"/>
                <a:gd name="connsiteX68" fmla="*/ 1200150 w 2114550"/>
                <a:gd name="connsiteY68" fmla="*/ 1095375 h 1314450"/>
                <a:gd name="connsiteX69" fmla="*/ 1104900 w 2114550"/>
                <a:gd name="connsiteY69" fmla="*/ 1123950 h 1314450"/>
                <a:gd name="connsiteX70" fmla="*/ 1076325 w 2114550"/>
                <a:gd name="connsiteY70" fmla="*/ 1133475 h 1314450"/>
                <a:gd name="connsiteX71" fmla="*/ 1028700 w 2114550"/>
                <a:gd name="connsiteY71" fmla="*/ 1143000 h 1314450"/>
                <a:gd name="connsiteX72" fmla="*/ 971550 w 2114550"/>
                <a:gd name="connsiteY72" fmla="*/ 1162050 h 1314450"/>
                <a:gd name="connsiteX73" fmla="*/ 904875 w 2114550"/>
                <a:gd name="connsiteY73" fmla="*/ 1171575 h 1314450"/>
                <a:gd name="connsiteX74" fmla="*/ 857250 w 2114550"/>
                <a:gd name="connsiteY74" fmla="*/ 1181100 h 1314450"/>
                <a:gd name="connsiteX75" fmla="*/ 590550 w 2114550"/>
                <a:gd name="connsiteY75" fmla="*/ 1200150 h 1314450"/>
                <a:gd name="connsiteX76" fmla="*/ 485775 w 2114550"/>
                <a:gd name="connsiteY76" fmla="*/ 1228725 h 1314450"/>
                <a:gd name="connsiteX77" fmla="*/ 457200 w 2114550"/>
                <a:gd name="connsiteY77" fmla="*/ 1247775 h 1314450"/>
                <a:gd name="connsiteX78" fmla="*/ 361950 w 2114550"/>
                <a:gd name="connsiteY78" fmla="*/ 1266825 h 1314450"/>
                <a:gd name="connsiteX79" fmla="*/ 304800 w 2114550"/>
                <a:gd name="connsiteY79" fmla="*/ 1285875 h 1314450"/>
                <a:gd name="connsiteX80" fmla="*/ 276225 w 2114550"/>
                <a:gd name="connsiteY80" fmla="*/ 1295400 h 1314450"/>
                <a:gd name="connsiteX81" fmla="*/ 209550 w 2114550"/>
                <a:gd name="connsiteY81" fmla="*/ 1314450 h 1314450"/>
                <a:gd name="connsiteX82" fmla="*/ 123825 w 2114550"/>
                <a:gd name="connsiteY82" fmla="*/ 1304925 h 1314450"/>
                <a:gd name="connsiteX83" fmla="*/ 66675 w 2114550"/>
                <a:gd name="connsiteY83" fmla="*/ 1285875 h 1314450"/>
                <a:gd name="connsiteX84" fmla="*/ 38100 w 2114550"/>
                <a:gd name="connsiteY84" fmla="*/ 1276350 h 1314450"/>
                <a:gd name="connsiteX85" fmla="*/ 19050 w 2114550"/>
                <a:gd name="connsiteY85" fmla="*/ 1219200 h 1314450"/>
                <a:gd name="connsiteX86" fmla="*/ 47625 w 2114550"/>
                <a:gd name="connsiteY86" fmla="*/ 1123950 h 1314450"/>
                <a:gd name="connsiteX87" fmla="*/ 57150 w 2114550"/>
                <a:gd name="connsiteY87" fmla="*/ 111442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114550" h="1314450">
                  <a:moveTo>
                    <a:pt x="0" y="1143000"/>
                  </a:moveTo>
                  <a:cubicBezTo>
                    <a:pt x="19050" y="1130300"/>
                    <a:pt x="39078" y="1118956"/>
                    <a:pt x="57150" y="1104900"/>
                  </a:cubicBezTo>
                  <a:cubicBezTo>
                    <a:pt x="67783" y="1096630"/>
                    <a:pt x="75092" y="1084595"/>
                    <a:pt x="85725" y="1076325"/>
                  </a:cubicBezTo>
                  <a:cubicBezTo>
                    <a:pt x="103797" y="1062269"/>
                    <a:pt x="126686" y="1054414"/>
                    <a:pt x="142875" y="1038225"/>
                  </a:cubicBezTo>
                  <a:cubicBezTo>
                    <a:pt x="152400" y="1028700"/>
                    <a:pt x="160242" y="1017122"/>
                    <a:pt x="171450" y="1009650"/>
                  </a:cubicBezTo>
                  <a:cubicBezTo>
                    <a:pt x="179804" y="1004081"/>
                    <a:pt x="191045" y="1004615"/>
                    <a:pt x="200025" y="1000125"/>
                  </a:cubicBezTo>
                  <a:cubicBezTo>
                    <a:pt x="210264" y="995005"/>
                    <a:pt x="219075" y="987425"/>
                    <a:pt x="228600" y="981075"/>
                  </a:cubicBezTo>
                  <a:cubicBezTo>
                    <a:pt x="234950" y="971550"/>
                    <a:pt x="238711" y="959651"/>
                    <a:pt x="247650" y="952500"/>
                  </a:cubicBezTo>
                  <a:cubicBezTo>
                    <a:pt x="255490" y="946228"/>
                    <a:pt x="267245" y="947465"/>
                    <a:pt x="276225" y="942975"/>
                  </a:cubicBezTo>
                  <a:cubicBezTo>
                    <a:pt x="350083" y="906046"/>
                    <a:pt x="261551" y="938341"/>
                    <a:pt x="333375" y="914400"/>
                  </a:cubicBezTo>
                  <a:cubicBezTo>
                    <a:pt x="342900" y="904875"/>
                    <a:pt x="351602" y="894449"/>
                    <a:pt x="361950" y="885825"/>
                  </a:cubicBezTo>
                  <a:cubicBezTo>
                    <a:pt x="370744" y="878496"/>
                    <a:pt x="382430" y="874870"/>
                    <a:pt x="390525" y="866775"/>
                  </a:cubicBezTo>
                  <a:cubicBezTo>
                    <a:pt x="398620" y="858680"/>
                    <a:pt x="402246" y="846994"/>
                    <a:pt x="409575" y="838200"/>
                  </a:cubicBezTo>
                  <a:cubicBezTo>
                    <a:pt x="418199" y="827852"/>
                    <a:pt x="429880" y="820258"/>
                    <a:pt x="438150" y="809625"/>
                  </a:cubicBezTo>
                  <a:cubicBezTo>
                    <a:pt x="452206" y="791553"/>
                    <a:pt x="463550" y="771525"/>
                    <a:pt x="476250" y="752475"/>
                  </a:cubicBezTo>
                  <a:cubicBezTo>
                    <a:pt x="490307" y="731390"/>
                    <a:pt x="501873" y="709993"/>
                    <a:pt x="523875" y="695325"/>
                  </a:cubicBezTo>
                  <a:cubicBezTo>
                    <a:pt x="532229" y="689756"/>
                    <a:pt x="542925" y="688975"/>
                    <a:pt x="552450" y="685800"/>
                  </a:cubicBezTo>
                  <a:cubicBezTo>
                    <a:pt x="642134" y="596116"/>
                    <a:pt x="498317" y="731414"/>
                    <a:pt x="638175" y="638175"/>
                  </a:cubicBezTo>
                  <a:lnTo>
                    <a:pt x="695325" y="600075"/>
                  </a:lnTo>
                  <a:lnTo>
                    <a:pt x="723900" y="581025"/>
                  </a:lnTo>
                  <a:cubicBezTo>
                    <a:pt x="771198" y="510079"/>
                    <a:pt x="710409" y="597214"/>
                    <a:pt x="771525" y="523875"/>
                  </a:cubicBezTo>
                  <a:cubicBezTo>
                    <a:pt x="778854" y="515081"/>
                    <a:pt x="781960" y="502838"/>
                    <a:pt x="790575" y="495300"/>
                  </a:cubicBezTo>
                  <a:cubicBezTo>
                    <a:pt x="807805" y="480223"/>
                    <a:pt x="828675" y="469900"/>
                    <a:pt x="847725" y="457200"/>
                  </a:cubicBezTo>
                  <a:lnTo>
                    <a:pt x="876300" y="438150"/>
                  </a:lnTo>
                  <a:cubicBezTo>
                    <a:pt x="918905" y="374243"/>
                    <a:pt x="868716" y="436856"/>
                    <a:pt x="923925" y="400050"/>
                  </a:cubicBezTo>
                  <a:cubicBezTo>
                    <a:pt x="935133" y="392578"/>
                    <a:pt x="942152" y="380099"/>
                    <a:pt x="952500" y="371475"/>
                  </a:cubicBezTo>
                  <a:cubicBezTo>
                    <a:pt x="961294" y="364146"/>
                    <a:pt x="971550" y="358775"/>
                    <a:pt x="981075" y="352425"/>
                  </a:cubicBezTo>
                  <a:cubicBezTo>
                    <a:pt x="1016000" y="300038"/>
                    <a:pt x="981075" y="344487"/>
                    <a:pt x="1028700" y="304800"/>
                  </a:cubicBezTo>
                  <a:cubicBezTo>
                    <a:pt x="1039048" y="296176"/>
                    <a:pt x="1048651" y="286573"/>
                    <a:pt x="1057275" y="276225"/>
                  </a:cubicBezTo>
                  <a:cubicBezTo>
                    <a:pt x="1064604" y="267431"/>
                    <a:pt x="1067386" y="254801"/>
                    <a:pt x="1076325" y="247650"/>
                  </a:cubicBezTo>
                  <a:cubicBezTo>
                    <a:pt x="1084165" y="241378"/>
                    <a:pt x="1095375" y="241300"/>
                    <a:pt x="1104900" y="238125"/>
                  </a:cubicBezTo>
                  <a:cubicBezTo>
                    <a:pt x="1147505" y="174218"/>
                    <a:pt x="1097316" y="236831"/>
                    <a:pt x="1152525" y="200025"/>
                  </a:cubicBezTo>
                  <a:cubicBezTo>
                    <a:pt x="1163733" y="192553"/>
                    <a:pt x="1170752" y="180074"/>
                    <a:pt x="1181100" y="171450"/>
                  </a:cubicBezTo>
                  <a:cubicBezTo>
                    <a:pt x="1189894" y="164121"/>
                    <a:pt x="1200150" y="158750"/>
                    <a:pt x="1209675" y="152400"/>
                  </a:cubicBezTo>
                  <a:cubicBezTo>
                    <a:pt x="1252280" y="88493"/>
                    <a:pt x="1202091" y="151106"/>
                    <a:pt x="1257300" y="114300"/>
                  </a:cubicBezTo>
                  <a:cubicBezTo>
                    <a:pt x="1268508" y="106828"/>
                    <a:pt x="1274667" y="93197"/>
                    <a:pt x="1285875" y="85725"/>
                  </a:cubicBezTo>
                  <a:cubicBezTo>
                    <a:pt x="1294229" y="80156"/>
                    <a:pt x="1305470" y="80690"/>
                    <a:pt x="1314450" y="76200"/>
                  </a:cubicBezTo>
                  <a:cubicBezTo>
                    <a:pt x="1324689" y="71080"/>
                    <a:pt x="1332786" y="62270"/>
                    <a:pt x="1343025" y="57150"/>
                  </a:cubicBezTo>
                  <a:cubicBezTo>
                    <a:pt x="1352005" y="52660"/>
                    <a:pt x="1362620" y="52115"/>
                    <a:pt x="1371600" y="47625"/>
                  </a:cubicBezTo>
                  <a:cubicBezTo>
                    <a:pt x="1409062" y="28894"/>
                    <a:pt x="1388848" y="27030"/>
                    <a:pt x="1428750" y="19050"/>
                  </a:cubicBezTo>
                  <a:cubicBezTo>
                    <a:pt x="1450765" y="14647"/>
                    <a:pt x="1473235" y="12939"/>
                    <a:pt x="1495425" y="9525"/>
                  </a:cubicBezTo>
                  <a:cubicBezTo>
                    <a:pt x="1514513" y="6588"/>
                    <a:pt x="1533525" y="3175"/>
                    <a:pt x="1552575" y="0"/>
                  </a:cubicBezTo>
                  <a:cubicBezTo>
                    <a:pt x="1641475" y="3175"/>
                    <a:pt x="1730503" y="3798"/>
                    <a:pt x="1819275" y="9525"/>
                  </a:cubicBezTo>
                  <a:cubicBezTo>
                    <a:pt x="1829294" y="10171"/>
                    <a:pt x="1840750" y="11950"/>
                    <a:pt x="1847850" y="19050"/>
                  </a:cubicBezTo>
                  <a:cubicBezTo>
                    <a:pt x="1939865" y="111065"/>
                    <a:pt x="1759095" y="-17895"/>
                    <a:pt x="1885950" y="66675"/>
                  </a:cubicBezTo>
                  <a:cubicBezTo>
                    <a:pt x="1892300" y="76200"/>
                    <a:pt x="1896385" y="87712"/>
                    <a:pt x="1905000" y="95250"/>
                  </a:cubicBezTo>
                  <a:cubicBezTo>
                    <a:pt x="1922230" y="110327"/>
                    <a:pt x="1962150" y="133350"/>
                    <a:pt x="1962150" y="133350"/>
                  </a:cubicBezTo>
                  <a:cubicBezTo>
                    <a:pt x="1980881" y="161447"/>
                    <a:pt x="1982273" y="167581"/>
                    <a:pt x="2009775" y="190500"/>
                  </a:cubicBezTo>
                  <a:cubicBezTo>
                    <a:pt x="2018569" y="197829"/>
                    <a:pt x="2029556" y="202221"/>
                    <a:pt x="2038350" y="209550"/>
                  </a:cubicBezTo>
                  <a:cubicBezTo>
                    <a:pt x="2054184" y="222745"/>
                    <a:pt x="2077160" y="246867"/>
                    <a:pt x="2085975" y="266700"/>
                  </a:cubicBezTo>
                  <a:cubicBezTo>
                    <a:pt x="2094130" y="285050"/>
                    <a:pt x="2098675" y="304800"/>
                    <a:pt x="2105025" y="323850"/>
                  </a:cubicBezTo>
                  <a:lnTo>
                    <a:pt x="2114550" y="352425"/>
                  </a:lnTo>
                  <a:cubicBezTo>
                    <a:pt x="2111375" y="476250"/>
                    <a:pt x="2110780" y="600168"/>
                    <a:pt x="2105025" y="723900"/>
                  </a:cubicBezTo>
                  <a:cubicBezTo>
                    <a:pt x="2104930" y="725943"/>
                    <a:pt x="2090540" y="784706"/>
                    <a:pt x="2085975" y="790575"/>
                  </a:cubicBezTo>
                  <a:cubicBezTo>
                    <a:pt x="2069435" y="811841"/>
                    <a:pt x="2043769" y="825309"/>
                    <a:pt x="2028825" y="847725"/>
                  </a:cubicBezTo>
                  <a:cubicBezTo>
                    <a:pt x="2022475" y="857250"/>
                    <a:pt x="2018390" y="868762"/>
                    <a:pt x="2009775" y="876300"/>
                  </a:cubicBezTo>
                  <a:cubicBezTo>
                    <a:pt x="1992545" y="891377"/>
                    <a:pt x="1971675" y="901700"/>
                    <a:pt x="1952625" y="914400"/>
                  </a:cubicBezTo>
                  <a:cubicBezTo>
                    <a:pt x="1943100" y="920750"/>
                    <a:pt x="1935156" y="930674"/>
                    <a:pt x="1924050" y="933450"/>
                  </a:cubicBezTo>
                  <a:lnTo>
                    <a:pt x="1885950" y="942975"/>
                  </a:lnTo>
                  <a:cubicBezTo>
                    <a:pt x="1840667" y="973164"/>
                    <a:pt x="1868235" y="958405"/>
                    <a:pt x="1800225" y="981075"/>
                  </a:cubicBezTo>
                  <a:lnTo>
                    <a:pt x="1743075" y="1000125"/>
                  </a:lnTo>
                  <a:cubicBezTo>
                    <a:pt x="1733550" y="1003300"/>
                    <a:pt x="1724345" y="1007681"/>
                    <a:pt x="1714500" y="1009650"/>
                  </a:cubicBezTo>
                  <a:cubicBezTo>
                    <a:pt x="1698625" y="1012825"/>
                    <a:pt x="1682581" y="1015248"/>
                    <a:pt x="1666875" y="1019175"/>
                  </a:cubicBezTo>
                  <a:cubicBezTo>
                    <a:pt x="1657135" y="1021610"/>
                    <a:pt x="1647954" y="1025942"/>
                    <a:pt x="1638300" y="1028700"/>
                  </a:cubicBezTo>
                  <a:cubicBezTo>
                    <a:pt x="1569854" y="1048256"/>
                    <a:pt x="1631141" y="1028108"/>
                    <a:pt x="1552575" y="1047750"/>
                  </a:cubicBezTo>
                  <a:cubicBezTo>
                    <a:pt x="1479949" y="1065906"/>
                    <a:pt x="1574983" y="1048983"/>
                    <a:pt x="1485900" y="1066800"/>
                  </a:cubicBezTo>
                  <a:cubicBezTo>
                    <a:pt x="1466962" y="1070588"/>
                    <a:pt x="1447688" y="1072537"/>
                    <a:pt x="1428750" y="1076325"/>
                  </a:cubicBezTo>
                  <a:cubicBezTo>
                    <a:pt x="1415913" y="1078892"/>
                    <a:pt x="1403696" y="1084763"/>
                    <a:pt x="1390650" y="1085850"/>
                  </a:cubicBezTo>
                  <a:cubicBezTo>
                    <a:pt x="1327290" y="1091130"/>
                    <a:pt x="1263650" y="1092200"/>
                    <a:pt x="1200150" y="1095375"/>
                  </a:cubicBezTo>
                  <a:cubicBezTo>
                    <a:pt x="1142569" y="1109770"/>
                    <a:pt x="1174469" y="1100760"/>
                    <a:pt x="1104900" y="1123950"/>
                  </a:cubicBezTo>
                  <a:cubicBezTo>
                    <a:pt x="1095375" y="1127125"/>
                    <a:pt x="1086170" y="1131506"/>
                    <a:pt x="1076325" y="1133475"/>
                  </a:cubicBezTo>
                  <a:cubicBezTo>
                    <a:pt x="1060450" y="1136650"/>
                    <a:pt x="1044319" y="1138740"/>
                    <a:pt x="1028700" y="1143000"/>
                  </a:cubicBezTo>
                  <a:cubicBezTo>
                    <a:pt x="1009327" y="1148284"/>
                    <a:pt x="991429" y="1159210"/>
                    <a:pt x="971550" y="1162050"/>
                  </a:cubicBezTo>
                  <a:cubicBezTo>
                    <a:pt x="949325" y="1165225"/>
                    <a:pt x="927020" y="1167884"/>
                    <a:pt x="904875" y="1171575"/>
                  </a:cubicBezTo>
                  <a:cubicBezTo>
                    <a:pt x="888906" y="1174237"/>
                    <a:pt x="873379" y="1179698"/>
                    <a:pt x="857250" y="1181100"/>
                  </a:cubicBezTo>
                  <a:cubicBezTo>
                    <a:pt x="712522" y="1193685"/>
                    <a:pt x="710097" y="1184210"/>
                    <a:pt x="590550" y="1200150"/>
                  </a:cubicBezTo>
                  <a:cubicBezTo>
                    <a:pt x="568185" y="1203132"/>
                    <a:pt x="502529" y="1217556"/>
                    <a:pt x="485775" y="1228725"/>
                  </a:cubicBezTo>
                  <a:cubicBezTo>
                    <a:pt x="476250" y="1235075"/>
                    <a:pt x="467439" y="1242655"/>
                    <a:pt x="457200" y="1247775"/>
                  </a:cubicBezTo>
                  <a:cubicBezTo>
                    <a:pt x="430601" y="1261075"/>
                    <a:pt x="386521" y="1263315"/>
                    <a:pt x="361950" y="1266825"/>
                  </a:cubicBezTo>
                  <a:lnTo>
                    <a:pt x="304800" y="1285875"/>
                  </a:lnTo>
                  <a:cubicBezTo>
                    <a:pt x="295275" y="1289050"/>
                    <a:pt x="285965" y="1292965"/>
                    <a:pt x="276225" y="1295400"/>
                  </a:cubicBezTo>
                  <a:cubicBezTo>
                    <a:pt x="228385" y="1307360"/>
                    <a:pt x="250544" y="1300785"/>
                    <a:pt x="209550" y="1314450"/>
                  </a:cubicBezTo>
                  <a:cubicBezTo>
                    <a:pt x="180975" y="1311275"/>
                    <a:pt x="152018" y="1310564"/>
                    <a:pt x="123825" y="1304925"/>
                  </a:cubicBezTo>
                  <a:cubicBezTo>
                    <a:pt x="104134" y="1300987"/>
                    <a:pt x="85725" y="1292225"/>
                    <a:pt x="66675" y="1285875"/>
                  </a:cubicBezTo>
                  <a:lnTo>
                    <a:pt x="38100" y="1276350"/>
                  </a:lnTo>
                  <a:cubicBezTo>
                    <a:pt x="31750" y="1257300"/>
                    <a:pt x="16210" y="1239079"/>
                    <a:pt x="19050" y="1219200"/>
                  </a:cubicBezTo>
                  <a:cubicBezTo>
                    <a:pt x="28377" y="1153912"/>
                    <a:pt x="17048" y="1164719"/>
                    <a:pt x="47625" y="1123950"/>
                  </a:cubicBezTo>
                  <a:cubicBezTo>
                    <a:pt x="50319" y="1120358"/>
                    <a:pt x="53975" y="1117600"/>
                    <a:pt x="57150" y="1114425"/>
                  </a:cubicBezTo>
                </a:path>
              </a:pathLst>
            </a:custGeom>
            <a:pattFill prst="wdDnDiag">
              <a:fgClr>
                <a:srgbClr val="FFC000"/>
              </a:fgClr>
              <a:bgClr>
                <a:schemeClr val="bg1"/>
              </a:bgClr>
            </a:patt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11" name="Group 10"/>
            <p:cNvGrpSpPr/>
            <p:nvPr/>
          </p:nvGrpSpPr>
          <p:grpSpPr>
            <a:xfrm>
              <a:off x="6664484" y="1085807"/>
              <a:ext cx="2119042" cy="1433727"/>
              <a:chOff x="6664484" y="1085807"/>
              <a:chExt cx="2119042" cy="1433727"/>
            </a:xfrm>
          </p:grpSpPr>
          <p:sp>
            <p:nvSpPr>
              <p:cNvPr id="12" name="TextBox 11"/>
              <p:cNvSpPr txBox="1"/>
              <p:nvPr/>
            </p:nvSpPr>
            <p:spPr>
              <a:xfrm>
                <a:off x="6664484" y="1085807"/>
                <a:ext cx="2119042" cy="646331"/>
              </a:xfrm>
              <a:prstGeom prst="rect">
                <a:avLst/>
              </a:prstGeom>
              <a:solidFill>
                <a:srgbClr val="FFFF00"/>
              </a:solidFill>
            </p:spPr>
            <p:txBody>
              <a:bodyPr wrap="none" rtlCol="0">
                <a:spAutoFit/>
              </a:bodyPr>
              <a:lstStyle/>
              <a:p>
                <a:pPr algn="ctr">
                  <a:tabLst>
                    <a:tab pos="511175" algn="l"/>
                  </a:tabLst>
                </a:pPr>
                <a:r>
                  <a:rPr lang="en-US" sz="1800" i="1" dirty="0" smtClean="0">
                    <a:effectLst>
                      <a:outerShdw blurRad="38100" dist="38100" dir="2700000" algn="tl">
                        <a:srgbClr val="000000">
                          <a:alpha val="43137"/>
                        </a:srgbClr>
                      </a:outerShdw>
                    </a:effectLst>
                    <a:latin typeface="+mn-lt"/>
                  </a:rPr>
                  <a:t>Sub-Warning</a:t>
                </a:r>
              </a:p>
              <a:p>
                <a:pPr algn="ctr">
                  <a:tabLst>
                    <a:tab pos="511175" algn="l"/>
                  </a:tabLst>
                </a:pPr>
                <a:r>
                  <a:rPr lang="en-US" sz="1800" i="1" dirty="0" smtClean="0">
                    <a:effectLst>
                      <a:outerShdw blurRad="38100" dist="38100" dir="2700000" algn="tl">
                        <a:srgbClr val="000000">
                          <a:alpha val="43137"/>
                        </a:srgbClr>
                      </a:outerShdw>
                    </a:effectLst>
                    <a:latin typeface="+mn-lt"/>
                  </a:rPr>
                  <a:t>Alert for High Wind</a:t>
                </a:r>
              </a:p>
            </p:txBody>
          </p:sp>
          <p:sp>
            <p:nvSpPr>
              <p:cNvPr id="13" name="Right Arrow 12"/>
              <p:cNvSpPr/>
              <p:nvPr/>
            </p:nvSpPr>
            <p:spPr bwMode="auto">
              <a:xfrm rot="7444424">
                <a:off x="7143898" y="1897490"/>
                <a:ext cx="804700" cy="43938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3516668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09" y="4892107"/>
            <a:ext cx="2505075" cy="175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1886" y="228600"/>
            <a:ext cx="8360228" cy="1143000"/>
          </a:xfrm>
        </p:spPr>
        <p:txBody>
          <a:bodyPr/>
          <a:lstStyle/>
          <a:p>
            <a:r>
              <a:rPr lang="en-US" dirty="0" smtClean="0"/>
              <a:t>Pillar #1:  Grid-Based Probabilistic Threats</a:t>
            </a:r>
            <a:endParaRPr lang="en-US" dirty="0"/>
          </a:p>
        </p:txBody>
      </p:sp>
      <p:sp>
        <p:nvSpPr>
          <p:cNvPr id="3" name="Content Placeholder 2"/>
          <p:cNvSpPr>
            <a:spLocks noGrp="1"/>
          </p:cNvSpPr>
          <p:nvPr>
            <p:ph idx="1"/>
          </p:nvPr>
        </p:nvSpPr>
        <p:spPr>
          <a:xfrm>
            <a:off x="685800" y="1981200"/>
            <a:ext cx="5275613" cy="4114800"/>
          </a:xfrm>
        </p:spPr>
        <p:txBody>
          <a:bodyPr/>
          <a:lstStyle/>
          <a:p>
            <a:r>
              <a:rPr lang="en-US" dirty="0" smtClean="0"/>
              <a:t>“Severe on The Grid”</a:t>
            </a:r>
          </a:p>
          <a:p>
            <a:r>
              <a:rPr lang="en-US" dirty="0" smtClean="0"/>
              <a:t>Transition from storm-based (polygon) warnings to threats conveyed on a pre-defined, sub-dividable, universal grid.</a:t>
            </a:r>
          </a:p>
          <a:p>
            <a:pPr lvl="1"/>
            <a:r>
              <a:rPr lang="en-US" dirty="0" smtClean="0"/>
              <a:t>U.S. National Grid?</a:t>
            </a:r>
          </a:p>
          <a:p>
            <a:pPr lvl="2"/>
            <a:r>
              <a:rPr lang="en-US" dirty="0" smtClean="0"/>
              <a:t>Down to house level.</a:t>
            </a:r>
          </a:p>
          <a:p>
            <a:pPr lvl="2"/>
            <a:r>
              <a:rPr lang="en-US" dirty="0" smtClean="0"/>
              <a:t>Existing and in use (e.g., FEMA)</a:t>
            </a:r>
          </a:p>
          <a:p>
            <a:pPr lvl="1"/>
            <a:r>
              <a:rPr lang="en-US" dirty="0" smtClean="0"/>
              <a:t>Others?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09" y="1849991"/>
            <a:ext cx="3293628" cy="2044321"/>
          </a:xfrm>
          <a:prstGeom prst="rect">
            <a:avLst/>
          </a:prstGeom>
        </p:spPr>
      </p:pic>
      <p:pic>
        <p:nvPicPr>
          <p:cNvPr id="11266" name="Picture 2" descr="washington monu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179" y="3570736"/>
            <a:ext cx="2557358" cy="191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484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266"/>
                                        </p:tgtEl>
                                        <p:attrNameLst>
                                          <p:attrName>style.visibility</p:attrName>
                                        </p:attrNameLst>
                                      </p:cBhvr>
                                      <p:to>
                                        <p:strVal val="visible"/>
                                      </p:to>
                                    </p:set>
                                    <p:animEffect transition="in" filter="fade">
                                      <p:cBhvr>
                                        <p:cTn id="32" dur="500"/>
                                        <p:tgtEl>
                                          <p:spTgt spid="112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always sung from the same sheet of music…</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361959" y="1570038"/>
            <a:ext cx="6715241" cy="4515512"/>
          </a:xfrm>
        </p:spPr>
      </p:pic>
      <p:sp>
        <p:nvSpPr>
          <p:cNvPr id="7" name="Down Arrow 6"/>
          <p:cNvSpPr/>
          <p:nvPr/>
        </p:nvSpPr>
        <p:spPr bwMode="auto">
          <a:xfrm rot="1924931">
            <a:off x="5795962" y="1752599"/>
            <a:ext cx="409575" cy="895350"/>
          </a:xfrm>
          <a:prstGeom prst="downArrow">
            <a:avLst/>
          </a:prstGeom>
          <a:solidFill>
            <a:srgbClr val="FFFF00">
              <a:alpha val="6313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5" name="Group 4"/>
          <p:cNvGrpSpPr/>
          <p:nvPr/>
        </p:nvGrpSpPr>
        <p:grpSpPr>
          <a:xfrm>
            <a:off x="7259403" y="3088433"/>
            <a:ext cx="1257075" cy="1264492"/>
            <a:chOff x="7259403" y="3088433"/>
            <a:chExt cx="1257075" cy="1264492"/>
          </a:xfrm>
        </p:grpSpPr>
        <p:sp>
          <p:nvSpPr>
            <p:cNvPr id="6" name="Down Arrow 5"/>
            <p:cNvSpPr/>
            <p:nvPr/>
          </p:nvSpPr>
          <p:spPr bwMode="auto">
            <a:xfrm>
              <a:off x="7729537" y="3457575"/>
              <a:ext cx="409575" cy="895350"/>
            </a:xfrm>
            <a:prstGeom prst="downArrow">
              <a:avLst/>
            </a:prstGeom>
            <a:solidFill>
              <a:srgbClr val="FFFF00">
                <a:alpha val="6313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7259403" y="3088433"/>
              <a:ext cx="1257075" cy="338554"/>
            </a:xfrm>
            <a:prstGeom prst="rect">
              <a:avLst/>
            </a:prstGeom>
            <a:noFill/>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Future MIC</a:t>
              </a:r>
              <a:endParaRPr lang="en-US" sz="1600" b="1" dirty="0">
                <a:solidFill>
                  <a:srgbClr val="FFFF00"/>
                </a:solidFill>
                <a:effectLst>
                  <a:outerShdw blurRad="38100" dist="38100" dir="2700000" algn="tl">
                    <a:srgbClr val="000000">
                      <a:alpha val="43137"/>
                    </a:srgbClr>
                  </a:outerShdw>
                </a:effectLst>
                <a:latin typeface="+mn-lt"/>
              </a:endParaRPr>
            </a:p>
          </p:txBody>
        </p:sp>
      </p:grpSp>
    </p:spTree>
    <p:extLst>
      <p:ext uri="{BB962C8B-B14F-4D97-AF65-F5344CB8AC3E}">
        <p14:creationId xmlns:p14="http://schemas.microsoft.com/office/powerpoint/2010/main" val="20059196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Pillar #2:  </a:t>
            </a:r>
            <a:r>
              <a:rPr lang="en-US" dirty="0" err="1" smtClean="0"/>
              <a:t>Obs</a:t>
            </a:r>
            <a:r>
              <a:rPr lang="en-US" dirty="0" smtClean="0"/>
              <a:t> &amp; Guidance</a:t>
            </a:r>
            <a:endParaRPr lang="en-US" dirty="0"/>
          </a:p>
        </p:txBody>
      </p:sp>
      <p:sp>
        <p:nvSpPr>
          <p:cNvPr id="2" name="Content Placeholder 1"/>
          <p:cNvSpPr>
            <a:spLocks noGrp="1"/>
          </p:cNvSpPr>
          <p:nvPr>
            <p:ph idx="1"/>
          </p:nvPr>
        </p:nvSpPr>
        <p:spPr/>
        <p:txBody>
          <a:bodyPr/>
          <a:lstStyle/>
          <a:p>
            <a:r>
              <a:rPr lang="en-US" dirty="0"/>
              <a:t>Warn on Forecast</a:t>
            </a:r>
          </a:p>
          <a:p>
            <a:pPr lvl="1"/>
            <a:r>
              <a:rPr lang="en-US" dirty="0"/>
              <a:t>NWP for storm-scale processes.</a:t>
            </a:r>
          </a:p>
          <a:p>
            <a:pPr lvl="1"/>
            <a:r>
              <a:rPr lang="en-US" dirty="0" smtClean="0"/>
              <a:t>Probabilistic output that </a:t>
            </a:r>
            <a:r>
              <a:rPr lang="en-US" dirty="0" smtClean="0">
                <a:solidFill>
                  <a:srgbClr val="FFFF00"/>
                </a:solidFill>
              </a:rPr>
              <a:t>enables </a:t>
            </a:r>
            <a:r>
              <a:rPr lang="en-US" dirty="0" smtClean="0">
                <a:solidFill>
                  <a:srgbClr val="FFFF00"/>
                </a:solidFill>
              </a:rPr>
              <a:t>FACETs</a:t>
            </a:r>
            <a:r>
              <a:rPr lang="en-US" dirty="0" smtClean="0"/>
              <a:t>.</a:t>
            </a:r>
            <a:endParaRPr lang="en-US" dirty="0"/>
          </a:p>
        </p:txBody>
      </p:sp>
      <p:pic>
        <p:nvPicPr>
          <p:cNvPr id="5" name="Picture 4"/>
          <p:cNvPicPr>
            <a:picLocks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47775" y="3213776"/>
            <a:ext cx="4953000" cy="329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18" t="-3078" r="-1064" b="-4487"/>
          <a:stretch/>
        </p:blipFill>
        <p:spPr bwMode="auto">
          <a:xfrm>
            <a:off x="6412563" y="3366177"/>
            <a:ext cx="2188511" cy="2272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7939008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28600"/>
            <a:ext cx="8058150" cy="1143000"/>
          </a:xfrm>
        </p:spPr>
        <p:txBody>
          <a:bodyPr/>
          <a:lstStyle/>
          <a:p>
            <a:r>
              <a:rPr lang="en-US" dirty="0"/>
              <a:t>Pillar </a:t>
            </a:r>
            <a:r>
              <a:rPr lang="en-US" dirty="0" smtClean="0"/>
              <a:t>#2:  </a:t>
            </a:r>
            <a:r>
              <a:rPr lang="en-US" dirty="0" err="1" smtClean="0"/>
              <a:t>Obs</a:t>
            </a:r>
            <a:r>
              <a:rPr lang="en-US" dirty="0" smtClean="0"/>
              <a:t> &amp; Guidance</a:t>
            </a:r>
            <a:endParaRPr lang="en-US" dirty="0"/>
          </a:p>
        </p:txBody>
      </p:sp>
      <p:sp>
        <p:nvSpPr>
          <p:cNvPr id="3" name="Content Placeholder 2"/>
          <p:cNvSpPr>
            <a:spLocks noGrp="1"/>
          </p:cNvSpPr>
          <p:nvPr>
            <p:ph idx="1"/>
          </p:nvPr>
        </p:nvSpPr>
        <p:spPr/>
        <p:txBody>
          <a:bodyPr/>
          <a:lstStyle/>
          <a:p>
            <a:r>
              <a:rPr lang="en-US" dirty="0" smtClean="0"/>
              <a:t>Multi-Year </a:t>
            </a:r>
            <a:r>
              <a:rPr lang="en-US" dirty="0"/>
              <a:t>Reanalysis of Remotely-Sensed Storms (MYRORSS</a:t>
            </a:r>
            <a:r>
              <a:rPr lang="en-US" dirty="0" smtClean="0"/>
              <a:t>).</a:t>
            </a:r>
          </a:p>
          <a:p>
            <a:pPr lvl="1"/>
            <a:r>
              <a:rPr lang="en-US" dirty="0" smtClean="0"/>
              <a:t>Statistical output of climatological storm-scale “behavior.”</a:t>
            </a:r>
            <a:endParaRPr lang="en-US" dirty="0"/>
          </a:p>
          <a:p>
            <a:endParaRPr lang="en-US" dirty="0"/>
          </a:p>
          <a:p>
            <a:endParaRPr lang="en-US" dirty="0"/>
          </a:p>
        </p:txBody>
      </p:sp>
    </p:spTree>
    <p:extLst>
      <p:ext uri="{BB962C8B-B14F-4D97-AF65-F5344CB8AC3E}">
        <p14:creationId xmlns:p14="http://schemas.microsoft.com/office/powerpoint/2010/main" val="242555250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#2: </a:t>
            </a:r>
            <a:r>
              <a:rPr lang="en-US" dirty="0" err="1"/>
              <a:t>Obs</a:t>
            </a:r>
            <a:r>
              <a:rPr lang="en-US" dirty="0"/>
              <a:t> &amp; Guidance</a:t>
            </a:r>
          </a:p>
        </p:txBody>
      </p:sp>
      <p:sp>
        <p:nvSpPr>
          <p:cNvPr id="4" name="Text Placeholder 3"/>
          <p:cNvSpPr>
            <a:spLocks noGrp="1"/>
          </p:cNvSpPr>
          <p:nvPr>
            <p:ph type="body" idx="1"/>
          </p:nvPr>
        </p:nvSpPr>
        <p:spPr/>
        <p:txBody>
          <a:bodyPr/>
          <a:lstStyle/>
          <a:p>
            <a:pPr algn="ctr"/>
            <a:r>
              <a:rPr lang="en-US" u="sng" dirty="0" smtClean="0"/>
              <a:t>Synoptic Scale</a:t>
            </a:r>
            <a:endParaRPr lang="en-US" u="sng" dirty="0"/>
          </a:p>
        </p:txBody>
      </p:sp>
      <p:sp>
        <p:nvSpPr>
          <p:cNvPr id="3" name="Content Placeholder 2"/>
          <p:cNvSpPr>
            <a:spLocks noGrp="1"/>
          </p:cNvSpPr>
          <p:nvPr>
            <p:ph sz="half" idx="2"/>
          </p:nvPr>
        </p:nvSpPr>
        <p:spPr>
          <a:xfrm>
            <a:off x="457200" y="2422565"/>
            <a:ext cx="4040188" cy="3703597"/>
          </a:xfrm>
        </p:spPr>
        <p:txBody>
          <a:bodyPr/>
          <a:lstStyle/>
          <a:p>
            <a:pPr>
              <a:spcAft>
                <a:spcPts val="0"/>
              </a:spcAft>
            </a:pPr>
            <a:r>
              <a:rPr lang="en-US" dirty="0" smtClean="0"/>
              <a:t>GFS, NAM, RAP, etc.</a:t>
            </a:r>
          </a:p>
          <a:p>
            <a:pPr>
              <a:spcAft>
                <a:spcPts val="0"/>
              </a:spcAft>
            </a:pPr>
            <a:endParaRPr lang="en-US" dirty="0" smtClean="0"/>
          </a:p>
          <a:p>
            <a:pPr>
              <a:spcAft>
                <a:spcPts val="0"/>
              </a:spcAft>
            </a:pPr>
            <a:r>
              <a:rPr lang="en-US" dirty="0" smtClean="0"/>
              <a:t>MOS</a:t>
            </a:r>
          </a:p>
          <a:p>
            <a:pPr>
              <a:spcAft>
                <a:spcPts val="0"/>
              </a:spcAft>
            </a:pPr>
            <a:endParaRPr lang="en-US" dirty="0"/>
          </a:p>
          <a:p>
            <a:pPr>
              <a:spcAft>
                <a:spcPts val="0"/>
              </a:spcAft>
            </a:pPr>
            <a:endParaRPr lang="en-US" dirty="0" smtClean="0"/>
          </a:p>
          <a:p>
            <a:pPr>
              <a:spcAft>
                <a:spcPts val="0"/>
              </a:spcAft>
            </a:pPr>
            <a:r>
              <a:rPr lang="en-US" dirty="0" smtClean="0"/>
              <a:t>Forecaster makes decision.</a:t>
            </a:r>
          </a:p>
        </p:txBody>
      </p:sp>
      <p:sp>
        <p:nvSpPr>
          <p:cNvPr id="5" name="Text Placeholder 4"/>
          <p:cNvSpPr>
            <a:spLocks noGrp="1"/>
          </p:cNvSpPr>
          <p:nvPr>
            <p:ph type="body" sz="quarter" idx="3"/>
          </p:nvPr>
        </p:nvSpPr>
        <p:spPr/>
        <p:txBody>
          <a:bodyPr/>
          <a:lstStyle/>
          <a:p>
            <a:pPr algn="ctr"/>
            <a:r>
              <a:rPr lang="en-US" u="sng" dirty="0" smtClean="0"/>
              <a:t>Storm Scale</a:t>
            </a:r>
            <a:endParaRPr lang="en-US" u="sng" dirty="0"/>
          </a:p>
        </p:txBody>
      </p:sp>
      <p:sp>
        <p:nvSpPr>
          <p:cNvPr id="6" name="Content Placeholder 5"/>
          <p:cNvSpPr>
            <a:spLocks noGrp="1"/>
          </p:cNvSpPr>
          <p:nvPr>
            <p:ph sz="quarter" idx="4"/>
          </p:nvPr>
        </p:nvSpPr>
        <p:spPr>
          <a:xfrm>
            <a:off x="4645025" y="2422565"/>
            <a:ext cx="4041775" cy="3703597"/>
          </a:xfrm>
        </p:spPr>
        <p:txBody>
          <a:bodyPr/>
          <a:lstStyle/>
          <a:p>
            <a:pPr>
              <a:spcAft>
                <a:spcPts val="0"/>
              </a:spcAft>
            </a:pPr>
            <a:r>
              <a:rPr lang="en-US" dirty="0"/>
              <a:t>Warn on </a:t>
            </a:r>
            <a:r>
              <a:rPr lang="en-US" dirty="0" smtClean="0"/>
              <a:t>Forecast</a:t>
            </a:r>
            <a:endParaRPr lang="en-US" dirty="0"/>
          </a:p>
          <a:p>
            <a:pPr>
              <a:spcAft>
                <a:spcPts val="0"/>
              </a:spcAft>
            </a:pPr>
            <a:endParaRPr lang="en-US" dirty="0" smtClean="0"/>
          </a:p>
          <a:p>
            <a:pPr>
              <a:spcAft>
                <a:spcPts val="0"/>
              </a:spcAft>
            </a:pPr>
            <a:r>
              <a:rPr lang="en-US" dirty="0" smtClean="0"/>
              <a:t>Multi-Year </a:t>
            </a:r>
            <a:r>
              <a:rPr lang="en-US" dirty="0"/>
              <a:t>Reanalysis of Remotely-Sensed Storms (MYRORSS).</a:t>
            </a:r>
          </a:p>
          <a:p>
            <a:pPr>
              <a:spcAft>
                <a:spcPts val="0"/>
              </a:spcAft>
            </a:pPr>
            <a:r>
              <a:rPr lang="en-US" dirty="0" smtClean="0"/>
              <a:t>Forecaster makes decision.</a:t>
            </a:r>
            <a:endParaRPr lang="en-US" dirty="0"/>
          </a:p>
        </p:txBody>
      </p:sp>
      <p:sp>
        <p:nvSpPr>
          <p:cNvPr id="8" name="Right Arrow 7"/>
          <p:cNvSpPr/>
          <p:nvPr/>
        </p:nvSpPr>
        <p:spPr bwMode="auto">
          <a:xfrm>
            <a:off x="4073236" y="2582883"/>
            <a:ext cx="546265" cy="15438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9" name="Right Arrow 8"/>
          <p:cNvSpPr/>
          <p:nvPr/>
        </p:nvSpPr>
        <p:spPr bwMode="auto">
          <a:xfrm>
            <a:off x="4073236" y="3319154"/>
            <a:ext cx="546265" cy="15438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71475" y="5357910"/>
            <a:ext cx="8286750" cy="969496"/>
          </a:xfrm>
          <a:prstGeom prst="rect">
            <a:avLst/>
          </a:prstGeom>
          <a:noFill/>
        </p:spPr>
        <p:txBody>
          <a:bodyPr wrap="square" rtlCol="0">
            <a:spAutoFit/>
          </a:bodyPr>
          <a:lstStyle/>
          <a:p>
            <a:pPr marL="342900" lvl="0" indent="-342900">
              <a:spcBef>
                <a:spcPts val="0"/>
              </a:spcBef>
              <a:spcAft>
                <a:spcPts val="600"/>
              </a:spcAft>
              <a:buClr>
                <a:srgbClr val="FF0066"/>
              </a:buClr>
              <a:buFontTx/>
              <a:buChar char="•"/>
            </a:pPr>
            <a:r>
              <a:rPr lang="en-US" b="1" kern="0" dirty="0">
                <a:solidFill>
                  <a:srgbClr val="FFFFFF"/>
                </a:solidFill>
                <a:effectLst>
                  <a:outerShdw blurRad="38100" dist="38100" dir="2700000" algn="tl">
                    <a:srgbClr val="000000">
                      <a:alpha val="43137"/>
                    </a:srgbClr>
                  </a:outerShdw>
                </a:effectLst>
                <a:latin typeface="Arial"/>
              </a:rPr>
              <a:t>Key Point:  </a:t>
            </a:r>
            <a:r>
              <a:rPr lang="en-US" b="1" kern="0" dirty="0" smtClean="0">
                <a:solidFill>
                  <a:srgbClr val="FFFF00"/>
                </a:solidFill>
                <a:effectLst>
                  <a:outerShdw blurRad="38100" dist="38100" dir="2700000" algn="tl">
                    <a:srgbClr val="000000">
                      <a:alpha val="43137"/>
                    </a:srgbClr>
                  </a:outerShdw>
                </a:effectLst>
                <a:latin typeface="Arial"/>
              </a:rPr>
              <a:t>Forecaster still over the grids!!</a:t>
            </a:r>
            <a:endParaRPr lang="en-US" b="1" kern="0" dirty="0">
              <a:solidFill>
                <a:srgbClr val="FFFF00"/>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400" b="1" i="1" kern="0" dirty="0" smtClean="0">
                <a:solidFill>
                  <a:srgbClr val="FFFFFF"/>
                </a:solidFill>
                <a:effectLst>
                  <a:outerShdw blurRad="38100" dist="38100" dir="2700000" algn="tl">
                    <a:srgbClr val="000000">
                      <a:alpha val="43137"/>
                    </a:srgbClr>
                  </a:outerShdw>
                </a:effectLst>
                <a:latin typeface="Arial"/>
              </a:rPr>
              <a:t>Aided </a:t>
            </a:r>
            <a:r>
              <a:rPr lang="en-US" sz="2400" b="1" i="1" kern="0" dirty="0">
                <a:solidFill>
                  <a:srgbClr val="FFFFFF"/>
                </a:solidFill>
                <a:effectLst>
                  <a:outerShdw blurRad="38100" dist="38100" dir="2700000" algn="tl">
                    <a:srgbClr val="000000">
                      <a:alpha val="43137"/>
                    </a:srgbClr>
                  </a:outerShdw>
                </a:effectLst>
                <a:latin typeface="Arial"/>
              </a:rPr>
              <a:t>by “</a:t>
            </a:r>
            <a:r>
              <a:rPr lang="en-US" sz="2400" b="1" i="1" kern="0" dirty="0" smtClean="0">
                <a:solidFill>
                  <a:srgbClr val="FFFFFF"/>
                </a:solidFill>
                <a:effectLst>
                  <a:outerShdw blurRad="38100" dist="38100" dir="2700000" algn="tl">
                    <a:srgbClr val="000000">
                      <a:alpha val="43137"/>
                    </a:srgbClr>
                  </a:outerShdw>
                </a:effectLst>
                <a:latin typeface="Arial"/>
              </a:rPr>
              <a:t>Recommenders.”</a:t>
            </a:r>
            <a:endParaRPr lang="en-US" dirty="0"/>
          </a:p>
        </p:txBody>
      </p:sp>
      <p:sp>
        <p:nvSpPr>
          <p:cNvPr id="10" name="Right Arrow 9"/>
          <p:cNvSpPr/>
          <p:nvPr/>
        </p:nvSpPr>
        <p:spPr bwMode="auto">
          <a:xfrm>
            <a:off x="4073236" y="4399808"/>
            <a:ext cx="546265" cy="15438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60542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5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8" grpId="0" animBg="1"/>
      <p:bldP spid="9" grpId="0" animBg="1"/>
      <p:bldP spid="7"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2986" y="318009"/>
            <a:ext cx="3710509" cy="4141790"/>
            <a:chOff x="1621011" y="1005398"/>
            <a:chExt cx="3710509" cy="4141790"/>
          </a:xfrm>
        </p:grpSpPr>
        <p:sp>
          <p:nvSpPr>
            <p:cNvPr id="22" name="Oval 21"/>
            <p:cNvSpPr/>
            <p:nvPr/>
          </p:nvSpPr>
          <p:spPr bwMode="auto">
            <a:xfrm>
              <a:off x="2099222" y="2695191"/>
              <a:ext cx="2754086" cy="927789"/>
            </a:xfrm>
            <a:prstGeom prst="ellipse">
              <a:avLst/>
            </a:prstGeom>
            <a:solidFill>
              <a:srgbClr val="0070C0"/>
            </a:solidFill>
            <a:ln w="9525" cap="flat" cmpd="sng" algn="ctr">
              <a:solidFill>
                <a:schemeClr val="tx1"/>
              </a:solidFill>
              <a:prstDash val="solid"/>
              <a:round/>
              <a:headEnd type="none" w="med" len="med"/>
              <a:tailEnd type="none" w="med" len="med"/>
            </a:ln>
            <a:effectLst/>
            <a:scene3d>
              <a:camera prst="perspectiveRelaxed" fov="7200000">
                <a:rot lat="20400000" lon="0" rev="0"/>
              </a:camera>
              <a:lightRig rig="threePt" dir="t"/>
            </a:scene3d>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FFFF00"/>
                  </a:solidFill>
                  <a:effectLst>
                    <a:outerShdw blurRad="38100" dist="38100" dir="2700000" algn="tl">
                      <a:srgbClr val="000000">
                        <a:alpha val="43137"/>
                      </a:srgbClr>
                    </a:outerShdw>
                  </a:effectLst>
                  <a:latin typeface="+mn-lt"/>
                </a:rPr>
                <a:t>SPC</a:t>
              </a:r>
              <a:endParaRPr kumimoji="0" lang="en-US" sz="2000" b="1" i="0" u="none" strike="noStrike" cap="none" normalizeH="0" baseline="0" dirty="0" smtClean="0">
                <a:ln>
                  <a:noFill/>
                </a:ln>
                <a:solidFill>
                  <a:srgbClr val="FFFF00"/>
                </a:solidFill>
                <a:effectLst>
                  <a:outerShdw blurRad="38100" dist="38100" dir="2700000" algn="tl">
                    <a:srgbClr val="000000">
                      <a:alpha val="43137"/>
                    </a:srgbClr>
                  </a:outerShdw>
                </a:effectLst>
                <a:latin typeface="+mn-lt"/>
              </a:endParaRPr>
            </a:p>
          </p:txBody>
        </p:sp>
        <p:sp>
          <p:nvSpPr>
            <p:cNvPr id="3" name="Circular Arrow 2"/>
            <p:cNvSpPr/>
            <p:nvPr/>
          </p:nvSpPr>
          <p:spPr bwMode="auto">
            <a:xfrm>
              <a:off x="1621011" y="1005398"/>
              <a:ext cx="3710509" cy="4141790"/>
            </a:xfrm>
            <a:prstGeom prst="circularArrow">
              <a:avLst>
                <a:gd name="adj1" fmla="val 12500"/>
                <a:gd name="adj2" fmla="val 1142319"/>
                <a:gd name="adj3" fmla="val 20457681"/>
                <a:gd name="adj4" fmla="val 554900"/>
                <a:gd name="adj5" fmla="val 12500"/>
              </a:avLst>
            </a:prstGeom>
            <a:solidFill>
              <a:srgbClr val="0070C0"/>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a:scene3d>
              <a:camera prst="isometricOffAxis1Top"/>
              <a:lightRig rig="threePt" dir="t"/>
            </a:scene3d>
            <a:sp3d>
              <a:bevelT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p:txBody>
        </p:sp>
      </p:grpSp>
      <p:grpSp>
        <p:nvGrpSpPr>
          <p:cNvPr id="21" name="Group 20"/>
          <p:cNvGrpSpPr/>
          <p:nvPr/>
        </p:nvGrpSpPr>
        <p:grpSpPr>
          <a:xfrm>
            <a:off x="4678543" y="2302419"/>
            <a:ext cx="1918127" cy="1438020"/>
            <a:chOff x="4678543" y="2302419"/>
            <a:chExt cx="1918127" cy="1438020"/>
          </a:xfrm>
        </p:grpSpPr>
        <p:sp>
          <p:nvSpPr>
            <p:cNvPr id="5" name="TextBox 4"/>
            <p:cNvSpPr txBox="1"/>
            <p:nvPr/>
          </p:nvSpPr>
          <p:spPr>
            <a:xfrm>
              <a:off x="4678543" y="2302419"/>
              <a:ext cx="1473480" cy="338554"/>
            </a:xfrm>
            <a:prstGeom prst="rect">
              <a:avLst/>
            </a:prstGeom>
            <a:solidFill>
              <a:schemeClr val="accent6">
                <a:lumMod val="50000"/>
              </a:schemeClr>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Update Grids</a:t>
              </a:r>
              <a:endParaRPr lang="en-US" sz="1600" b="1" dirty="0">
                <a:solidFill>
                  <a:srgbClr val="FFFF00"/>
                </a:solidFill>
                <a:effectLst>
                  <a:outerShdw blurRad="38100" dist="38100" dir="2700000" algn="tl">
                    <a:srgbClr val="000000">
                      <a:alpha val="43137"/>
                    </a:srgbClr>
                  </a:outerShdw>
                </a:effectLst>
                <a:latin typeface="+mn-lt"/>
              </a:endParaRPr>
            </a:p>
          </p:txBody>
        </p:sp>
        <p:pic>
          <p:nvPicPr>
            <p:cNvPr id="30" name="Picture 4" descr="http://www.universal-web-design.com/vectors/arrows/00124/large.png"/>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02481" flipH="1">
              <a:off x="5581816" y="2725585"/>
              <a:ext cx="1014854" cy="101485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931973" y="2236676"/>
            <a:ext cx="624979"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WoF</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19" name="TextBox 18"/>
          <p:cNvSpPr txBox="1"/>
          <p:nvPr/>
        </p:nvSpPr>
        <p:spPr>
          <a:xfrm>
            <a:off x="55451" y="1768361"/>
            <a:ext cx="1501501"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3DVAR, WRF </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20" name="Title 19"/>
          <p:cNvSpPr>
            <a:spLocks noGrp="1"/>
          </p:cNvSpPr>
          <p:nvPr>
            <p:ph type="title"/>
          </p:nvPr>
        </p:nvSpPr>
        <p:spPr/>
        <p:txBody>
          <a:bodyPr/>
          <a:lstStyle/>
          <a:p>
            <a:r>
              <a:rPr lang="en-US" dirty="0"/>
              <a:t>Pillar </a:t>
            </a:r>
            <a:r>
              <a:rPr lang="en-US" dirty="0" smtClean="0"/>
              <a:t>#2: </a:t>
            </a:r>
            <a:r>
              <a:rPr lang="en-US" dirty="0" err="1"/>
              <a:t>Obs</a:t>
            </a:r>
            <a:r>
              <a:rPr lang="en-US" dirty="0"/>
              <a:t> &amp; Guidance</a:t>
            </a:r>
          </a:p>
        </p:txBody>
      </p:sp>
      <p:sp>
        <p:nvSpPr>
          <p:cNvPr id="29" name="TextBox 28"/>
          <p:cNvSpPr txBox="1"/>
          <p:nvPr/>
        </p:nvSpPr>
        <p:spPr>
          <a:xfrm>
            <a:off x="152400" y="1300046"/>
            <a:ext cx="1404552"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EMC Models</a:t>
            </a:r>
            <a:endParaRPr lang="en-US" sz="1600" b="1" dirty="0">
              <a:solidFill>
                <a:srgbClr val="FFFF00"/>
              </a:solidFill>
              <a:effectLst>
                <a:outerShdw blurRad="38100" dist="38100" dir="2700000" algn="tl">
                  <a:srgbClr val="000000">
                    <a:alpha val="43137"/>
                  </a:srgbClr>
                </a:outerShdw>
              </a:effectLst>
              <a:latin typeface="+mn-lt"/>
            </a:endParaRPr>
          </a:p>
        </p:txBody>
      </p:sp>
      <p:grpSp>
        <p:nvGrpSpPr>
          <p:cNvPr id="8" name="Group 7"/>
          <p:cNvGrpSpPr/>
          <p:nvPr/>
        </p:nvGrpSpPr>
        <p:grpSpPr>
          <a:xfrm>
            <a:off x="5053646" y="2171553"/>
            <a:ext cx="3710509" cy="4141790"/>
            <a:chOff x="5567001" y="1005398"/>
            <a:chExt cx="3710509" cy="4141790"/>
          </a:xfrm>
        </p:grpSpPr>
        <p:sp>
          <p:nvSpPr>
            <p:cNvPr id="33" name="Oval 32"/>
            <p:cNvSpPr/>
            <p:nvPr/>
          </p:nvSpPr>
          <p:spPr bwMode="auto">
            <a:xfrm>
              <a:off x="6045212" y="2695191"/>
              <a:ext cx="2754086" cy="927789"/>
            </a:xfrm>
            <a:prstGeom prst="ellipse">
              <a:avLst/>
            </a:prstGeom>
            <a:solidFill>
              <a:srgbClr val="7030A0"/>
            </a:solidFill>
            <a:ln w="9525" cap="flat" cmpd="sng" algn="ctr">
              <a:solidFill>
                <a:schemeClr val="tx1"/>
              </a:solidFill>
              <a:prstDash val="solid"/>
              <a:round/>
              <a:headEnd type="none" w="med" len="med"/>
              <a:tailEnd type="none" w="med" len="med"/>
            </a:ln>
            <a:effectLst/>
            <a:scene3d>
              <a:camera prst="perspectiveRelaxed" fov="7200000">
                <a:rot lat="20400000" lon="0" rev="0"/>
              </a:camera>
              <a:lightRig rig="threePt" dir="t"/>
            </a:scene3d>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rgbClr val="FFFF00"/>
                  </a:solidFill>
                  <a:effectLst>
                    <a:outerShdw blurRad="38100" dist="38100" dir="2700000" algn="tl">
                      <a:srgbClr val="000000">
                        <a:alpha val="43137"/>
                      </a:srgbClr>
                    </a:outerShdw>
                  </a:effectLst>
                  <a:latin typeface="+mn-lt"/>
                </a:rPr>
                <a:t>WFO</a:t>
              </a:r>
              <a:endParaRPr kumimoji="0" lang="en-US" sz="2000" b="1" i="0" u="none" strike="noStrike" cap="none" normalizeH="0" baseline="0" dirty="0" smtClean="0">
                <a:ln>
                  <a:noFill/>
                </a:ln>
                <a:solidFill>
                  <a:srgbClr val="FFFF00"/>
                </a:solidFill>
                <a:effectLst>
                  <a:outerShdw blurRad="38100" dist="38100" dir="2700000" algn="tl">
                    <a:srgbClr val="000000">
                      <a:alpha val="43137"/>
                    </a:srgbClr>
                  </a:outerShdw>
                </a:effectLst>
                <a:latin typeface="+mn-lt"/>
              </a:endParaRPr>
            </a:p>
          </p:txBody>
        </p:sp>
        <p:sp>
          <p:nvSpPr>
            <p:cNvPr id="34" name="Circular Arrow 33"/>
            <p:cNvSpPr/>
            <p:nvPr/>
          </p:nvSpPr>
          <p:spPr bwMode="auto">
            <a:xfrm>
              <a:off x="5567001" y="1005398"/>
              <a:ext cx="3710509" cy="4141790"/>
            </a:xfrm>
            <a:prstGeom prst="circularArrow">
              <a:avLst>
                <a:gd name="adj1" fmla="val 12500"/>
                <a:gd name="adj2" fmla="val 1142319"/>
                <a:gd name="adj3" fmla="val 20457681"/>
                <a:gd name="adj4" fmla="val 554900"/>
                <a:gd name="adj5" fmla="val 12500"/>
              </a:avLst>
            </a:prstGeom>
            <a:solidFill>
              <a:srgbClr val="7030A0"/>
            </a:solidFill>
            <a:ln w="9525" cap="flat" cmpd="sng" algn="ctr">
              <a:solidFill>
                <a:schemeClr val="tx1"/>
              </a:solidFill>
              <a:prstDash val="solid"/>
              <a:round/>
              <a:headEnd type="none" w="med" len="med"/>
              <a:tailEnd type="none" w="med" len="med"/>
            </a:ln>
            <a:effectLst>
              <a:glow rad="228600">
                <a:schemeClr val="accent3">
                  <a:satMod val="175000"/>
                  <a:alpha val="40000"/>
                </a:schemeClr>
              </a:glow>
            </a:effectLst>
            <a:scene3d>
              <a:camera prst="isometricOffAxis1Top"/>
              <a:lightRig rig="threePt" dir="t"/>
            </a:scene3d>
            <a:sp3d>
              <a:bevelT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p:txBody>
        </p:sp>
      </p:grpSp>
      <p:sp>
        <p:nvSpPr>
          <p:cNvPr id="37" name="TextBox 36"/>
          <p:cNvSpPr txBox="1"/>
          <p:nvPr/>
        </p:nvSpPr>
        <p:spPr>
          <a:xfrm>
            <a:off x="2212437" y="5699876"/>
            <a:ext cx="4891019" cy="954107"/>
          </a:xfrm>
          <a:prstGeom prst="rect">
            <a:avLst/>
          </a:prstGeom>
          <a:solidFill>
            <a:schemeClr val="tx1">
              <a:lumMod val="85000"/>
              <a:lumOff val="15000"/>
            </a:schemeClr>
          </a:solidFill>
          <a:ln>
            <a:noFill/>
          </a:ln>
          <a:scene3d>
            <a:camera prst="orthographicFront"/>
            <a:lightRig rig="threePt" dir="t"/>
          </a:scene3d>
          <a:sp3d>
            <a:bevelT/>
          </a:sp3d>
        </p:spPr>
        <p:txBody>
          <a:bodyPr wrap="none" rtlCol="0">
            <a:spAutoFit/>
          </a:bodyPr>
          <a:lstStyle/>
          <a:p>
            <a:pPr algn="ctr"/>
            <a:r>
              <a:rPr lang="en-US" b="1" dirty="0" smtClean="0">
                <a:solidFill>
                  <a:srgbClr val="FFFF00"/>
                </a:solidFill>
                <a:effectLst>
                  <a:outerShdw blurRad="38100" dist="38100" dir="2700000" algn="tl">
                    <a:srgbClr val="000000">
                      <a:alpha val="43137"/>
                    </a:srgbClr>
                  </a:outerShdw>
                </a:effectLst>
                <a:latin typeface="+mn-lt"/>
              </a:rPr>
              <a:t>Next-Generation </a:t>
            </a:r>
            <a:r>
              <a:rPr lang="en-US" b="1" u="sng" dirty="0" smtClean="0">
                <a:solidFill>
                  <a:srgbClr val="FFFF00"/>
                </a:solidFill>
                <a:effectLst>
                  <a:outerShdw blurRad="38100" dist="38100" dir="2700000" algn="tl">
                    <a:srgbClr val="000000">
                      <a:alpha val="43137"/>
                    </a:srgbClr>
                  </a:outerShdw>
                </a:effectLst>
                <a:latin typeface="+mn-lt"/>
              </a:rPr>
              <a:t>Integrated</a:t>
            </a:r>
          </a:p>
          <a:p>
            <a:pPr algn="ctr"/>
            <a:r>
              <a:rPr lang="en-US" b="1" dirty="0" smtClean="0">
                <a:solidFill>
                  <a:srgbClr val="FFFF00"/>
                </a:solidFill>
                <a:effectLst>
                  <a:outerShdw blurRad="38100" dist="38100" dir="2700000" algn="tl">
                    <a:srgbClr val="000000">
                      <a:alpha val="43137"/>
                    </a:srgbClr>
                  </a:outerShdw>
                </a:effectLst>
                <a:latin typeface="+mn-lt"/>
              </a:rPr>
              <a:t>Hazardous Weather Ops</a:t>
            </a:r>
            <a:endParaRPr lang="en-US" b="1" dirty="0">
              <a:solidFill>
                <a:srgbClr val="FFFF00"/>
              </a:solidFill>
              <a:effectLst>
                <a:outerShdw blurRad="38100" dist="38100" dir="2700000" algn="tl">
                  <a:srgbClr val="000000">
                    <a:alpha val="43137"/>
                  </a:srgbClr>
                </a:outerShdw>
              </a:effectLst>
              <a:latin typeface="+mn-lt"/>
            </a:endParaRPr>
          </a:p>
        </p:txBody>
      </p:sp>
      <p:sp>
        <p:nvSpPr>
          <p:cNvPr id="13" name="Right Arrow 12"/>
          <p:cNvSpPr/>
          <p:nvPr/>
        </p:nvSpPr>
        <p:spPr bwMode="auto">
          <a:xfrm>
            <a:off x="1770233" y="1599513"/>
            <a:ext cx="465308" cy="1703984"/>
          </a:xfrm>
          <a:prstGeom prst="rightArrow">
            <a:avLst/>
          </a:prstGeom>
          <a:solidFill>
            <a:srgbClr val="0099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40" name="TextBox 39"/>
          <p:cNvSpPr txBox="1"/>
          <p:nvPr/>
        </p:nvSpPr>
        <p:spPr>
          <a:xfrm>
            <a:off x="791999" y="2704991"/>
            <a:ext cx="764953"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Radar</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41" name="TextBox 40"/>
          <p:cNvSpPr txBox="1"/>
          <p:nvPr/>
        </p:nvSpPr>
        <p:spPr>
          <a:xfrm>
            <a:off x="285866" y="3173307"/>
            <a:ext cx="1292213"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Verification</a:t>
            </a:r>
            <a:endParaRPr lang="en-US" sz="1600" b="1" dirty="0">
              <a:solidFill>
                <a:srgbClr val="FFFF00"/>
              </a:solidFill>
              <a:effectLst>
                <a:outerShdw blurRad="38100" dist="38100" dir="2700000" algn="tl">
                  <a:srgbClr val="000000">
                    <a:alpha val="43137"/>
                  </a:srgbClr>
                </a:outerShdw>
              </a:effectLst>
              <a:latin typeface="+mn-lt"/>
            </a:endParaRPr>
          </a:p>
        </p:txBody>
      </p:sp>
      <p:grpSp>
        <p:nvGrpSpPr>
          <p:cNvPr id="45" name="Group 44"/>
          <p:cNvGrpSpPr/>
          <p:nvPr/>
        </p:nvGrpSpPr>
        <p:grpSpPr>
          <a:xfrm>
            <a:off x="7231002" y="4328810"/>
            <a:ext cx="1912998" cy="1672511"/>
            <a:chOff x="7231002" y="4328810"/>
            <a:chExt cx="1912998" cy="1672511"/>
          </a:xfrm>
        </p:grpSpPr>
        <p:sp>
          <p:nvSpPr>
            <p:cNvPr id="35" name="TextBox 34"/>
            <p:cNvSpPr txBox="1"/>
            <p:nvPr/>
          </p:nvSpPr>
          <p:spPr>
            <a:xfrm>
              <a:off x="7231002" y="4328810"/>
              <a:ext cx="1473480" cy="338554"/>
            </a:xfrm>
            <a:prstGeom prst="rect">
              <a:avLst/>
            </a:prstGeom>
            <a:solidFill>
              <a:schemeClr val="accent6">
                <a:lumMod val="50000"/>
              </a:schemeClr>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Update Grids</a:t>
              </a:r>
              <a:endParaRPr lang="en-US" sz="1600" b="1" dirty="0">
                <a:solidFill>
                  <a:srgbClr val="FFFF00"/>
                </a:solidFill>
                <a:effectLst>
                  <a:outerShdw blurRad="38100" dist="38100" dir="2700000" algn="tl">
                    <a:srgbClr val="000000">
                      <a:alpha val="43137"/>
                    </a:srgbClr>
                  </a:outerShdw>
                </a:effectLst>
                <a:latin typeface="+mn-lt"/>
              </a:endParaRPr>
            </a:p>
          </p:txBody>
        </p:sp>
        <p:pic>
          <p:nvPicPr>
            <p:cNvPr id="43" name="Picture 4" descr="http://www.universal-web-design.com/vectors/arrows/00124/large.png"/>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02481" flipH="1">
              <a:off x="7608927" y="4708418"/>
              <a:ext cx="1014854" cy="101485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8286073" y="5662767"/>
              <a:ext cx="857927" cy="338554"/>
            </a:xfrm>
            <a:prstGeom prst="rect">
              <a:avLst/>
            </a:prstGeom>
            <a:solidFill>
              <a:schemeClr val="accent6">
                <a:lumMod val="50000"/>
              </a:schemeClr>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Output</a:t>
              </a:r>
              <a:endParaRPr lang="en-US" sz="1600" b="1" dirty="0">
                <a:solidFill>
                  <a:srgbClr val="FFFF00"/>
                </a:solidFill>
                <a:effectLst>
                  <a:outerShdw blurRad="38100" dist="38100" dir="2700000" algn="tl">
                    <a:srgbClr val="000000">
                      <a:alpha val="43137"/>
                    </a:srgbClr>
                  </a:outerShdw>
                </a:effectLst>
                <a:latin typeface="+mn-lt"/>
              </a:endParaRPr>
            </a:p>
          </p:txBody>
        </p:sp>
      </p:grpSp>
      <p:grpSp>
        <p:nvGrpSpPr>
          <p:cNvPr id="47" name="Group 46"/>
          <p:cNvGrpSpPr/>
          <p:nvPr/>
        </p:nvGrpSpPr>
        <p:grpSpPr>
          <a:xfrm>
            <a:off x="2997019" y="3349485"/>
            <a:ext cx="2126235" cy="2075285"/>
            <a:chOff x="2997019" y="3063735"/>
            <a:chExt cx="2126235" cy="2075285"/>
          </a:xfrm>
        </p:grpSpPr>
        <p:grpSp>
          <p:nvGrpSpPr>
            <p:cNvPr id="44" name="Group 43"/>
            <p:cNvGrpSpPr/>
            <p:nvPr/>
          </p:nvGrpSpPr>
          <p:grpSpPr>
            <a:xfrm>
              <a:off x="2997019" y="3226111"/>
              <a:ext cx="2126235" cy="1912909"/>
              <a:chOff x="2997019" y="3226111"/>
              <a:chExt cx="2126235" cy="1912909"/>
            </a:xfrm>
          </p:grpSpPr>
          <p:sp>
            <p:nvSpPr>
              <p:cNvPr id="31" name="TextBox 30"/>
              <p:cNvSpPr txBox="1"/>
              <p:nvPr/>
            </p:nvSpPr>
            <p:spPr>
              <a:xfrm>
                <a:off x="3278314" y="4366284"/>
                <a:ext cx="1220206"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MYRORSS</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32" name="TextBox 31"/>
              <p:cNvSpPr txBox="1"/>
              <p:nvPr/>
            </p:nvSpPr>
            <p:spPr>
              <a:xfrm>
                <a:off x="3206307" y="4800466"/>
                <a:ext cx="1292213"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Verification</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36" name="TextBox 35"/>
              <p:cNvSpPr txBox="1"/>
              <p:nvPr/>
            </p:nvSpPr>
            <p:spPr>
              <a:xfrm>
                <a:off x="3733567" y="3932101"/>
                <a:ext cx="764953"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Radar</a:t>
                </a:r>
                <a:endParaRPr lang="en-US" sz="1600" b="1" dirty="0">
                  <a:solidFill>
                    <a:srgbClr val="FFFF00"/>
                  </a:solidFill>
                  <a:effectLst>
                    <a:outerShdw blurRad="38100" dist="38100" dir="2700000" algn="tl">
                      <a:srgbClr val="000000">
                        <a:alpha val="43137"/>
                      </a:srgbClr>
                    </a:outerShdw>
                  </a:effectLst>
                  <a:latin typeface="+mn-lt"/>
                </a:endParaRPr>
              </a:p>
            </p:txBody>
          </p:sp>
          <p:sp>
            <p:nvSpPr>
              <p:cNvPr id="39" name="Right Arrow 38"/>
              <p:cNvSpPr/>
              <p:nvPr/>
            </p:nvSpPr>
            <p:spPr bwMode="auto">
              <a:xfrm>
                <a:off x="4657946" y="3226111"/>
                <a:ext cx="465308" cy="1703984"/>
              </a:xfrm>
              <a:prstGeom prst="rightArrow">
                <a:avLst/>
              </a:prstGeom>
              <a:solidFill>
                <a:srgbClr val="0099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42" name="TextBox 41"/>
              <p:cNvSpPr txBox="1"/>
              <p:nvPr/>
            </p:nvSpPr>
            <p:spPr>
              <a:xfrm>
                <a:off x="2997019" y="3497918"/>
                <a:ext cx="1501501"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3DVAR, WRF </a:t>
                </a:r>
                <a:endParaRPr lang="en-US" sz="1600" b="1" dirty="0">
                  <a:solidFill>
                    <a:srgbClr val="FFFF00"/>
                  </a:solidFill>
                  <a:effectLst>
                    <a:outerShdw blurRad="38100" dist="38100" dir="2700000" algn="tl">
                      <a:srgbClr val="000000">
                        <a:alpha val="43137"/>
                      </a:srgbClr>
                    </a:outerShdw>
                  </a:effectLst>
                  <a:latin typeface="+mn-lt"/>
                </a:endParaRPr>
              </a:p>
            </p:txBody>
          </p:sp>
        </p:grpSp>
        <p:sp>
          <p:nvSpPr>
            <p:cNvPr id="46" name="TextBox 45"/>
            <p:cNvSpPr txBox="1"/>
            <p:nvPr/>
          </p:nvSpPr>
          <p:spPr>
            <a:xfrm>
              <a:off x="3888417" y="3063735"/>
              <a:ext cx="624979" cy="338554"/>
            </a:xfrm>
            <a:prstGeom prst="rect">
              <a:avLst/>
            </a:prstGeom>
            <a:solidFill>
              <a:srgbClr val="009900"/>
            </a:solidFill>
            <a:ln>
              <a:noFill/>
            </a:ln>
            <a:scene3d>
              <a:camera prst="orthographicFront"/>
              <a:lightRig rig="threePt" dir="t"/>
            </a:scene3d>
            <a:sp3d>
              <a:bevelT/>
            </a:sp3d>
          </p:spPr>
          <p:txBody>
            <a:bodyPr wrap="none" rtlCol="0">
              <a:spAutoFit/>
            </a:bodyPr>
            <a:lstStyle/>
            <a:p>
              <a:r>
                <a:rPr lang="en-US" sz="1600" b="1" dirty="0" smtClean="0">
                  <a:solidFill>
                    <a:srgbClr val="FFFF00"/>
                  </a:solidFill>
                  <a:effectLst>
                    <a:outerShdw blurRad="38100" dist="38100" dir="2700000" algn="tl">
                      <a:srgbClr val="000000">
                        <a:alpha val="43137"/>
                      </a:srgbClr>
                    </a:outerShdw>
                  </a:effectLst>
                  <a:latin typeface="+mn-lt"/>
                </a:rPr>
                <a:t>WoF</a:t>
              </a:r>
              <a:endParaRPr lang="en-US" sz="1600" b="1" dirty="0">
                <a:solidFill>
                  <a:srgbClr val="FFFF00"/>
                </a:solidFill>
                <a:effectLst>
                  <a:outerShdw blurRad="38100" dist="38100" dir="2700000" algn="tl">
                    <a:srgbClr val="000000">
                      <a:alpha val="43137"/>
                    </a:srgbClr>
                  </a:outerShdw>
                </a:effectLst>
                <a:latin typeface="+mn-lt"/>
              </a:endParaRPr>
            </a:p>
          </p:txBody>
        </p:sp>
      </p:grpSp>
    </p:spTree>
    <p:extLst>
      <p:ext uri="{BB962C8B-B14F-4D97-AF65-F5344CB8AC3E}">
        <p14:creationId xmlns:p14="http://schemas.microsoft.com/office/powerpoint/2010/main" val="2741694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#3: Threat Grid Tools</a:t>
            </a:r>
            <a:endParaRPr lang="en-US" dirty="0"/>
          </a:p>
        </p:txBody>
      </p:sp>
      <p:sp>
        <p:nvSpPr>
          <p:cNvPr id="4" name="Content Placeholder 3"/>
          <p:cNvSpPr>
            <a:spLocks noGrp="1"/>
          </p:cNvSpPr>
          <p:nvPr>
            <p:ph idx="1"/>
          </p:nvPr>
        </p:nvSpPr>
        <p:spPr>
          <a:xfrm>
            <a:off x="685799" y="1662545"/>
            <a:ext cx="7745681" cy="4433455"/>
          </a:xfrm>
        </p:spPr>
        <p:txBody>
          <a:bodyPr/>
          <a:lstStyle/>
          <a:p>
            <a:r>
              <a:rPr lang="en-US" dirty="0" err="1" smtClean="0"/>
              <a:t>WarnGen</a:t>
            </a:r>
            <a:r>
              <a:rPr lang="en-US" dirty="0" smtClean="0"/>
              <a:t> for threat grids.</a:t>
            </a:r>
          </a:p>
          <a:p>
            <a:r>
              <a:rPr lang="en-US" dirty="0" smtClean="0"/>
              <a:t>GSD’s “Hazard Services” app is headed in this direction.</a:t>
            </a:r>
          </a:p>
          <a:p>
            <a:pPr lvl="1"/>
            <a:r>
              <a:rPr lang="en-US" dirty="0" smtClean="0"/>
              <a:t>Need to strengthen connections between tool development and warning </a:t>
            </a:r>
            <a:r>
              <a:rPr lang="en-US" dirty="0" smtClean="0"/>
              <a:t>science R&amp;D. </a:t>
            </a:r>
          </a:p>
          <a:p>
            <a:pPr lvl="1"/>
            <a:r>
              <a:rPr lang="en-US" dirty="0" smtClean="0"/>
              <a:t>Are there tools for storm-specific threats (e.g., </a:t>
            </a:r>
            <a:r>
              <a:rPr lang="en-US" dirty="0" err="1" smtClean="0"/>
              <a:t>supercell</a:t>
            </a:r>
            <a:r>
              <a:rPr lang="en-US" dirty="0" smtClean="0"/>
              <a:t> widget to simultaneously populate/adjust hail, wind and tornado threat grids)?</a:t>
            </a:r>
          </a:p>
          <a:p>
            <a:pPr lvl="1"/>
            <a:endParaRPr lang="en-US" dirty="0"/>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780" y="3080951"/>
            <a:ext cx="6472052" cy="377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7134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#4: Useful Output</a:t>
            </a:r>
            <a:endParaRPr lang="en-US" dirty="0"/>
          </a:p>
        </p:txBody>
      </p:sp>
      <p:sp>
        <p:nvSpPr>
          <p:cNvPr id="3" name="Content Placeholder 2"/>
          <p:cNvSpPr>
            <a:spLocks noGrp="1"/>
          </p:cNvSpPr>
          <p:nvPr>
            <p:ph idx="1"/>
          </p:nvPr>
        </p:nvSpPr>
        <p:spPr>
          <a:xfrm>
            <a:off x="685800" y="1981200"/>
            <a:ext cx="4939389" cy="4114800"/>
          </a:xfrm>
        </p:spPr>
        <p:txBody>
          <a:bodyPr/>
          <a:lstStyle/>
          <a:p>
            <a:r>
              <a:rPr lang="en-US" dirty="0" smtClean="0"/>
              <a:t>Watches &amp; warnings, yes.</a:t>
            </a:r>
          </a:p>
          <a:p>
            <a:r>
              <a:rPr lang="en-US" dirty="0" smtClean="0"/>
              <a:t>Other means of (grid-derived) impacts which include specific…</a:t>
            </a:r>
          </a:p>
          <a:p>
            <a:pPr lvl="1"/>
            <a:r>
              <a:rPr lang="en-US" dirty="0" smtClean="0"/>
              <a:t>Location(s)</a:t>
            </a:r>
          </a:p>
          <a:p>
            <a:pPr lvl="1"/>
            <a:r>
              <a:rPr lang="en-US" dirty="0" smtClean="0"/>
              <a:t>Time(s)</a:t>
            </a:r>
          </a:p>
          <a:p>
            <a:pPr lvl="1"/>
            <a:r>
              <a:rPr lang="en-US" dirty="0" smtClean="0"/>
              <a:t>Phenomena</a:t>
            </a:r>
          </a:p>
          <a:p>
            <a:pPr lvl="1"/>
            <a:r>
              <a:rPr lang="en-US" dirty="0" smtClean="0"/>
              <a:t>Urgency</a:t>
            </a:r>
          </a:p>
          <a:p>
            <a:pPr lvl="1"/>
            <a:r>
              <a:rPr lang="en-US" dirty="0" smtClean="0"/>
              <a:t>Confidence, etc.</a:t>
            </a:r>
          </a:p>
          <a:p>
            <a:r>
              <a:rPr lang="en-US" dirty="0" smtClean="0"/>
              <a:t>All support DSS.</a:t>
            </a:r>
          </a:p>
          <a:p>
            <a:pPr lvl="1"/>
            <a:endParaRPr lang="en-US" dirty="0"/>
          </a:p>
        </p:txBody>
      </p:sp>
      <p:grpSp>
        <p:nvGrpSpPr>
          <p:cNvPr id="16" name="Group 4"/>
          <p:cNvGrpSpPr>
            <a:grpSpLocks noChangeAspect="1"/>
          </p:cNvGrpSpPr>
          <p:nvPr/>
        </p:nvGrpSpPr>
        <p:grpSpPr bwMode="auto">
          <a:xfrm>
            <a:off x="5498222" y="2344259"/>
            <a:ext cx="3514725" cy="3478211"/>
            <a:chOff x="3701" y="1118"/>
            <a:chExt cx="1960" cy="1940"/>
          </a:xfrm>
        </p:grpSpPr>
        <p:pic>
          <p:nvPicPr>
            <p:cNvPr id="17" name="Picture 5" descr="20080502_par"/>
            <p:cNvPicPr>
              <a:picLocks noChangeAspect="1" noChangeArrowheads="1"/>
            </p:cNvPicPr>
            <p:nvPr/>
          </p:nvPicPr>
          <p:blipFill>
            <a:blip r:embed="rId2" cstate="print">
              <a:extLst>
                <a:ext uri="{28A0092B-C50C-407E-A947-70E740481C1C}">
                  <a14:useLocalDpi xmlns:a14="http://schemas.microsoft.com/office/drawing/2010/main" val="0"/>
                </a:ext>
              </a:extLst>
            </a:blip>
            <a:srcRect l="50214" t="8366" r="262" b="520"/>
            <a:stretch>
              <a:fillRect/>
            </a:stretch>
          </p:blipFill>
          <p:spPr bwMode="auto">
            <a:xfrm>
              <a:off x="3701" y="1118"/>
              <a:ext cx="1960" cy="194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6"/>
            <p:cNvSpPr>
              <a:spLocks noChangeAspect="1" noChangeArrowheads="1"/>
            </p:cNvSpPr>
            <p:nvPr/>
          </p:nvSpPr>
          <p:spPr bwMode="auto">
            <a:xfrm>
              <a:off x="3924" y="2062"/>
              <a:ext cx="649" cy="689"/>
            </a:xfrm>
            <a:prstGeom prst="ellipse">
              <a:avLst/>
            </a:prstGeom>
            <a:solidFill>
              <a:srgbClr val="3399FF">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7"/>
            <p:cNvSpPr>
              <a:spLocks noChangeAspect="1" noChangeArrowheads="1"/>
            </p:cNvSpPr>
            <p:nvPr/>
          </p:nvSpPr>
          <p:spPr bwMode="auto">
            <a:xfrm>
              <a:off x="4278" y="1917"/>
              <a:ext cx="1081" cy="406"/>
            </a:xfrm>
            <a:prstGeom prst="ellipse">
              <a:avLst/>
            </a:prstGeom>
            <a:solidFill>
              <a:srgbClr val="009900">
                <a:alpha val="83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8"/>
            <p:cNvSpPr>
              <a:spLocks noChangeAspect="1" noChangeArrowheads="1"/>
            </p:cNvSpPr>
            <p:nvPr/>
          </p:nvSpPr>
          <p:spPr bwMode="auto">
            <a:xfrm>
              <a:off x="3986" y="2261"/>
              <a:ext cx="999" cy="187"/>
            </a:xfrm>
            <a:prstGeom prst="ellipse">
              <a:avLst/>
            </a:prstGeom>
            <a:solidFill>
              <a:srgbClr val="FF33CC">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9"/>
            <p:cNvSpPr>
              <a:spLocks noChangeAspect="1" noChangeArrowheads="1"/>
            </p:cNvSpPr>
            <p:nvPr/>
          </p:nvSpPr>
          <p:spPr bwMode="auto">
            <a:xfrm rot="859278">
              <a:off x="3978" y="1590"/>
              <a:ext cx="1681" cy="831"/>
            </a:xfrm>
            <a:prstGeom prst="ellipse">
              <a:avLst/>
            </a:prstGeom>
            <a:solidFill>
              <a:srgbClr val="FFFF00">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Text Box 10"/>
            <p:cNvSpPr txBox="1">
              <a:spLocks noChangeAspect="1" noChangeArrowheads="1"/>
            </p:cNvSpPr>
            <p:nvPr/>
          </p:nvSpPr>
          <p:spPr bwMode="auto">
            <a:xfrm>
              <a:off x="4936" y="1238"/>
              <a:ext cx="687" cy="53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smtClean="0">
                  <a:solidFill>
                    <a:srgbClr val="009900"/>
                  </a:solidFill>
                </a:rPr>
                <a:t>Hail Damage</a:t>
              </a:r>
              <a:endParaRPr lang="en-US" sz="1400" dirty="0">
                <a:solidFill>
                  <a:srgbClr val="009900"/>
                </a:solidFill>
              </a:endParaRPr>
            </a:p>
            <a:p>
              <a:r>
                <a:rPr lang="en-US" sz="1400" dirty="0" smtClean="0">
                  <a:solidFill>
                    <a:srgbClr val="3399FF"/>
                  </a:solidFill>
                </a:rPr>
                <a:t>Trees Down</a:t>
              </a:r>
              <a:endParaRPr lang="en-US" sz="1400" dirty="0">
                <a:solidFill>
                  <a:srgbClr val="3399FF"/>
                </a:solidFill>
              </a:endParaRPr>
            </a:p>
            <a:p>
              <a:r>
                <a:rPr lang="en-US" sz="1400" dirty="0" smtClean="0">
                  <a:solidFill>
                    <a:srgbClr val="FF33CC"/>
                  </a:solidFill>
                </a:rPr>
                <a:t>&gt;EF3 Tornado</a:t>
              </a:r>
              <a:endParaRPr lang="en-US" sz="1400" dirty="0">
                <a:solidFill>
                  <a:srgbClr val="FF33CC"/>
                </a:solidFill>
              </a:endParaRPr>
            </a:p>
            <a:p>
              <a:r>
                <a:rPr lang="en-US" sz="1400" dirty="0" smtClean="0">
                  <a:solidFill>
                    <a:srgbClr val="FFFF00"/>
                  </a:solidFill>
                </a:rPr>
                <a:t>Lightning</a:t>
              </a:r>
              <a:endParaRPr lang="en-US" sz="1400" dirty="0">
                <a:solidFill>
                  <a:srgbClr val="FFFF00"/>
                </a:solidFill>
              </a:endParaRPr>
            </a:p>
          </p:txBody>
        </p:sp>
      </p:grpSp>
    </p:spTree>
    <p:extLst>
      <p:ext uri="{BB962C8B-B14F-4D97-AF65-F5344CB8AC3E}">
        <p14:creationId xmlns:p14="http://schemas.microsoft.com/office/powerpoint/2010/main" val="850198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#4: </a:t>
            </a:r>
            <a:r>
              <a:rPr lang="en-US" dirty="0"/>
              <a:t>Useful</a:t>
            </a:r>
            <a:r>
              <a:rPr lang="en-US" dirty="0" smtClean="0"/>
              <a:t> Output</a:t>
            </a:r>
            <a:endParaRPr lang="en-US" dirty="0"/>
          </a:p>
        </p:txBody>
      </p:sp>
      <p:sp>
        <p:nvSpPr>
          <p:cNvPr id="4" name="Content Placeholder 3"/>
          <p:cNvSpPr>
            <a:spLocks noGrp="1"/>
          </p:cNvSpPr>
          <p:nvPr>
            <p:ph idx="1"/>
          </p:nvPr>
        </p:nvSpPr>
        <p:spPr/>
        <p:txBody>
          <a:bodyPr/>
          <a:lstStyle/>
          <a:p>
            <a:r>
              <a:rPr lang="en-US" dirty="0" smtClean="0"/>
              <a:t>Grid-Based threat forecasting permits massive opportunities…</a:t>
            </a:r>
          </a:p>
          <a:p>
            <a:r>
              <a:rPr lang="en-US" dirty="0" smtClean="0"/>
              <a:t>For example, impacts </a:t>
            </a:r>
            <a:r>
              <a:rPr lang="en-US" dirty="0" smtClean="0"/>
              <a:t>can be pre-decided.</a:t>
            </a:r>
          </a:p>
          <a:p>
            <a:pPr lvl="1"/>
            <a:r>
              <a:rPr lang="en-US" dirty="0" smtClean="0"/>
              <a:t>Forecast the weather threat and then a GIS-based, </a:t>
            </a:r>
            <a:r>
              <a:rPr lang="en-US" dirty="0" smtClean="0">
                <a:solidFill>
                  <a:srgbClr val="FFFF00"/>
                </a:solidFill>
              </a:rPr>
              <a:t>“impact translator tool”</a:t>
            </a:r>
            <a:r>
              <a:rPr lang="en-US" dirty="0" smtClean="0"/>
              <a:t> can communicate the site-specific impact.</a:t>
            </a:r>
          </a:p>
          <a:p>
            <a:pPr lvl="2"/>
            <a:r>
              <a:rPr lang="en-US" dirty="0" smtClean="0"/>
              <a:t>Forecast:  “Wind gusts to </a:t>
            </a:r>
            <a:r>
              <a:rPr lang="en-US" dirty="0" smtClean="0"/>
              <a:t>70 </a:t>
            </a:r>
            <a:r>
              <a:rPr lang="en-US" dirty="0" smtClean="0"/>
              <a:t>mph” </a:t>
            </a:r>
          </a:p>
          <a:p>
            <a:pPr lvl="2"/>
            <a:r>
              <a:rPr lang="en-US" dirty="0" smtClean="0"/>
              <a:t>Impact: “Numerous trees and branches will fall.  Roofing material will be peeled back.  </a:t>
            </a:r>
            <a:r>
              <a:rPr lang="en-US" dirty="0" smtClean="0"/>
              <a:t>Mobile </a:t>
            </a:r>
            <a:r>
              <a:rPr lang="en-US" dirty="0" smtClean="0"/>
              <a:t>homes </a:t>
            </a:r>
            <a:r>
              <a:rPr lang="en-US" dirty="0" smtClean="0"/>
              <a:t>can </a:t>
            </a:r>
            <a:r>
              <a:rPr lang="en-US" dirty="0" smtClean="0"/>
              <a:t>be rolled.”</a:t>
            </a:r>
          </a:p>
          <a:p>
            <a:pPr lvl="1"/>
            <a:r>
              <a:rPr lang="en-US" dirty="0"/>
              <a:t>Gives </a:t>
            </a:r>
            <a:r>
              <a:rPr lang="en-US" dirty="0" smtClean="0"/>
              <a:t>more useful, actionable, recipient-specific </a:t>
            </a:r>
            <a:r>
              <a:rPr lang="en-US" dirty="0"/>
              <a:t>information.</a:t>
            </a:r>
          </a:p>
          <a:p>
            <a:pPr lvl="2"/>
            <a:endParaRPr lang="en-US" dirty="0"/>
          </a:p>
        </p:txBody>
      </p:sp>
    </p:spTree>
    <p:extLst>
      <p:ext uri="{BB962C8B-B14F-4D97-AF65-F5344CB8AC3E}">
        <p14:creationId xmlns:p14="http://schemas.microsoft.com/office/powerpoint/2010/main" val="3138188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#4: </a:t>
            </a:r>
            <a:r>
              <a:rPr lang="en-US" dirty="0"/>
              <a:t>Useful</a:t>
            </a:r>
            <a:r>
              <a:rPr lang="en-US" dirty="0" smtClean="0"/>
              <a:t> Output</a:t>
            </a:r>
            <a:endParaRPr lang="en-US" dirty="0"/>
          </a:p>
        </p:txBody>
      </p:sp>
      <p:pic>
        <p:nvPicPr>
          <p:cNvPr id="7" name="Picture 7" descr="Screenshot-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5265" y="3625026"/>
            <a:ext cx="3176963" cy="2424594"/>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grpSp>
        <p:nvGrpSpPr>
          <p:cNvPr id="11" name="Group 4"/>
          <p:cNvGrpSpPr>
            <a:grpSpLocks noChangeAspect="1"/>
          </p:cNvGrpSpPr>
          <p:nvPr/>
        </p:nvGrpSpPr>
        <p:grpSpPr bwMode="auto">
          <a:xfrm>
            <a:off x="5450597" y="2034089"/>
            <a:ext cx="3514725" cy="3478211"/>
            <a:chOff x="3701" y="1118"/>
            <a:chExt cx="1960" cy="1940"/>
          </a:xfrm>
        </p:grpSpPr>
        <p:pic>
          <p:nvPicPr>
            <p:cNvPr id="12" name="Picture 5" descr="20080502_par"/>
            <p:cNvPicPr>
              <a:picLocks noChangeAspect="1" noChangeArrowheads="1"/>
            </p:cNvPicPr>
            <p:nvPr/>
          </p:nvPicPr>
          <p:blipFill>
            <a:blip r:embed="rId3" cstate="print">
              <a:extLst>
                <a:ext uri="{28A0092B-C50C-407E-A947-70E740481C1C}">
                  <a14:useLocalDpi xmlns:a14="http://schemas.microsoft.com/office/drawing/2010/main" val="0"/>
                </a:ext>
              </a:extLst>
            </a:blip>
            <a:srcRect l="50214" t="8366" r="262" b="520"/>
            <a:stretch>
              <a:fillRect/>
            </a:stretch>
          </p:blipFill>
          <p:spPr bwMode="auto">
            <a:xfrm>
              <a:off x="3701" y="1118"/>
              <a:ext cx="1960" cy="194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6"/>
            <p:cNvSpPr>
              <a:spLocks noChangeAspect="1" noChangeArrowheads="1"/>
            </p:cNvSpPr>
            <p:nvPr/>
          </p:nvSpPr>
          <p:spPr bwMode="auto">
            <a:xfrm>
              <a:off x="3924" y="2062"/>
              <a:ext cx="649" cy="689"/>
            </a:xfrm>
            <a:prstGeom prst="ellipse">
              <a:avLst/>
            </a:prstGeom>
            <a:solidFill>
              <a:srgbClr val="3399FF">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7"/>
            <p:cNvSpPr>
              <a:spLocks noChangeAspect="1" noChangeArrowheads="1"/>
            </p:cNvSpPr>
            <p:nvPr/>
          </p:nvSpPr>
          <p:spPr bwMode="auto">
            <a:xfrm>
              <a:off x="4278" y="1917"/>
              <a:ext cx="1081" cy="406"/>
            </a:xfrm>
            <a:prstGeom prst="ellipse">
              <a:avLst/>
            </a:prstGeom>
            <a:solidFill>
              <a:srgbClr val="009900">
                <a:alpha val="83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8"/>
            <p:cNvSpPr>
              <a:spLocks noChangeAspect="1" noChangeArrowheads="1"/>
            </p:cNvSpPr>
            <p:nvPr/>
          </p:nvSpPr>
          <p:spPr bwMode="auto">
            <a:xfrm>
              <a:off x="3986" y="2261"/>
              <a:ext cx="999" cy="187"/>
            </a:xfrm>
            <a:prstGeom prst="ellipse">
              <a:avLst/>
            </a:prstGeom>
            <a:solidFill>
              <a:srgbClr val="FF33CC">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9"/>
            <p:cNvSpPr>
              <a:spLocks noChangeAspect="1" noChangeArrowheads="1"/>
            </p:cNvSpPr>
            <p:nvPr/>
          </p:nvSpPr>
          <p:spPr bwMode="auto">
            <a:xfrm rot="859278">
              <a:off x="3978" y="1590"/>
              <a:ext cx="1681" cy="831"/>
            </a:xfrm>
            <a:prstGeom prst="ellipse">
              <a:avLst/>
            </a:prstGeom>
            <a:solidFill>
              <a:srgbClr val="FFFF00">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Text Box 10"/>
            <p:cNvSpPr txBox="1">
              <a:spLocks noChangeAspect="1" noChangeArrowheads="1"/>
            </p:cNvSpPr>
            <p:nvPr/>
          </p:nvSpPr>
          <p:spPr bwMode="auto">
            <a:xfrm>
              <a:off x="4936" y="1238"/>
              <a:ext cx="687" cy="53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smtClean="0">
                  <a:solidFill>
                    <a:srgbClr val="009900"/>
                  </a:solidFill>
                </a:rPr>
                <a:t>Hail Damage</a:t>
              </a:r>
              <a:endParaRPr lang="en-US" sz="1400" dirty="0">
                <a:solidFill>
                  <a:srgbClr val="009900"/>
                </a:solidFill>
              </a:endParaRPr>
            </a:p>
            <a:p>
              <a:r>
                <a:rPr lang="en-US" sz="1400" dirty="0" smtClean="0">
                  <a:solidFill>
                    <a:srgbClr val="3399FF"/>
                  </a:solidFill>
                </a:rPr>
                <a:t>Trees Down</a:t>
              </a:r>
              <a:endParaRPr lang="en-US" sz="1400" dirty="0">
                <a:solidFill>
                  <a:srgbClr val="3399FF"/>
                </a:solidFill>
              </a:endParaRPr>
            </a:p>
            <a:p>
              <a:r>
                <a:rPr lang="en-US" sz="1400" dirty="0" smtClean="0">
                  <a:solidFill>
                    <a:srgbClr val="FF33CC"/>
                  </a:solidFill>
                </a:rPr>
                <a:t>&gt;EF3 Tornado</a:t>
              </a:r>
              <a:endParaRPr lang="en-US" sz="1400" dirty="0">
                <a:solidFill>
                  <a:srgbClr val="FF33CC"/>
                </a:solidFill>
              </a:endParaRPr>
            </a:p>
            <a:p>
              <a:r>
                <a:rPr lang="en-US" sz="1400" dirty="0" smtClean="0">
                  <a:solidFill>
                    <a:srgbClr val="FFFF00"/>
                  </a:solidFill>
                </a:rPr>
                <a:t>Lightning</a:t>
              </a:r>
              <a:endParaRPr lang="en-US" sz="1400" dirty="0">
                <a:solidFill>
                  <a:srgbClr val="FFFF00"/>
                </a:solidFill>
              </a:endParaRPr>
            </a:p>
          </p:txBody>
        </p:sp>
      </p:grpSp>
      <p:sp>
        <p:nvSpPr>
          <p:cNvPr id="18" name="TextBox 17"/>
          <p:cNvSpPr txBox="1"/>
          <p:nvPr/>
        </p:nvSpPr>
        <p:spPr>
          <a:xfrm>
            <a:off x="197691" y="5269934"/>
            <a:ext cx="1522853" cy="369332"/>
          </a:xfrm>
          <a:prstGeom prst="rect">
            <a:avLst/>
          </a:prstGeom>
          <a:solidFill>
            <a:schemeClr val="accent6">
              <a:lumMod val="50000"/>
            </a:schemeClr>
          </a:solidFill>
        </p:spPr>
        <p:txBody>
          <a:bodyPr wrap="none" rtlCol="0">
            <a:spAutoFit/>
          </a:bodyPr>
          <a:lstStyle/>
          <a:p>
            <a:pPr>
              <a:tabLst>
                <a:tab pos="511175" algn="l"/>
              </a:tabLst>
            </a:pPr>
            <a:r>
              <a:rPr lang="en-US" sz="1800" i="1" dirty="0" smtClean="0">
                <a:solidFill>
                  <a:schemeClr val="bg1"/>
                </a:solidFill>
                <a:effectLst>
                  <a:outerShdw blurRad="38100" dist="38100" dir="2700000" algn="tl">
                    <a:srgbClr val="000000">
                      <a:alpha val="43137"/>
                    </a:srgbClr>
                  </a:outerShdw>
                </a:effectLst>
                <a:latin typeface="+mn-lt"/>
              </a:rPr>
              <a:t>Tornado Grid</a:t>
            </a:r>
          </a:p>
        </p:txBody>
      </p:sp>
      <p:sp>
        <p:nvSpPr>
          <p:cNvPr id="19" name="TextBox 18"/>
          <p:cNvSpPr txBox="1"/>
          <p:nvPr/>
        </p:nvSpPr>
        <p:spPr>
          <a:xfrm>
            <a:off x="197691" y="3984757"/>
            <a:ext cx="1082348" cy="369332"/>
          </a:xfrm>
          <a:prstGeom prst="rect">
            <a:avLst/>
          </a:prstGeom>
          <a:solidFill>
            <a:schemeClr val="accent6">
              <a:lumMod val="50000"/>
            </a:schemeClr>
          </a:solidFill>
        </p:spPr>
        <p:txBody>
          <a:bodyPr wrap="none" rtlCol="0">
            <a:spAutoFit/>
          </a:bodyPr>
          <a:lstStyle/>
          <a:p>
            <a:pPr>
              <a:tabLst>
                <a:tab pos="511175" algn="l"/>
              </a:tabLst>
            </a:pPr>
            <a:r>
              <a:rPr lang="en-US" sz="1800" i="1" dirty="0" smtClean="0">
                <a:solidFill>
                  <a:schemeClr val="bg1"/>
                </a:solidFill>
                <a:effectLst>
                  <a:outerShdw blurRad="38100" dist="38100" dir="2700000" algn="tl">
                    <a:srgbClr val="000000">
                      <a:alpha val="43137"/>
                    </a:srgbClr>
                  </a:outerShdw>
                </a:effectLst>
                <a:latin typeface="+mn-lt"/>
              </a:rPr>
              <a:t>Hail Grid</a:t>
            </a:r>
          </a:p>
        </p:txBody>
      </p:sp>
      <p:sp>
        <p:nvSpPr>
          <p:cNvPr id="20" name="TextBox 19"/>
          <p:cNvSpPr txBox="1"/>
          <p:nvPr/>
        </p:nvSpPr>
        <p:spPr>
          <a:xfrm>
            <a:off x="197691" y="2785608"/>
            <a:ext cx="1208536" cy="369332"/>
          </a:xfrm>
          <a:prstGeom prst="rect">
            <a:avLst/>
          </a:prstGeom>
          <a:solidFill>
            <a:schemeClr val="accent6">
              <a:lumMod val="50000"/>
            </a:schemeClr>
          </a:solidFill>
        </p:spPr>
        <p:txBody>
          <a:bodyPr wrap="none" rtlCol="0">
            <a:spAutoFit/>
          </a:bodyPr>
          <a:lstStyle/>
          <a:p>
            <a:pPr>
              <a:tabLst>
                <a:tab pos="511175" algn="l"/>
              </a:tabLst>
            </a:pPr>
            <a:r>
              <a:rPr lang="en-US" sz="1800" i="1" dirty="0" smtClean="0">
                <a:solidFill>
                  <a:schemeClr val="bg1"/>
                </a:solidFill>
                <a:effectLst>
                  <a:outerShdw blurRad="38100" dist="38100" dir="2700000" algn="tl">
                    <a:srgbClr val="000000">
                      <a:alpha val="43137"/>
                    </a:srgbClr>
                  </a:outerShdw>
                </a:effectLst>
                <a:latin typeface="+mn-lt"/>
              </a:rPr>
              <a:t>Wind Grid</a:t>
            </a:r>
          </a:p>
        </p:txBody>
      </p:sp>
      <p:sp>
        <p:nvSpPr>
          <p:cNvPr id="22" name="TextBox 21"/>
          <p:cNvSpPr txBox="1"/>
          <p:nvPr/>
        </p:nvSpPr>
        <p:spPr>
          <a:xfrm>
            <a:off x="5450599" y="5630558"/>
            <a:ext cx="1377300" cy="369332"/>
          </a:xfrm>
          <a:prstGeom prst="rect">
            <a:avLst/>
          </a:prstGeom>
          <a:solidFill>
            <a:schemeClr val="accent6">
              <a:lumMod val="50000"/>
            </a:schemeClr>
          </a:solidFill>
        </p:spPr>
        <p:txBody>
          <a:bodyPr wrap="none" rtlCol="0">
            <a:spAutoFit/>
          </a:bodyPr>
          <a:lstStyle/>
          <a:p>
            <a:pPr>
              <a:tabLst>
                <a:tab pos="511175" algn="l"/>
              </a:tabLst>
            </a:pPr>
            <a:r>
              <a:rPr lang="en-US" sz="1800" i="1" dirty="0" smtClean="0">
                <a:solidFill>
                  <a:schemeClr val="bg1"/>
                </a:solidFill>
                <a:effectLst>
                  <a:outerShdw blurRad="38100" dist="38100" dir="2700000" algn="tl">
                    <a:srgbClr val="000000">
                      <a:alpha val="43137"/>
                    </a:srgbClr>
                  </a:outerShdw>
                </a:effectLst>
                <a:latin typeface="+mn-lt"/>
              </a:rPr>
              <a:t>Impact Grid</a:t>
            </a:r>
          </a:p>
        </p:txBody>
      </p:sp>
      <p:sp>
        <p:nvSpPr>
          <p:cNvPr id="3" name="Right Arrow 2"/>
          <p:cNvSpPr/>
          <p:nvPr/>
        </p:nvSpPr>
        <p:spPr bwMode="auto">
          <a:xfrm>
            <a:off x="3745795" y="3782770"/>
            <a:ext cx="702506" cy="300806"/>
          </a:xfrm>
          <a:prstGeom prst="righ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1" name="Right Arrow 20"/>
          <p:cNvSpPr/>
          <p:nvPr/>
        </p:nvSpPr>
        <p:spPr bwMode="auto">
          <a:xfrm rot="2657989">
            <a:off x="3865019" y="3238927"/>
            <a:ext cx="702506" cy="300806"/>
          </a:xfrm>
          <a:prstGeom prst="righ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3" name="Right Arrow 22"/>
          <p:cNvSpPr/>
          <p:nvPr/>
        </p:nvSpPr>
        <p:spPr bwMode="auto">
          <a:xfrm rot="18857989">
            <a:off x="3868489" y="4268233"/>
            <a:ext cx="702506" cy="300806"/>
          </a:xfrm>
          <a:prstGeom prst="righ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4" name="Right Arrow 23"/>
          <p:cNvSpPr/>
          <p:nvPr/>
        </p:nvSpPr>
        <p:spPr bwMode="auto">
          <a:xfrm>
            <a:off x="4579647" y="3742292"/>
            <a:ext cx="997527" cy="427131"/>
          </a:xfrm>
          <a:prstGeom prst="right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3608868" y="1395001"/>
            <a:ext cx="1941557" cy="523220"/>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rPr>
              <a:t>GIS layers</a:t>
            </a:r>
            <a:endParaRPr lang="en-US" b="1" dirty="0">
              <a:solidFill>
                <a:schemeClr val="bg1"/>
              </a:solidFill>
              <a:effectLst>
                <a:outerShdw blurRad="38100" dist="38100" dir="2700000" algn="tl">
                  <a:srgbClr val="000000">
                    <a:alpha val="43137"/>
                  </a:srgbClr>
                </a:outerShdw>
              </a:effectLst>
              <a:latin typeface="+mn-lt"/>
            </a:endParaRP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265" y="1385273"/>
            <a:ext cx="3400615" cy="2288778"/>
          </a:xfrm>
          <a:prstGeom prst="rect">
            <a:avLst/>
          </a:prstGeom>
          <a:scene3d>
            <a:camera prst="isometricOffAxis2Top"/>
            <a:lightRig rig="threePt" dir="t"/>
          </a:scene3d>
        </p:spPr>
      </p:pic>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266" y="2564160"/>
            <a:ext cx="3313890" cy="2408788"/>
          </a:xfrm>
          <a:prstGeom prst="rect">
            <a:avLst/>
          </a:prstGeom>
          <a:scene3d>
            <a:camera prst="isometricOffAxis2Top"/>
            <a:lightRig rig="threePt" dir="t"/>
          </a:scene3d>
        </p:spPr>
      </p:pic>
    </p:spTree>
    <p:extLst>
      <p:ext uri="{BB962C8B-B14F-4D97-AF65-F5344CB8AC3E}">
        <p14:creationId xmlns:p14="http://schemas.microsoft.com/office/powerpoint/2010/main" val="66272942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08810" y="1959430"/>
            <a:ext cx="4441372" cy="406136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59909850"/>
              </p:ext>
            </p:extLst>
          </p:nvPr>
        </p:nvGraphicFramePr>
        <p:xfrm>
          <a:off x="2743519" y="1872909"/>
          <a:ext cx="381000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4"/>
          <p:cNvGraphicFramePr>
            <a:graphicFrameLocks noGrp="1"/>
          </p:cNvGraphicFramePr>
          <p:nvPr>
            <p:ph sz="half" idx="4294967295"/>
            <p:extLst>
              <p:ext uri="{D42A27DB-BD31-4B8C-83A1-F6EECF244321}">
                <p14:modId xmlns:p14="http://schemas.microsoft.com/office/powerpoint/2010/main" val="1837191069"/>
              </p:ext>
            </p:extLst>
          </p:nvPr>
        </p:nvGraphicFramePr>
        <p:xfrm>
          <a:off x="2742792" y="1872909"/>
          <a:ext cx="38100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Pillar </a:t>
            </a:r>
            <a:r>
              <a:rPr lang="en-US" dirty="0" smtClean="0"/>
              <a:t>#4: Useful Output</a:t>
            </a:r>
            <a:endParaRPr lang="en-US" dirty="0"/>
          </a:p>
        </p:txBody>
      </p:sp>
      <p:sp>
        <p:nvSpPr>
          <p:cNvPr id="4" name="TextBox 3"/>
          <p:cNvSpPr txBox="1"/>
          <p:nvPr/>
        </p:nvSpPr>
        <p:spPr>
          <a:xfrm>
            <a:off x="5880419" y="2168648"/>
            <a:ext cx="769763" cy="430887"/>
          </a:xfrm>
          <a:prstGeom prst="rect">
            <a:avLst/>
          </a:prstGeom>
          <a:noFill/>
        </p:spPr>
        <p:txBody>
          <a:bodyPr wrap="none" rtlCol="0">
            <a:spAutoFit/>
          </a:bodyPr>
          <a:lstStyle/>
          <a:p>
            <a:pPr algn="ctr"/>
            <a:r>
              <a:rPr lang="en-US" sz="1100" dirty="0" smtClean="0">
                <a:solidFill>
                  <a:srgbClr val="FFCC00"/>
                </a:solidFill>
                <a:latin typeface="+mn-lt"/>
                <a:cs typeface="Comic Sans MS"/>
              </a:rPr>
              <a:t>Until</a:t>
            </a:r>
          </a:p>
          <a:p>
            <a:pPr algn="ctr"/>
            <a:r>
              <a:rPr lang="en-US" sz="1100" dirty="0" smtClean="0">
                <a:solidFill>
                  <a:srgbClr val="FFCC00"/>
                </a:solidFill>
                <a:latin typeface="+mn-lt"/>
                <a:cs typeface="Comic Sans MS"/>
              </a:rPr>
              <a:t>5:30 p.m.</a:t>
            </a:r>
            <a:endParaRPr lang="en-US" sz="1100" dirty="0">
              <a:solidFill>
                <a:srgbClr val="FFCC00"/>
              </a:solidFill>
              <a:latin typeface="+mn-lt"/>
              <a:cs typeface="Comic Sans MS"/>
            </a:endParaRPr>
          </a:p>
        </p:txBody>
      </p:sp>
      <p:grpSp>
        <p:nvGrpSpPr>
          <p:cNvPr id="18" name="Group 17"/>
          <p:cNvGrpSpPr/>
          <p:nvPr/>
        </p:nvGrpSpPr>
        <p:grpSpPr>
          <a:xfrm>
            <a:off x="3632982" y="3455458"/>
            <a:ext cx="2871228" cy="369332"/>
            <a:chOff x="6025441" y="3544059"/>
            <a:chExt cx="2871228" cy="369332"/>
          </a:xfrm>
        </p:grpSpPr>
        <p:sp>
          <p:nvSpPr>
            <p:cNvPr id="16" name="TextBox 15"/>
            <p:cNvSpPr txBox="1"/>
            <p:nvPr/>
          </p:nvSpPr>
          <p:spPr>
            <a:xfrm>
              <a:off x="7728711" y="3544059"/>
              <a:ext cx="1167958" cy="369332"/>
            </a:xfrm>
            <a:prstGeom prst="rect">
              <a:avLst/>
            </a:prstGeom>
            <a:noFill/>
          </p:spPr>
          <p:txBody>
            <a:bodyPr wrap="none" rtlCol="0">
              <a:spAutoFit/>
            </a:bodyPr>
            <a:lstStyle/>
            <a:p>
              <a:r>
                <a:rPr lang="en-US" sz="1800" dirty="0" smtClean="0">
                  <a:solidFill>
                    <a:srgbClr val="FFFF00"/>
                  </a:solidFill>
                  <a:latin typeface="Comic Sans MS"/>
                  <a:cs typeface="Comic Sans MS"/>
                </a:rPr>
                <a:t>Act Now!</a:t>
              </a:r>
              <a:endParaRPr lang="en-US" sz="1800" dirty="0">
                <a:solidFill>
                  <a:srgbClr val="FFFF00"/>
                </a:solidFill>
                <a:latin typeface="Comic Sans MS"/>
                <a:cs typeface="Comic Sans MS"/>
              </a:endParaRPr>
            </a:p>
          </p:txBody>
        </p:sp>
        <p:sp>
          <p:nvSpPr>
            <p:cNvPr id="17" name="TextBox 16"/>
            <p:cNvSpPr txBox="1"/>
            <p:nvPr/>
          </p:nvSpPr>
          <p:spPr>
            <a:xfrm>
              <a:off x="6025441" y="3544059"/>
              <a:ext cx="1167958" cy="369332"/>
            </a:xfrm>
            <a:prstGeom prst="rect">
              <a:avLst/>
            </a:prstGeom>
            <a:noFill/>
          </p:spPr>
          <p:txBody>
            <a:bodyPr wrap="none" rtlCol="0">
              <a:spAutoFit/>
            </a:bodyPr>
            <a:lstStyle/>
            <a:p>
              <a:r>
                <a:rPr lang="en-US" sz="1800" dirty="0" smtClean="0">
                  <a:solidFill>
                    <a:srgbClr val="FFFF00"/>
                  </a:solidFill>
                  <a:latin typeface="Comic Sans MS"/>
                  <a:cs typeface="Comic Sans MS"/>
                </a:rPr>
                <a:t>Act Now!</a:t>
              </a:r>
              <a:endParaRPr lang="en-US" sz="1800" dirty="0">
                <a:solidFill>
                  <a:srgbClr val="FFFF00"/>
                </a:solidFill>
                <a:latin typeface="Comic Sans MS"/>
                <a:cs typeface="Comic Sans MS"/>
              </a:endParaRPr>
            </a:p>
          </p:txBody>
        </p:sp>
      </p:grpSp>
      <p:grpSp>
        <p:nvGrpSpPr>
          <p:cNvPr id="10" name="Group 9"/>
          <p:cNvGrpSpPr/>
          <p:nvPr/>
        </p:nvGrpSpPr>
        <p:grpSpPr>
          <a:xfrm>
            <a:off x="2294005" y="2623484"/>
            <a:ext cx="659155" cy="2500022"/>
            <a:chOff x="2294005" y="2623484"/>
            <a:chExt cx="659155" cy="2500022"/>
          </a:xfrm>
        </p:grpSpPr>
        <p:sp>
          <p:nvSpPr>
            <p:cNvPr id="7" name="TextBox 6"/>
            <p:cNvSpPr txBox="1"/>
            <p:nvPr/>
          </p:nvSpPr>
          <p:spPr>
            <a:xfrm>
              <a:off x="2298415" y="4754174"/>
              <a:ext cx="607859" cy="369332"/>
            </a:xfrm>
            <a:prstGeom prst="rect">
              <a:avLst/>
            </a:prstGeom>
            <a:noFill/>
          </p:spPr>
          <p:txBody>
            <a:bodyPr wrap="none" rtlCol="0">
              <a:spAutoFit/>
            </a:bodyPr>
            <a:lstStyle/>
            <a:p>
              <a:r>
                <a:rPr lang="en-US" sz="1800" dirty="0" smtClean="0">
                  <a:solidFill>
                    <a:schemeClr val="bg1"/>
                  </a:solidFill>
                  <a:latin typeface="+mj-lt"/>
                </a:rPr>
                <a:t>Low</a:t>
              </a:r>
              <a:endParaRPr lang="en-US" sz="1800" dirty="0">
                <a:solidFill>
                  <a:schemeClr val="bg1"/>
                </a:solidFill>
                <a:latin typeface="+mj-lt"/>
              </a:endParaRPr>
            </a:p>
          </p:txBody>
        </p:sp>
        <p:sp>
          <p:nvSpPr>
            <p:cNvPr id="8" name="TextBox 7"/>
            <p:cNvSpPr txBox="1"/>
            <p:nvPr/>
          </p:nvSpPr>
          <p:spPr>
            <a:xfrm>
              <a:off x="2298730" y="3693439"/>
              <a:ext cx="633507" cy="369332"/>
            </a:xfrm>
            <a:prstGeom prst="rect">
              <a:avLst/>
            </a:prstGeom>
            <a:noFill/>
          </p:spPr>
          <p:txBody>
            <a:bodyPr wrap="none" rtlCol="0">
              <a:spAutoFit/>
            </a:bodyPr>
            <a:lstStyle/>
            <a:p>
              <a:r>
                <a:rPr lang="en-US" sz="1800" dirty="0" smtClean="0">
                  <a:solidFill>
                    <a:schemeClr val="bg1"/>
                  </a:solidFill>
                  <a:latin typeface="+mj-lt"/>
                </a:rPr>
                <a:t>Med</a:t>
              </a:r>
              <a:endParaRPr lang="en-US" sz="1800" dirty="0">
                <a:solidFill>
                  <a:schemeClr val="bg1"/>
                </a:solidFill>
                <a:latin typeface="+mj-lt"/>
              </a:endParaRPr>
            </a:p>
          </p:txBody>
        </p:sp>
        <p:sp>
          <p:nvSpPr>
            <p:cNvPr id="9" name="TextBox 8"/>
            <p:cNvSpPr txBox="1"/>
            <p:nvPr/>
          </p:nvSpPr>
          <p:spPr>
            <a:xfrm>
              <a:off x="2294005" y="2623484"/>
              <a:ext cx="659155" cy="369332"/>
            </a:xfrm>
            <a:prstGeom prst="rect">
              <a:avLst/>
            </a:prstGeom>
            <a:noFill/>
          </p:spPr>
          <p:txBody>
            <a:bodyPr wrap="none" rtlCol="0">
              <a:spAutoFit/>
            </a:bodyPr>
            <a:lstStyle/>
            <a:p>
              <a:r>
                <a:rPr lang="en-US" sz="1800" dirty="0" smtClean="0">
                  <a:solidFill>
                    <a:schemeClr val="bg1"/>
                  </a:solidFill>
                  <a:latin typeface="+mj-lt"/>
                </a:rPr>
                <a:t>High</a:t>
              </a:r>
              <a:endParaRPr lang="en-US" sz="1800" dirty="0">
                <a:solidFill>
                  <a:schemeClr val="bg1"/>
                </a:solidFill>
                <a:latin typeface="+mj-lt"/>
              </a:endParaRPr>
            </a:p>
          </p:txBody>
        </p:sp>
      </p:grpSp>
      <p:sp>
        <p:nvSpPr>
          <p:cNvPr id="14" name="TextBox 13"/>
          <p:cNvSpPr txBox="1"/>
          <p:nvPr/>
        </p:nvSpPr>
        <p:spPr>
          <a:xfrm>
            <a:off x="5880418" y="2168647"/>
            <a:ext cx="769763" cy="430887"/>
          </a:xfrm>
          <a:prstGeom prst="rect">
            <a:avLst/>
          </a:prstGeom>
          <a:noFill/>
        </p:spPr>
        <p:txBody>
          <a:bodyPr wrap="none" rtlCol="0">
            <a:spAutoFit/>
          </a:bodyPr>
          <a:lstStyle/>
          <a:p>
            <a:pPr algn="ctr"/>
            <a:r>
              <a:rPr lang="en-US" sz="1100" dirty="0" smtClean="0">
                <a:solidFill>
                  <a:srgbClr val="FFCC00"/>
                </a:solidFill>
                <a:latin typeface="+mn-lt"/>
                <a:cs typeface="Comic Sans MS"/>
              </a:rPr>
              <a:t>Until</a:t>
            </a:r>
          </a:p>
          <a:p>
            <a:pPr algn="ctr"/>
            <a:r>
              <a:rPr lang="en-US" sz="1100" dirty="0" smtClean="0">
                <a:solidFill>
                  <a:srgbClr val="FFCC00"/>
                </a:solidFill>
                <a:latin typeface="+mn-lt"/>
                <a:cs typeface="Comic Sans MS"/>
              </a:rPr>
              <a:t>6:45 p.m.</a:t>
            </a:r>
            <a:endParaRPr lang="en-US" sz="1100" dirty="0">
              <a:solidFill>
                <a:srgbClr val="FFCC00"/>
              </a:solidFill>
              <a:latin typeface="+mn-lt"/>
              <a:cs typeface="Comic Sans MS"/>
            </a:endParaRPr>
          </a:p>
        </p:txBody>
      </p:sp>
      <p:sp>
        <p:nvSpPr>
          <p:cNvPr id="15" name="TextBox 14"/>
          <p:cNvSpPr txBox="1"/>
          <p:nvPr/>
        </p:nvSpPr>
        <p:spPr>
          <a:xfrm>
            <a:off x="2995363" y="6157860"/>
            <a:ext cx="3449470" cy="523220"/>
          </a:xfrm>
          <a:prstGeom prst="rect">
            <a:avLst/>
          </a:prstGeom>
          <a:solidFill>
            <a:schemeClr val="accent6">
              <a:lumMod val="50000"/>
            </a:schemeClr>
          </a:solidFill>
        </p:spPr>
        <p:txBody>
          <a:bodyPr wrap="none" rtlCol="0">
            <a:spAutoFit/>
          </a:bodyPr>
          <a:lstStyle/>
          <a:p>
            <a:pPr>
              <a:tabLst>
                <a:tab pos="511175" algn="l"/>
              </a:tabLst>
            </a:pPr>
            <a:r>
              <a:rPr lang="en-US" i="1" dirty="0" smtClean="0">
                <a:solidFill>
                  <a:schemeClr val="bg1"/>
                </a:solidFill>
                <a:effectLst>
                  <a:outerShdw blurRad="38100" dist="38100" dir="2700000" algn="tl">
                    <a:srgbClr val="000000">
                      <a:alpha val="43137"/>
                    </a:srgbClr>
                  </a:outerShdw>
                </a:effectLst>
                <a:latin typeface="+mn-lt"/>
              </a:rPr>
              <a:t>Phone App Example</a:t>
            </a:r>
          </a:p>
        </p:txBody>
      </p:sp>
      <p:sp>
        <p:nvSpPr>
          <p:cNvPr id="19" name="TextBox 18"/>
          <p:cNvSpPr txBox="1"/>
          <p:nvPr/>
        </p:nvSpPr>
        <p:spPr>
          <a:xfrm>
            <a:off x="2294005" y="2169611"/>
            <a:ext cx="944489" cy="430887"/>
          </a:xfrm>
          <a:prstGeom prst="rect">
            <a:avLst/>
          </a:prstGeom>
          <a:noFill/>
        </p:spPr>
        <p:txBody>
          <a:bodyPr wrap="none" rtlCol="0">
            <a:spAutoFit/>
          </a:bodyPr>
          <a:lstStyle/>
          <a:p>
            <a:pPr algn="ctr"/>
            <a:r>
              <a:rPr lang="en-US" sz="1100" dirty="0" smtClean="0">
                <a:solidFill>
                  <a:srgbClr val="FFCC00"/>
                </a:solidFill>
                <a:latin typeface="+mn-lt"/>
                <a:cs typeface="Comic Sans MS"/>
              </a:rPr>
              <a:t>Last Update</a:t>
            </a:r>
          </a:p>
          <a:p>
            <a:pPr algn="ctr"/>
            <a:r>
              <a:rPr lang="en-US" sz="1100" dirty="0" smtClean="0">
                <a:solidFill>
                  <a:srgbClr val="FFCC00"/>
                </a:solidFill>
                <a:latin typeface="+mn-lt"/>
                <a:cs typeface="Comic Sans MS"/>
              </a:rPr>
              <a:t>6:15 p.m.</a:t>
            </a:r>
            <a:endParaRPr lang="en-US" sz="1100" dirty="0">
              <a:solidFill>
                <a:srgbClr val="FFCC00"/>
              </a:solidFill>
              <a:latin typeface="+mn-lt"/>
              <a:cs typeface="Comic Sans MS"/>
            </a:endParaRPr>
          </a:p>
        </p:txBody>
      </p:sp>
      <p:sp>
        <p:nvSpPr>
          <p:cNvPr id="20" name="TextBox 19"/>
          <p:cNvSpPr txBox="1"/>
          <p:nvPr/>
        </p:nvSpPr>
        <p:spPr>
          <a:xfrm>
            <a:off x="2294004" y="2180522"/>
            <a:ext cx="944489" cy="430887"/>
          </a:xfrm>
          <a:prstGeom prst="rect">
            <a:avLst/>
          </a:prstGeom>
          <a:noFill/>
        </p:spPr>
        <p:txBody>
          <a:bodyPr wrap="none" rtlCol="0">
            <a:spAutoFit/>
          </a:bodyPr>
          <a:lstStyle/>
          <a:p>
            <a:pPr algn="ctr"/>
            <a:r>
              <a:rPr lang="en-US" sz="1100" dirty="0" smtClean="0">
                <a:solidFill>
                  <a:srgbClr val="FFCC00"/>
                </a:solidFill>
                <a:latin typeface="+mn-lt"/>
                <a:cs typeface="Comic Sans MS"/>
              </a:rPr>
              <a:t>Last Update</a:t>
            </a:r>
          </a:p>
          <a:p>
            <a:pPr algn="ctr"/>
            <a:r>
              <a:rPr lang="en-US" sz="1100" dirty="0" smtClean="0">
                <a:solidFill>
                  <a:srgbClr val="FFCC00"/>
                </a:solidFill>
                <a:latin typeface="+mn-lt"/>
                <a:cs typeface="Comic Sans MS"/>
              </a:rPr>
              <a:t>5:00 p.m.</a:t>
            </a:r>
            <a:endParaRPr lang="en-US" sz="1100" dirty="0">
              <a:solidFill>
                <a:srgbClr val="FFCC00"/>
              </a:solidFill>
              <a:latin typeface="+mn-lt"/>
              <a:cs typeface="Comic Sans MS"/>
            </a:endParaRPr>
          </a:p>
        </p:txBody>
      </p:sp>
    </p:spTree>
    <p:extLst>
      <p:ext uri="{BB962C8B-B14F-4D97-AF65-F5344CB8AC3E}">
        <p14:creationId xmlns:p14="http://schemas.microsoft.com/office/powerpoint/2010/main" val="20227360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35" presetClass="emph" presetSubtype="0" repeatCount="10000" fill="hold" nodeType="withEffect">
                                  <p:stCondLst>
                                    <p:cond delay="0"/>
                                  </p:stCondLst>
                                  <p:childTnLst>
                                    <p:anim calcmode="discrete" valueType="str">
                                      <p:cBhvr>
                                        <p:cTn id="2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4" grpId="0"/>
      <p:bldP spid="14"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Pillars #4: Useful Output</a:t>
            </a:r>
            <a:endParaRPr lang="en-US" dirty="0"/>
          </a:p>
        </p:txBody>
      </p:sp>
      <p:sp>
        <p:nvSpPr>
          <p:cNvPr id="3" name="Content Placeholder 2"/>
          <p:cNvSpPr>
            <a:spLocks noGrp="1"/>
          </p:cNvSpPr>
          <p:nvPr>
            <p:ph idx="1"/>
          </p:nvPr>
        </p:nvSpPr>
        <p:spPr>
          <a:xfrm>
            <a:off x="685800" y="1496291"/>
            <a:ext cx="7772400" cy="4599709"/>
          </a:xfrm>
        </p:spPr>
        <p:txBody>
          <a:bodyPr/>
          <a:lstStyle/>
          <a:p>
            <a:r>
              <a:rPr lang="en-US" sz="2400" dirty="0" smtClean="0"/>
              <a:t>Must-Haves</a:t>
            </a:r>
            <a:r>
              <a:rPr lang="en-US" sz="2400" dirty="0" smtClean="0"/>
              <a:t>…</a:t>
            </a:r>
          </a:p>
          <a:p>
            <a:pPr lvl="1"/>
            <a:r>
              <a:rPr lang="en-US" sz="2000" dirty="0" smtClean="0"/>
              <a:t>Relevance to the recipient.</a:t>
            </a:r>
          </a:p>
          <a:p>
            <a:pPr lvl="2"/>
            <a:r>
              <a:rPr lang="en-US" sz="1800" dirty="0" smtClean="0"/>
              <a:t>Am I impacted?</a:t>
            </a:r>
          </a:p>
          <a:p>
            <a:pPr lvl="2"/>
            <a:r>
              <a:rPr lang="en-US" sz="1800" dirty="0" smtClean="0"/>
              <a:t>How does it compare to other events I've witnessed?</a:t>
            </a:r>
          </a:p>
          <a:p>
            <a:pPr lvl="1"/>
            <a:r>
              <a:rPr lang="en-US" sz="2000" dirty="0" smtClean="0"/>
              <a:t>Urgency</a:t>
            </a:r>
          </a:p>
          <a:p>
            <a:pPr lvl="2"/>
            <a:r>
              <a:rPr lang="en-US" sz="1800" dirty="0" smtClean="0"/>
              <a:t>When will I be affected?</a:t>
            </a:r>
          </a:p>
          <a:p>
            <a:pPr lvl="1"/>
            <a:r>
              <a:rPr lang="en-US" sz="2000" dirty="0" smtClean="0"/>
              <a:t>Severity</a:t>
            </a:r>
          </a:p>
          <a:p>
            <a:pPr lvl="2"/>
            <a:r>
              <a:rPr lang="en-US" sz="1800" dirty="0" smtClean="0"/>
              <a:t>How bad will it be?</a:t>
            </a:r>
          </a:p>
          <a:p>
            <a:pPr lvl="1"/>
            <a:r>
              <a:rPr lang="en-US" sz="2000" dirty="0" smtClean="0"/>
              <a:t>Certainty</a:t>
            </a:r>
          </a:p>
          <a:p>
            <a:pPr lvl="2"/>
            <a:r>
              <a:rPr lang="en-US" sz="1800" dirty="0" smtClean="0"/>
              <a:t>How sure are you?</a:t>
            </a:r>
          </a:p>
          <a:p>
            <a:pPr lvl="1"/>
            <a:r>
              <a:rPr lang="en-US" sz="2000" dirty="0" smtClean="0"/>
              <a:t>Specificity</a:t>
            </a:r>
          </a:p>
          <a:p>
            <a:pPr lvl="2"/>
            <a:r>
              <a:rPr lang="en-US" sz="1800" dirty="0" smtClean="0"/>
              <a:t>Is it really me?</a:t>
            </a:r>
          </a:p>
          <a:p>
            <a:pPr lvl="1"/>
            <a:r>
              <a:rPr lang="en-US" sz="2000" dirty="0" smtClean="0"/>
              <a:t>Direction</a:t>
            </a:r>
          </a:p>
          <a:p>
            <a:pPr lvl="2"/>
            <a:r>
              <a:rPr lang="en-US" sz="1800" dirty="0" smtClean="0"/>
              <a:t>What should I do?</a:t>
            </a:r>
          </a:p>
          <a:p>
            <a:endParaRPr lang="en-US" sz="2400" dirty="0"/>
          </a:p>
        </p:txBody>
      </p:sp>
      <p:sp>
        <p:nvSpPr>
          <p:cNvPr id="6" name="TextBox 5"/>
          <p:cNvSpPr txBox="1"/>
          <p:nvPr/>
        </p:nvSpPr>
        <p:spPr>
          <a:xfrm rot="20710075">
            <a:off x="1133424" y="2759217"/>
            <a:ext cx="6186310" cy="1938992"/>
          </a:xfrm>
          <a:prstGeom prst="rect">
            <a:avLst/>
          </a:prstGeom>
          <a:solidFill>
            <a:srgbClr val="0070C0">
              <a:alpha val="25882"/>
            </a:srgbClr>
          </a:solidFill>
        </p:spPr>
        <p:txBody>
          <a:bodyPr wrap="none" rtlCol="0">
            <a:spAutoFit/>
          </a:bodyPr>
          <a:lstStyle/>
          <a:p>
            <a:pPr algn="ctr"/>
            <a:r>
              <a:rPr lang="en-US" sz="6000" dirty="0" smtClean="0">
                <a:solidFill>
                  <a:srgbClr val="FFFF00"/>
                </a:solidFill>
                <a:effectLst>
                  <a:outerShdw blurRad="38100" dist="38100" dir="2700000" algn="tl">
                    <a:srgbClr val="000000">
                      <a:alpha val="43137"/>
                    </a:srgbClr>
                  </a:outerShdw>
                </a:effectLst>
                <a:latin typeface="Stencil" pitchFamily="82" charset="0"/>
              </a:rPr>
              <a:t>Social Science </a:t>
            </a:r>
          </a:p>
          <a:p>
            <a:pPr algn="ctr"/>
            <a:r>
              <a:rPr lang="en-US" sz="6000" dirty="0" smtClean="0">
                <a:solidFill>
                  <a:srgbClr val="FFFF00"/>
                </a:solidFill>
                <a:effectLst>
                  <a:outerShdw blurRad="38100" dist="38100" dir="2700000" algn="tl">
                    <a:srgbClr val="000000">
                      <a:alpha val="43137"/>
                    </a:srgbClr>
                  </a:outerShdw>
                </a:effectLst>
                <a:latin typeface="Stencil" pitchFamily="82" charset="0"/>
              </a:rPr>
              <a:t>Needed Here!!</a:t>
            </a:r>
            <a:endParaRPr lang="en-US" sz="6000"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096106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402" y="615238"/>
            <a:ext cx="4305098" cy="56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24299" y="3062585"/>
            <a:ext cx="2334449" cy="923330"/>
          </a:xfrm>
          <a:prstGeom prst="rect">
            <a:avLst/>
          </a:prstGeom>
          <a:noFill/>
          <a:ln>
            <a:noFill/>
          </a:ln>
        </p:spPr>
        <p:txBody>
          <a:bodyPr wrap="none" lIns="91440" tIns="45720" rIns="91440" bIns="45720">
            <a:prstTxWarp prst="textArchDown">
              <a:avLst/>
            </a:prstTxWarp>
            <a:spAutoFit/>
          </a:bodyPr>
          <a:lstStyle/>
          <a:p>
            <a:pPr algn="ctr"/>
            <a:r>
              <a:rPr lang="en-US" sz="3600" b="0" cap="none" spc="0" dirty="0" smtClean="0">
                <a:ln w="18415" cmpd="sng">
                  <a:solidFill>
                    <a:srgbClr val="FFFFFF"/>
                  </a:solidFill>
                  <a:prstDash val="solid"/>
                </a:ln>
                <a:solidFill>
                  <a:srgbClr val="C00000"/>
                </a:solidFill>
                <a:latin typeface="+mn-lt"/>
              </a:rPr>
              <a:t>FACETs</a:t>
            </a:r>
            <a:endParaRPr lang="en-US" sz="3600" b="0" cap="none" spc="0" dirty="0">
              <a:ln w="18415" cmpd="sng">
                <a:solidFill>
                  <a:srgbClr val="FFFFFF"/>
                </a:solidFill>
                <a:prstDash val="solid"/>
              </a:ln>
              <a:solidFill>
                <a:srgbClr val="C00000"/>
              </a:solidFill>
              <a:latin typeface="+mn-lt"/>
            </a:endParaRPr>
          </a:p>
        </p:txBody>
      </p:sp>
    </p:spTree>
    <p:extLst>
      <p:ext uri="{BB962C8B-B14F-4D97-AF65-F5344CB8AC3E}">
        <p14:creationId xmlns:p14="http://schemas.microsoft.com/office/powerpoint/2010/main" val="233389691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#5: Effective Response</a:t>
            </a:r>
            <a:endParaRPr lang="en-US" dirty="0"/>
          </a:p>
        </p:txBody>
      </p:sp>
      <p:sp>
        <p:nvSpPr>
          <p:cNvPr id="3" name="Content Placeholder 2"/>
          <p:cNvSpPr>
            <a:spLocks noGrp="1"/>
          </p:cNvSpPr>
          <p:nvPr>
            <p:ph idx="1"/>
          </p:nvPr>
        </p:nvSpPr>
        <p:spPr>
          <a:xfrm>
            <a:off x="685800" y="1666410"/>
            <a:ext cx="7864434" cy="4114800"/>
          </a:xfrm>
        </p:spPr>
        <p:txBody>
          <a:bodyPr/>
          <a:lstStyle/>
          <a:p>
            <a:r>
              <a:rPr lang="en-US" dirty="0" smtClean="0"/>
              <a:t>Social Science Integration</a:t>
            </a:r>
          </a:p>
          <a:p>
            <a:pPr lvl="1"/>
            <a:r>
              <a:rPr lang="en-US" dirty="0" smtClean="0"/>
              <a:t>“Look at the desired response and work our way backwards from there.”  -  Russ Schneider</a:t>
            </a:r>
            <a:endParaRPr lang="en-US" dirty="0"/>
          </a:p>
        </p:txBody>
      </p:sp>
      <p:grpSp>
        <p:nvGrpSpPr>
          <p:cNvPr id="34" name="Group 33"/>
          <p:cNvGrpSpPr/>
          <p:nvPr/>
        </p:nvGrpSpPr>
        <p:grpSpPr>
          <a:xfrm>
            <a:off x="21956" y="3105977"/>
            <a:ext cx="9071127" cy="3682178"/>
            <a:chOff x="21956" y="3105977"/>
            <a:chExt cx="9071127" cy="3682178"/>
          </a:xfrm>
        </p:grpSpPr>
        <p:grpSp>
          <p:nvGrpSpPr>
            <p:cNvPr id="4" name="Group 3"/>
            <p:cNvGrpSpPr/>
            <p:nvPr/>
          </p:nvGrpSpPr>
          <p:grpSpPr>
            <a:xfrm>
              <a:off x="1320682" y="3216392"/>
              <a:ext cx="7772401" cy="1676400"/>
              <a:chOff x="1348322" y="1136351"/>
              <a:chExt cx="7772401" cy="1676400"/>
            </a:xfrm>
          </p:grpSpPr>
          <p:sp>
            <p:nvSpPr>
              <p:cNvPr id="5" name="Rounded Rectangle 4"/>
              <p:cNvSpPr/>
              <p:nvPr/>
            </p:nvSpPr>
            <p:spPr bwMode="auto">
              <a:xfrm>
                <a:off x="1348322" y="1136351"/>
                <a:ext cx="77724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6" name="TextBox 5"/>
              <p:cNvSpPr txBox="1"/>
              <p:nvPr/>
            </p:nvSpPr>
            <p:spPr>
              <a:xfrm rot="16200000">
                <a:off x="1292534" y="1799513"/>
                <a:ext cx="954107"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Public</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7" name="Group 6"/>
            <p:cNvGrpSpPr/>
            <p:nvPr/>
          </p:nvGrpSpPr>
          <p:grpSpPr>
            <a:xfrm>
              <a:off x="458134" y="4961100"/>
              <a:ext cx="7704357" cy="1676400"/>
              <a:chOff x="512378" y="4873261"/>
              <a:chExt cx="7704357" cy="1676400"/>
            </a:xfrm>
          </p:grpSpPr>
          <p:sp>
            <p:nvSpPr>
              <p:cNvPr id="8" name="Rounded Rectangle 7"/>
              <p:cNvSpPr/>
              <p:nvPr/>
            </p:nvSpPr>
            <p:spPr bwMode="auto">
              <a:xfrm>
                <a:off x="527767" y="4873261"/>
                <a:ext cx="7688968"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9" name="TextBox 8"/>
              <p:cNvSpPr txBox="1"/>
              <p:nvPr/>
            </p:nvSpPr>
            <p:spPr>
              <a:xfrm rot="16200000">
                <a:off x="-35528" y="5511405"/>
                <a:ext cx="1495922"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Forecaster</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10" name="Group 9"/>
            <p:cNvGrpSpPr/>
            <p:nvPr/>
          </p:nvGrpSpPr>
          <p:grpSpPr>
            <a:xfrm>
              <a:off x="21956" y="3105977"/>
              <a:ext cx="2002445" cy="1767726"/>
              <a:chOff x="76200" y="3018138"/>
              <a:chExt cx="2002445" cy="1767726"/>
            </a:xfrm>
          </p:grpSpPr>
          <p:grpSp>
            <p:nvGrpSpPr>
              <p:cNvPr id="11" name="Group 10"/>
              <p:cNvGrpSpPr/>
              <p:nvPr/>
            </p:nvGrpSpPr>
            <p:grpSpPr>
              <a:xfrm>
                <a:off x="76200" y="3048000"/>
                <a:ext cx="1354342" cy="820800"/>
                <a:chOff x="52407" y="19541"/>
                <a:chExt cx="1166792" cy="820800"/>
              </a:xfrm>
              <a:scene3d>
                <a:camera prst="orthographicFront"/>
                <a:lightRig rig="threePt" dir="t">
                  <a:rot lat="0" lon="0" rev="7500000"/>
                </a:lightRig>
              </a:scene3d>
            </p:grpSpPr>
            <p:sp>
              <p:nvSpPr>
                <p:cNvPr id="19" name="Rounded Rectangle 18"/>
                <p:cNvSpPr/>
                <p:nvPr/>
              </p:nvSpPr>
              <p:spPr>
                <a:xfrm>
                  <a:off x="52407" y="19541"/>
                  <a:ext cx="1166792" cy="820800"/>
                </a:xfrm>
                <a:prstGeom prst="roundRect">
                  <a:avLst>
                    <a:gd name="adj" fmla="val 10000"/>
                  </a:avLst>
                </a:prstGeom>
                <a:solidFill>
                  <a:srgbClr val="FF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0" name="Rounded Rectangle 4"/>
                <p:cNvSpPr/>
                <p:nvPr/>
              </p:nvSpPr>
              <p:spPr>
                <a:xfrm>
                  <a:off x="52407" y="19541"/>
                  <a:ext cx="1166792"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The </a:t>
                  </a:r>
                  <a:r>
                    <a:rPr lang="en-US" sz="1600" dirty="0" smtClean="0">
                      <a:solidFill>
                        <a:srgbClr val="FFFF00"/>
                      </a:solidFill>
                      <a:effectLst>
                        <a:outerShdw blurRad="38100" dist="38100" dir="2700000" algn="tl">
                          <a:srgbClr val="000000">
                            <a:alpha val="43137"/>
                          </a:srgbClr>
                        </a:outerShdw>
                      </a:effectLst>
                    </a:rPr>
                    <a:t>Impact</a:t>
                  </a:r>
                  <a:endParaRPr lang="en-US" sz="1600" kern="1200" dirty="0">
                    <a:solidFill>
                      <a:srgbClr val="FFFF00"/>
                    </a:solidFill>
                    <a:effectLst>
                      <a:outerShdw blurRad="38100" dist="38100" dir="2700000" algn="tl">
                        <a:srgbClr val="000000">
                          <a:alpha val="43137"/>
                        </a:srgbClr>
                      </a:outerShdw>
                    </a:effectLst>
                  </a:endParaRPr>
                </a:p>
              </p:txBody>
            </p:sp>
          </p:grpSp>
          <p:sp>
            <p:nvSpPr>
              <p:cNvPr id="12" name="Rounded Rectangle 11"/>
              <p:cNvSpPr/>
              <p:nvPr/>
            </p:nvSpPr>
            <p:spPr>
              <a:xfrm>
                <a:off x="381000" y="3429000"/>
                <a:ext cx="1166792" cy="1094400"/>
              </a:xfrm>
              <a:prstGeom prst="roundRect">
                <a:avLst>
                  <a:gd name="adj" fmla="val 10000"/>
                </a:avLst>
              </a:prstGeom>
              <a:blipFill rotWithShape="0">
                <a:blip r:embed="rId2"/>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3" name="Group 12"/>
              <p:cNvGrpSpPr/>
              <p:nvPr/>
            </p:nvGrpSpPr>
            <p:grpSpPr>
              <a:xfrm rot="18923165">
                <a:off x="926353" y="3018138"/>
                <a:ext cx="1152292" cy="969226"/>
                <a:chOff x="457039" y="167094"/>
                <a:chExt cx="1152292" cy="969226"/>
              </a:xfrm>
              <a:scene3d>
                <a:camera prst="orthographicFront"/>
                <a:lightRig rig="threePt" dir="t">
                  <a:rot lat="0" lon="0" rev="7500000"/>
                </a:lightRig>
              </a:scene3d>
            </p:grpSpPr>
            <p:sp>
              <p:nvSpPr>
                <p:cNvPr id="17" name="Right Arrow 16"/>
                <p:cNvSpPr/>
                <p:nvPr/>
              </p:nvSpPr>
              <p:spPr>
                <a:xfrm rot="2842130">
                  <a:off x="415445" y="808707"/>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8"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nvGrpSpPr>
              <p:cNvPr id="14" name="Group 13"/>
              <p:cNvGrpSpPr/>
              <p:nvPr/>
            </p:nvGrpSpPr>
            <p:grpSpPr>
              <a:xfrm rot="3585283">
                <a:off x="832476" y="4390378"/>
                <a:ext cx="433422" cy="357549"/>
                <a:chOff x="1175909" y="-18844"/>
                <a:chExt cx="433422" cy="357549"/>
              </a:xfrm>
              <a:scene3d>
                <a:camera prst="orthographicFront"/>
                <a:lightRig rig="threePt" dir="t">
                  <a:rot lat="0" lon="0" rev="7500000"/>
                </a:lightRig>
              </a:scene3d>
            </p:grpSpPr>
            <p:sp>
              <p:nvSpPr>
                <p:cNvPr id="15" name="Right Arrow 14"/>
                <p:cNvSpPr/>
                <p:nvPr/>
              </p:nvSpPr>
              <p:spPr>
                <a:xfrm>
                  <a:off x="1175909" y="-18844"/>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grpSp>
          <p:nvGrpSpPr>
            <p:cNvPr id="22" name="Group 21"/>
            <p:cNvGrpSpPr/>
            <p:nvPr/>
          </p:nvGrpSpPr>
          <p:grpSpPr>
            <a:xfrm>
              <a:off x="7631105" y="3238324"/>
              <a:ext cx="1384101" cy="1553921"/>
              <a:chOff x="3879950" y="2652039"/>
              <a:chExt cx="1384101" cy="1553921"/>
            </a:xfrm>
          </p:grpSpPr>
          <p:grpSp>
            <p:nvGrpSpPr>
              <p:cNvPr id="23" name="Group 22"/>
              <p:cNvGrpSpPr/>
              <p:nvPr/>
            </p:nvGrpSpPr>
            <p:grpSpPr>
              <a:xfrm>
                <a:off x="3879950" y="2652039"/>
                <a:ext cx="1148804" cy="820800"/>
                <a:chOff x="5699526" y="23139"/>
                <a:chExt cx="1148804" cy="820800"/>
              </a:xfrm>
              <a:scene3d>
                <a:camera prst="orthographicFront"/>
                <a:lightRig rig="threePt" dir="t">
                  <a:rot lat="0" lon="0" rev="7500000"/>
                </a:lightRig>
              </a:scene3d>
            </p:grpSpPr>
            <p:sp>
              <p:nvSpPr>
                <p:cNvPr id="25" name="Rounded Rectangle 24"/>
                <p:cNvSpPr/>
                <p:nvPr/>
              </p:nvSpPr>
              <p:spPr>
                <a:xfrm>
                  <a:off x="5699526" y="23139"/>
                  <a:ext cx="1148804" cy="8208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26" name="Rounded Rectangle 4"/>
                <p:cNvSpPr/>
                <p:nvPr/>
              </p:nvSpPr>
              <p:spPr>
                <a:xfrm>
                  <a:off x="5699526" y="23139"/>
                  <a:ext cx="1148804" cy="4595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p:txBody>
            </p:sp>
          </p:grpSp>
          <p:sp>
            <p:nvSpPr>
              <p:cNvPr id="24" name="Rounded Rectangle 23"/>
              <p:cNvSpPr/>
              <p:nvPr/>
            </p:nvSpPr>
            <p:spPr>
              <a:xfrm>
                <a:off x="4115247" y="3111560"/>
                <a:ext cx="1148804" cy="1094400"/>
              </a:xfrm>
              <a:prstGeom prst="roundRect">
                <a:avLst>
                  <a:gd name="adj" fmla="val 10000"/>
                </a:avLst>
              </a:prstGeom>
              <a:blipFill rotWithShape="0">
                <a:blip r:embed="rId3"/>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pSp>
          <p:nvGrpSpPr>
            <p:cNvPr id="27" name="Group 26"/>
            <p:cNvGrpSpPr/>
            <p:nvPr/>
          </p:nvGrpSpPr>
          <p:grpSpPr>
            <a:xfrm>
              <a:off x="6607039" y="5044942"/>
              <a:ext cx="1416973" cy="1512895"/>
              <a:chOff x="3863514" y="2672552"/>
              <a:chExt cx="1416973" cy="1512895"/>
            </a:xfrm>
          </p:grpSpPr>
          <p:grpSp>
            <p:nvGrpSpPr>
              <p:cNvPr id="28" name="Group 27"/>
              <p:cNvGrpSpPr/>
              <p:nvPr/>
            </p:nvGrpSpPr>
            <p:grpSpPr>
              <a:xfrm>
                <a:off x="3863514" y="2672552"/>
                <a:ext cx="1176088" cy="993600"/>
                <a:chOff x="5668689" y="0"/>
                <a:chExt cx="1176088" cy="993600"/>
              </a:xfrm>
              <a:scene3d>
                <a:camera prst="orthographicFront"/>
                <a:lightRig rig="threePt" dir="t">
                  <a:rot lat="0" lon="0" rev="7500000"/>
                </a:lightRig>
              </a:scene3d>
            </p:grpSpPr>
            <p:sp>
              <p:nvSpPr>
                <p:cNvPr id="30" name="Rounded Rectangle 29"/>
                <p:cNvSpPr/>
                <p:nvPr/>
              </p:nvSpPr>
              <p:spPr>
                <a:xfrm>
                  <a:off x="5668689" y="0"/>
                  <a:ext cx="1176088" cy="9936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31" name="Rounded Rectangle 4"/>
                <p:cNvSpPr/>
                <p:nvPr/>
              </p:nvSpPr>
              <p:spPr>
                <a:xfrm>
                  <a:off x="5668689" y="0"/>
                  <a:ext cx="1176088" cy="4704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p:txBody>
            </p:sp>
          </p:grpSp>
          <p:sp>
            <p:nvSpPr>
              <p:cNvPr id="29" name="Rounded Rectangle 28"/>
              <p:cNvSpPr/>
              <p:nvPr/>
            </p:nvSpPr>
            <p:spPr>
              <a:xfrm>
                <a:off x="4104399" y="3053552"/>
                <a:ext cx="1176088" cy="1131895"/>
              </a:xfrm>
              <a:prstGeom prst="roundRect">
                <a:avLst>
                  <a:gd name="adj" fmla="val 10000"/>
                </a:avLst>
              </a:prstGeom>
              <a:blipFill rotWithShape="0">
                <a:blip r:embed="rId4"/>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aphicFrame>
          <p:nvGraphicFramePr>
            <p:cNvPr id="32" name="Diagram 31"/>
            <p:cNvGraphicFramePr/>
            <p:nvPr>
              <p:extLst>
                <p:ext uri="{D42A27DB-BD31-4B8C-83A1-F6EECF244321}">
                  <p14:modId xmlns:p14="http://schemas.microsoft.com/office/powerpoint/2010/main" val="1208430746"/>
                </p:ext>
              </p:extLst>
            </p:nvPr>
          </p:nvGraphicFramePr>
          <p:xfrm>
            <a:off x="1930283" y="3216392"/>
            <a:ext cx="7086600" cy="160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3" name="Diagram 32"/>
            <p:cNvGraphicFramePr/>
            <p:nvPr>
              <p:extLst>
                <p:ext uri="{D42A27DB-BD31-4B8C-83A1-F6EECF244321}">
                  <p14:modId xmlns:p14="http://schemas.microsoft.com/office/powerpoint/2010/main" val="591348981"/>
                </p:ext>
              </p:extLst>
            </p:nvPr>
          </p:nvGraphicFramePr>
          <p:xfrm>
            <a:off x="936571" y="5040839"/>
            <a:ext cx="7086599" cy="17473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1" name="Picture 4" descr="http://www.universal-web-design.com/vectors/arrows/00124/larg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734169" flipV="1">
              <a:off x="7369043" y="4596356"/>
              <a:ext cx="1491932" cy="119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57339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48322" y="1136351"/>
            <a:ext cx="7772401" cy="1676400"/>
            <a:chOff x="1348322" y="1136351"/>
            <a:chExt cx="7772401" cy="1676400"/>
          </a:xfrm>
        </p:grpSpPr>
        <p:sp>
          <p:nvSpPr>
            <p:cNvPr id="5" name="Rounded Rectangle 4"/>
            <p:cNvSpPr/>
            <p:nvPr/>
          </p:nvSpPr>
          <p:spPr bwMode="auto">
            <a:xfrm>
              <a:off x="1348322" y="1136351"/>
              <a:ext cx="77724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6" name="TextBox 5"/>
            <p:cNvSpPr txBox="1"/>
            <p:nvPr/>
          </p:nvSpPr>
          <p:spPr>
            <a:xfrm rot="16200000">
              <a:off x="1192621" y="1767032"/>
              <a:ext cx="954107"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Public</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18" name="Group 17"/>
          <p:cNvGrpSpPr/>
          <p:nvPr/>
        </p:nvGrpSpPr>
        <p:grpSpPr>
          <a:xfrm>
            <a:off x="512378" y="4873261"/>
            <a:ext cx="7704357" cy="1676400"/>
            <a:chOff x="512378" y="4873261"/>
            <a:chExt cx="7704357" cy="1676400"/>
          </a:xfrm>
        </p:grpSpPr>
        <p:sp>
          <p:nvSpPr>
            <p:cNvPr id="49" name="Rounded Rectangle 48"/>
            <p:cNvSpPr/>
            <p:nvPr/>
          </p:nvSpPr>
          <p:spPr bwMode="auto">
            <a:xfrm>
              <a:off x="527767" y="4873261"/>
              <a:ext cx="7688968"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50" name="TextBox 49"/>
            <p:cNvSpPr txBox="1"/>
            <p:nvPr/>
          </p:nvSpPr>
          <p:spPr>
            <a:xfrm rot="16200000">
              <a:off x="-35528" y="5511405"/>
              <a:ext cx="1495922"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Forecaster</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10" name="Group 9"/>
          <p:cNvGrpSpPr/>
          <p:nvPr/>
        </p:nvGrpSpPr>
        <p:grpSpPr>
          <a:xfrm>
            <a:off x="76200" y="2740594"/>
            <a:ext cx="1670612" cy="2161854"/>
            <a:chOff x="76200" y="2740594"/>
            <a:chExt cx="1670612" cy="2161854"/>
          </a:xfrm>
        </p:grpSpPr>
        <p:grpSp>
          <p:nvGrpSpPr>
            <p:cNvPr id="40" name="Group 39"/>
            <p:cNvGrpSpPr/>
            <p:nvPr/>
          </p:nvGrpSpPr>
          <p:grpSpPr>
            <a:xfrm>
              <a:off x="76200" y="3048000"/>
              <a:ext cx="1354342" cy="820800"/>
              <a:chOff x="52407" y="19541"/>
              <a:chExt cx="1166792" cy="820800"/>
            </a:xfrm>
            <a:scene3d>
              <a:camera prst="orthographicFront"/>
              <a:lightRig rig="threePt" dir="t">
                <a:rot lat="0" lon="0" rev="7500000"/>
              </a:lightRig>
            </a:scene3d>
          </p:grpSpPr>
          <p:sp>
            <p:nvSpPr>
              <p:cNvPr id="43" name="Rounded Rectangle 42"/>
              <p:cNvSpPr/>
              <p:nvPr/>
            </p:nvSpPr>
            <p:spPr>
              <a:xfrm>
                <a:off x="52407" y="19541"/>
                <a:ext cx="1166792" cy="820800"/>
              </a:xfrm>
              <a:prstGeom prst="roundRect">
                <a:avLst>
                  <a:gd name="adj" fmla="val 10000"/>
                </a:avLst>
              </a:prstGeom>
              <a:solidFill>
                <a:srgbClr val="FF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Rounded Rectangle 4"/>
              <p:cNvSpPr/>
              <p:nvPr/>
            </p:nvSpPr>
            <p:spPr>
              <a:xfrm>
                <a:off x="52407" y="19541"/>
                <a:ext cx="1166792"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The </a:t>
                </a:r>
                <a:r>
                  <a:rPr lang="en-US" sz="1600" dirty="0" smtClean="0">
                    <a:solidFill>
                      <a:srgbClr val="FFFF00"/>
                    </a:solidFill>
                    <a:effectLst>
                      <a:outerShdw blurRad="38100" dist="38100" dir="2700000" algn="tl">
                        <a:srgbClr val="000000">
                          <a:alpha val="43137"/>
                        </a:srgbClr>
                      </a:outerShdw>
                    </a:effectLst>
                  </a:rPr>
                  <a:t>Impact</a:t>
                </a:r>
                <a:endParaRPr lang="en-US" sz="1600" kern="1200" dirty="0">
                  <a:solidFill>
                    <a:srgbClr val="FFFF00"/>
                  </a:solidFill>
                  <a:effectLst>
                    <a:outerShdw blurRad="38100" dist="38100" dir="2700000" algn="tl">
                      <a:srgbClr val="000000">
                        <a:alpha val="43137"/>
                      </a:srgbClr>
                    </a:outerShdw>
                  </a:effectLst>
                </a:endParaRPr>
              </a:p>
            </p:txBody>
          </p:sp>
        </p:grpSp>
        <p:sp>
          <p:nvSpPr>
            <p:cNvPr id="42" name="Rounded Rectangle 41"/>
            <p:cNvSpPr/>
            <p:nvPr/>
          </p:nvSpPr>
          <p:spPr>
            <a:xfrm>
              <a:off x="381000" y="3429000"/>
              <a:ext cx="1166792" cy="1094400"/>
            </a:xfrm>
            <a:prstGeom prst="roundRect">
              <a:avLst>
                <a:gd name="adj" fmla="val 10000"/>
              </a:avLst>
            </a:prstGeom>
            <a:blipFill rotWithShape="0">
              <a:blip r:embed="rId3"/>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rot="18923165">
              <a:off x="1377605" y="2740594"/>
              <a:ext cx="369207" cy="286019"/>
              <a:chOff x="1325930" y="109890"/>
              <a:chExt cx="369207" cy="286019"/>
            </a:xfrm>
            <a:scene3d>
              <a:camera prst="orthographicFront"/>
              <a:lightRig rig="threePt" dir="t">
                <a:rot lat="0" lon="0" rev="7500000"/>
              </a:lightRig>
            </a:scene3d>
          </p:grpSpPr>
          <p:sp>
            <p:nvSpPr>
              <p:cNvPr id="12" name="Right Arrow 11"/>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nvGrpSpPr>
            <p:cNvPr id="14" name="Group 13"/>
            <p:cNvGrpSpPr/>
            <p:nvPr/>
          </p:nvGrpSpPr>
          <p:grpSpPr>
            <a:xfrm rot="3585283">
              <a:off x="843663" y="4574835"/>
              <a:ext cx="369207" cy="286019"/>
              <a:chOff x="1325930" y="109890"/>
              <a:chExt cx="369207" cy="286019"/>
            </a:xfrm>
            <a:scene3d>
              <a:camera prst="orthographicFront"/>
              <a:lightRig rig="threePt" dir="t">
                <a:rot lat="0" lon="0" rev="7500000"/>
              </a:lightRig>
            </a:scene3d>
          </p:grpSpPr>
          <p:sp>
            <p:nvSpPr>
              <p:cNvPr id="15" name="Right Arrow 14"/>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pic>
        <p:nvPicPr>
          <p:cNvPr id="46" name="Picture 4" descr="http://www.universal-web-design.com/vectors/arrows/00124/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34169" flipV="1">
            <a:off x="7386533" y="3222694"/>
            <a:ext cx="1491932" cy="1190625"/>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7658745" y="1158283"/>
            <a:ext cx="1384101" cy="1553921"/>
            <a:chOff x="3879950" y="2652039"/>
            <a:chExt cx="1384101" cy="1553921"/>
          </a:xfrm>
        </p:grpSpPr>
        <p:grpSp>
          <p:nvGrpSpPr>
            <p:cNvPr id="64" name="Group 63"/>
            <p:cNvGrpSpPr/>
            <p:nvPr/>
          </p:nvGrpSpPr>
          <p:grpSpPr>
            <a:xfrm>
              <a:off x="3879950" y="2652039"/>
              <a:ext cx="1148804" cy="820800"/>
              <a:chOff x="5699526" y="23139"/>
              <a:chExt cx="1148804" cy="820800"/>
            </a:xfrm>
            <a:scene3d>
              <a:camera prst="orthographicFront"/>
              <a:lightRig rig="threePt" dir="t">
                <a:rot lat="0" lon="0" rev="7500000"/>
              </a:lightRig>
            </a:scene3d>
          </p:grpSpPr>
          <p:sp>
            <p:nvSpPr>
              <p:cNvPr id="66" name="Rounded Rectangle 65"/>
              <p:cNvSpPr/>
              <p:nvPr/>
            </p:nvSpPr>
            <p:spPr>
              <a:xfrm>
                <a:off x="5699526" y="23139"/>
                <a:ext cx="1148804" cy="8208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67" name="Rounded Rectangle 4"/>
              <p:cNvSpPr/>
              <p:nvPr/>
            </p:nvSpPr>
            <p:spPr>
              <a:xfrm>
                <a:off x="5699526" y="23139"/>
                <a:ext cx="1148804" cy="4595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p:txBody>
          </p:sp>
        </p:grpSp>
        <p:sp>
          <p:nvSpPr>
            <p:cNvPr id="65" name="Rounded Rectangle 64"/>
            <p:cNvSpPr/>
            <p:nvPr/>
          </p:nvSpPr>
          <p:spPr>
            <a:xfrm>
              <a:off x="4115247" y="3111560"/>
              <a:ext cx="1148804" cy="1094400"/>
            </a:xfrm>
            <a:prstGeom prst="roundRect">
              <a:avLst>
                <a:gd name="adj" fmla="val 10000"/>
              </a:avLst>
            </a:prstGeom>
            <a:blipFill rotWithShape="0">
              <a:blip r:embed="rId5"/>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pSp>
        <p:nvGrpSpPr>
          <p:cNvPr id="68" name="Group 67"/>
          <p:cNvGrpSpPr/>
          <p:nvPr/>
        </p:nvGrpSpPr>
        <p:grpSpPr>
          <a:xfrm>
            <a:off x="6661283" y="4957103"/>
            <a:ext cx="1416973" cy="1512895"/>
            <a:chOff x="3863514" y="2672552"/>
            <a:chExt cx="1416973" cy="1512895"/>
          </a:xfrm>
        </p:grpSpPr>
        <p:grpSp>
          <p:nvGrpSpPr>
            <p:cNvPr id="69" name="Group 68"/>
            <p:cNvGrpSpPr/>
            <p:nvPr/>
          </p:nvGrpSpPr>
          <p:grpSpPr>
            <a:xfrm>
              <a:off x="3863514" y="2672552"/>
              <a:ext cx="1176088" cy="993600"/>
              <a:chOff x="5668689" y="0"/>
              <a:chExt cx="1176088" cy="993600"/>
            </a:xfrm>
            <a:scene3d>
              <a:camera prst="orthographicFront"/>
              <a:lightRig rig="threePt" dir="t">
                <a:rot lat="0" lon="0" rev="7500000"/>
              </a:lightRig>
            </a:scene3d>
          </p:grpSpPr>
          <p:sp>
            <p:nvSpPr>
              <p:cNvPr id="71" name="Rounded Rectangle 70"/>
              <p:cNvSpPr/>
              <p:nvPr/>
            </p:nvSpPr>
            <p:spPr>
              <a:xfrm>
                <a:off x="5668689" y="0"/>
                <a:ext cx="1176088" cy="9936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72" name="Rounded Rectangle 4"/>
              <p:cNvSpPr/>
              <p:nvPr/>
            </p:nvSpPr>
            <p:spPr>
              <a:xfrm>
                <a:off x="5668689" y="0"/>
                <a:ext cx="1176088" cy="4704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p:txBody>
          </p:sp>
        </p:grpSp>
        <p:sp>
          <p:nvSpPr>
            <p:cNvPr id="70" name="Rounded Rectangle 69"/>
            <p:cNvSpPr/>
            <p:nvPr/>
          </p:nvSpPr>
          <p:spPr>
            <a:xfrm>
              <a:off x="4104399" y="3053552"/>
              <a:ext cx="1176088" cy="1131895"/>
            </a:xfrm>
            <a:prstGeom prst="roundRect">
              <a:avLst>
                <a:gd name="adj" fmla="val 10000"/>
              </a:avLst>
            </a:prstGeom>
            <a:blipFill rotWithShape="0">
              <a:blip r:embed="rId6"/>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aphicFrame>
        <p:nvGraphicFramePr>
          <p:cNvPr id="73" name="Diagram 72"/>
          <p:cNvGraphicFramePr/>
          <p:nvPr>
            <p:extLst>
              <p:ext uri="{D42A27DB-BD31-4B8C-83A1-F6EECF244321}">
                <p14:modId xmlns:p14="http://schemas.microsoft.com/office/powerpoint/2010/main" val="2530302730"/>
              </p:ext>
            </p:extLst>
          </p:nvPr>
        </p:nvGraphicFramePr>
        <p:xfrm>
          <a:off x="1957923" y="1136351"/>
          <a:ext cx="7086600" cy="1600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4" name="Diagram 73"/>
          <p:cNvGraphicFramePr/>
          <p:nvPr>
            <p:extLst>
              <p:ext uri="{D42A27DB-BD31-4B8C-83A1-F6EECF244321}">
                <p14:modId xmlns:p14="http://schemas.microsoft.com/office/powerpoint/2010/main" val="954627300"/>
              </p:ext>
            </p:extLst>
          </p:nvPr>
        </p:nvGraphicFramePr>
        <p:xfrm>
          <a:off x="990815" y="4953000"/>
          <a:ext cx="7086599" cy="17473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4679740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#5: Effective Response</a:t>
            </a:r>
            <a:endParaRPr lang="en-US" dirty="0"/>
          </a:p>
        </p:txBody>
      </p:sp>
      <p:sp>
        <p:nvSpPr>
          <p:cNvPr id="3" name="Content Placeholder 2"/>
          <p:cNvSpPr>
            <a:spLocks noGrp="1"/>
          </p:cNvSpPr>
          <p:nvPr>
            <p:ph idx="1"/>
          </p:nvPr>
        </p:nvSpPr>
        <p:spPr>
          <a:xfrm>
            <a:off x="685800" y="1666410"/>
            <a:ext cx="7864434" cy="4114800"/>
          </a:xfrm>
        </p:spPr>
        <p:txBody>
          <a:bodyPr/>
          <a:lstStyle/>
          <a:p>
            <a:r>
              <a:rPr lang="en-US" dirty="0" smtClean="0"/>
              <a:t>Matching threat to vulnerability</a:t>
            </a:r>
            <a:endParaRPr lang="en-US" dirty="0" smtClean="0"/>
          </a:p>
          <a:p>
            <a:pPr lvl="1"/>
            <a:r>
              <a:rPr lang="en-US" dirty="0" smtClean="0"/>
              <a:t>Weather Vulnerability Score</a:t>
            </a:r>
          </a:p>
          <a:p>
            <a:pPr lvl="2"/>
            <a:r>
              <a:rPr lang="en-US" dirty="0" smtClean="0"/>
              <a:t>Analogous to Credit Score and Carbon Footprint.</a:t>
            </a:r>
          </a:p>
          <a:p>
            <a:pPr lvl="2"/>
            <a:r>
              <a:rPr lang="en-US" dirty="0"/>
              <a:t>Statistically-derived index based on lifestyle, socioeconomics, residence, preparedness, awareness, etc</a:t>
            </a:r>
            <a:r>
              <a:rPr lang="en-US" dirty="0" smtClean="0"/>
              <a:t>.)</a:t>
            </a:r>
          </a:p>
          <a:p>
            <a:r>
              <a:rPr lang="en-US" dirty="0" smtClean="0"/>
              <a:t>Craft hazard message to match WVS.</a:t>
            </a:r>
          </a:p>
          <a:p>
            <a:pPr lvl="1"/>
            <a:r>
              <a:rPr lang="en-US" dirty="0" smtClean="0"/>
              <a:t>“If your WVS Flood Score is below 600, this flood will affect you.”</a:t>
            </a:r>
          </a:p>
          <a:p>
            <a:pPr lvl="1"/>
            <a:r>
              <a:rPr lang="en-US" dirty="0" smtClean="0"/>
              <a:t>Dynamically-tailored threat information (D-THIN) apps.</a:t>
            </a:r>
            <a:endParaRPr lang="en-US" dirty="0"/>
          </a:p>
        </p:txBody>
      </p:sp>
    </p:spTree>
    <p:extLst>
      <p:ext uri="{BB962C8B-B14F-4D97-AF65-F5344CB8AC3E}">
        <p14:creationId xmlns:p14="http://schemas.microsoft.com/office/powerpoint/2010/main" val="290873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a:t>
            </a:r>
            <a:r>
              <a:rPr lang="en-US" dirty="0" smtClean="0"/>
              <a:t>#6: Verification</a:t>
            </a:r>
            <a:endParaRPr lang="en-US" dirty="0"/>
          </a:p>
        </p:txBody>
      </p:sp>
      <p:sp>
        <p:nvSpPr>
          <p:cNvPr id="3" name="Content Placeholder 2"/>
          <p:cNvSpPr>
            <a:spLocks noGrp="1"/>
          </p:cNvSpPr>
          <p:nvPr>
            <p:ph idx="1"/>
          </p:nvPr>
        </p:nvSpPr>
        <p:spPr/>
        <p:txBody>
          <a:bodyPr/>
          <a:lstStyle/>
          <a:p>
            <a:pPr>
              <a:lnSpc>
                <a:spcPct val="80000"/>
              </a:lnSpc>
              <a:defRPr/>
            </a:pPr>
            <a:r>
              <a:rPr lang="en-US" dirty="0" smtClean="0"/>
              <a:t>“Treat forecasts </a:t>
            </a:r>
            <a:r>
              <a:rPr lang="en-US" dirty="0"/>
              <a:t>and observations on the same coordinate </a:t>
            </a:r>
            <a:r>
              <a:rPr lang="en-US" dirty="0" smtClean="0"/>
              <a:t>system:  A </a:t>
            </a:r>
            <a:r>
              <a:rPr lang="en-US" dirty="0">
                <a:solidFill>
                  <a:srgbClr val="FFFF00"/>
                </a:solidFill>
              </a:rPr>
              <a:t>geospatial </a:t>
            </a:r>
            <a:r>
              <a:rPr lang="en-US" dirty="0" smtClean="0">
                <a:solidFill>
                  <a:srgbClr val="FFFF00"/>
                </a:solidFill>
              </a:rPr>
              <a:t>grid</a:t>
            </a:r>
            <a:r>
              <a:rPr lang="en-US" dirty="0" smtClean="0"/>
              <a:t>.” (Brooks, Stumpf)</a:t>
            </a:r>
          </a:p>
          <a:p>
            <a:pPr>
              <a:lnSpc>
                <a:spcPct val="80000"/>
              </a:lnSpc>
              <a:defRPr/>
            </a:pPr>
            <a:endParaRPr lang="en-US" dirty="0" smtClean="0"/>
          </a:p>
          <a:p>
            <a:pPr>
              <a:lnSpc>
                <a:spcPct val="80000"/>
              </a:lnSpc>
              <a:defRPr/>
            </a:pPr>
            <a:r>
              <a:rPr lang="en-US" dirty="0" smtClean="0"/>
              <a:t>New metrics possible…</a:t>
            </a:r>
          </a:p>
          <a:p>
            <a:pPr lvl="1">
              <a:lnSpc>
                <a:spcPct val="80000"/>
              </a:lnSpc>
              <a:defRPr/>
            </a:pPr>
            <a:r>
              <a:rPr lang="en-US" dirty="0" smtClean="0"/>
              <a:t>False alarm time.</a:t>
            </a:r>
          </a:p>
          <a:p>
            <a:pPr lvl="1">
              <a:lnSpc>
                <a:spcPct val="80000"/>
              </a:lnSpc>
              <a:defRPr/>
            </a:pPr>
            <a:r>
              <a:rPr lang="en-US" dirty="0" smtClean="0"/>
              <a:t>False alarm area.</a:t>
            </a:r>
          </a:p>
          <a:p>
            <a:pPr lvl="1">
              <a:lnSpc>
                <a:spcPct val="80000"/>
              </a:lnSpc>
              <a:defRPr/>
            </a:pPr>
            <a:r>
              <a:rPr lang="en-US" dirty="0" smtClean="0"/>
              <a:t>Site-specific lead time.</a:t>
            </a:r>
          </a:p>
          <a:p>
            <a:pPr lvl="1">
              <a:lnSpc>
                <a:spcPct val="80000"/>
              </a:lnSpc>
              <a:defRPr/>
            </a:pPr>
            <a:r>
              <a:rPr lang="en-US" dirty="0"/>
              <a:t>Site-specific </a:t>
            </a:r>
            <a:r>
              <a:rPr lang="en-US" dirty="0" smtClean="0"/>
              <a:t>end time</a:t>
            </a:r>
            <a:r>
              <a:rPr lang="en-US" dirty="0"/>
              <a:t>.</a:t>
            </a:r>
            <a:endParaRPr lang="en-US" dirty="0" smtClean="0"/>
          </a:p>
        </p:txBody>
      </p:sp>
      <p:sp>
        <p:nvSpPr>
          <p:cNvPr id="5" name="Rectangle 4"/>
          <p:cNvSpPr/>
          <p:nvPr/>
        </p:nvSpPr>
        <p:spPr>
          <a:xfrm>
            <a:off x="5461243" y="5838120"/>
            <a:ext cx="3373039" cy="400110"/>
          </a:xfrm>
          <a:prstGeom prst="rect">
            <a:avLst/>
          </a:prstGeom>
        </p:spPr>
        <p:txBody>
          <a:bodyPr wrap="none">
            <a:spAutoFit/>
          </a:bodyPr>
          <a:lstStyle/>
          <a:p>
            <a:r>
              <a:rPr lang="en-US" sz="2000" b="1" kern="0" dirty="0">
                <a:solidFill>
                  <a:srgbClr val="FFFFFF"/>
                </a:solidFill>
                <a:effectLst>
                  <a:outerShdw blurRad="38100" dist="38100" dir="2700000" algn="tl">
                    <a:srgbClr val="000000">
                      <a:alpha val="43137"/>
                    </a:srgbClr>
                  </a:outerShdw>
                </a:effectLst>
                <a:latin typeface="Arial"/>
              </a:rPr>
              <a:t>Resolution:  1 km</a:t>
            </a:r>
            <a:r>
              <a:rPr lang="en-US" sz="2000" b="1" kern="0" baseline="30000" dirty="0">
                <a:solidFill>
                  <a:srgbClr val="FFFFFF"/>
                </a:solidFill>
                <a:effectLst>
                  <a:outerShdw blurRad="38100" dist="38100" dir="2700000" algn="tl">
                    <a:srgbClr val="000000">
                      <a:alpha val="43137"/>
                    </a:srgbClr>
                  </a:outerShdw>
                </a:effectLst>
                <a:latin typeface="Arial"/>
              </a:rPr>
              <a:t>2</a:t>
            </a:r>
            <a:r>
              <a:rPr lang="en-US" sz="2000" b="1" kern="0" dirty="0">
                <a:solidFill>
                  <a:srgbClr val="FFFFFF"/>
                </a:solidFill>
                <a:effectLst>
                  <a:outerShdw blurRad="38100" dist="38100" dir="2700000" algn="tl">
                    <a:srgbClr val="000000">
                      <a:alpha val="43137"/>
                    </a:srgbClr>
                  </a:outerShdw>
                </a:effectLst>
                <a:latin typeface="Arial"/>
              </a:rPr>
              <a:t> × 1 min</a:t>
            </a:r>
            <a:endParaRPr lang="en-US" dirty="0"/>
          </a:p>
        </p:txBody>
      </p:sp>
      <p:grpSp>
        <p:nvGrpSpPr>
          <p:cNvPr id="6" name="Group 5"/>
          <p:cNvGrpSpPr>
            <a:grpSpLocks/>
          </p:cNvGrpSpPr>
          <p:nvPr/>
        </p:nvGrpSpPr>
        <p:grpSpPr bwMode="auto">
          <a:xfrm>
            <a:off x="5577724" y="2900516"/>
            <a:ext cx="3140075" cy="2913062"/>
            <a:chOff x="4348163" y="3449638"/>
            <a:chExt cx="3140075" cy="2913062"/>
          </a:xfrm>
        </p:grpSpPr>
        <p:sp>
          <p:nvSpPr>
            <p:cNvPr id="7" name="Rectangle 6"/>
            <p:cNvSpPr>
              <a:spLocks noChangeArrowheads="1"/>
            </p:cNvSpPr>
            <p:nvPr/>
          </p:nvSpPr>
          <p:spPr bwMode="auto">
            <a:xfrm>
              <a:off x="4348163" y="3449638"/>
              <a:ext cx="3140075" cy="2913062"/>
            </a:xfrm>
            <a:prstGeom prst="rect">
              <a:avLst/>
            </a:prstGeom>
            <a:solidFill>
              <a:srgbClr val="00FFFF"/>
            </a:solidFill>
            <a:ln w="9525">
              <a:noFill/>
              <a:miter lim="800000"/>
              <a:headEnd/>
              <a:tailEnd/>
            </a:ln>
          </p:spPr>
          <p:txBody>
            <a:bodyPr wrap="none" anchor="ct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en-US" sz="1100"/>
            </a:p>
          </p:txBody>
        </p:sp>
        <p:sp>
          <p:nvSpPr>
            <p:cNvPr id="8" name="Freeform 7"/>
            <p:cNvSpPr>
              <a:spLocks noChangeAspect="1"/>
            </p:cNvSpPr>
            <p:nvPr/>
          </p:nvSpPr>
          <p:spPr bwMode="auto">
            <a:xfrm>
              <a:off x="4861444" y="3738528"/>
              <a:ext cx="2433559" cy="2375545"/>
            </a:xfrm>
            <a:custGeom>
              <a:avLst/>
              <a:gdLst>
                <a:gd name="T0" fmla="*/ 2147483647 w 1141"/>
                <a:gd name="T1" fmla="*/ 2147483647 h 1210"/>
                <a:gd name="T2" fmla="*/ 0 w 1141"/>
                <a:gd name="T3" fmla="*/ 2147483647 h 1210"/>
                <a:gd name="T4" fmla="*/ 2147483647 w 1141"/>
                <a:gd name="T5" fmla="*/ 0 h 1210"/>
                <a:gd name="T6" fmla="*/ 2147483647 w 1141"/>
                <a:gd name="T7" fmla="*/ 2147483647 h 1210"/>
                <a:gd name="T8" fmla="*/ 2147483647 w 1141"/>
                <a:gd name="T9" fmla="*/ 2147483647 h 1210"/>
                <a:gd name="T10" fmla="*/ 0 60000 65536"/>
                <a:gd name="T11" fmla="*/ 0 60000 65536"/>
                <a:gd name="T12" fmla="*/ 0 60000 65536"/>
                <a:gd name="T13" fmla="*/ 0 60000 65536"/>
                <a:gd name="T14" fmla="*/ 0 60000 65536"/>
                <a:gd name="T15" fmla="*/ 0 w 1141"/>
                <a:gd name="T16" fmla="*/ 0 h 1210"/>
                <a:gd name="T17" fmla="*/ 1141 w 1141"/>
                <a:gd name="T18" fmla="*/ 1210 h 1210"/>
              </a:gdLst>
              <a:ahLst/>
              <a:cxnLst>
                <a:cxn ang="T10">
                  <a:pos x="T0" y="T1"/>
                </a:cxn>
                <a:cxn ang="T11">
                  <a:pos x="T2" y="T3"/>
                </a:cxn>
                <a:cxn ang="T12">
                  <a:pos x="T4" y="T5"/>
                </a:cxn>
                <a:cxn ang="T13">
                  <a:pos x="T6" y="T7"/>
                </a:cxn>
                <a:cxn ang="T14">
                  <a:pos x="T8" y="T9"/>
                </a:cxn>
              </a:cxnLst>
              <a:rect l="T15" t="T16" r="T17" b="T18"/>
              <a:pathLst>
                <a:path w="1141" h="1210">
                  <a:moveTo>
                    <a:pt x="215" y="1210"/>
                  </a:moveTo>
                  <a:lnTo>
                    <a:pt x="0" y="979"/>
                  </a:lnTo>
                  <a:lnTo>
                    <a:pt x="749" y="0"/>
                  </a:lnTo>
                  <a:lnTo>
                    <a:pt x="1141" y="403"/>
                  </a:lnTo>
                  <a:lnTo>
                    <a:pt x="215" y="1210"/>
                  </a:lnTo>
                  <a:close/>
                </a:path>
              </a:pathLst>
            </a:custGeom>
            <a:solidFill>
              <a:srgbClr val="FF0000"/>
            </a:solidFill>
            <a:ln w="38100" cmpd="sng">
              <a:solidFill>
                <a:srgbClr val="FF0000"/>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en-US"/>
            </a:p>
          </p:txBody>
        </p:sp>
        <p:sp>
          <p:nvSpPr>
            <p:cNvPr id="9" name="Oval 8"/>
            <p:cNvSpPr>
              <a:spLocks noChangeAspect="1" noChangeArrowheads="1"/>
            </p:cNvSpPr>
            <p:nvPr/>
          </p:nvSpPr>
          <p:spPr bwMode="auto">
            <a:xfrm>
              <a:off x="6002837" y="4900347"/>
              <a:ext cx="577016" cy="577270"/>
            </a:xfrm>
            <a:prstGeom prst="ellipse">
              <a:avLst/>
            </a:prstGeom>
            <a:solidFill>
              <a:srgbClr val="B2B2B2"/>
            </a:solidFill>
            <a:ln w="9525">
              <a:noFill/>
              <a:round/>
              <a:headEnd/>
              <a:tailEnd/>
            </a:ln>
          </p:spPr>
          <p:txBody>
            <a:bodyPr wrap="none" anchor="ct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algn="ctr"/>
              <a:endParaRPr lang="en-US" sz="1100"/>
            </a:p>
          </p:txBody>
        </p:sp>
        <p:sp>
          <p:nvSpPr>
            <p:cNvPr id="10" name="Freeform 9"/>
            <p:cNvSpPr>
              <a:spLocks noChangeAspect="1"/>
            </p:cNvSpPr>
            <p:nvPr/>
          </p:nvSpPr>
          <p:spPr bwMode="auto">
            <a:xfrm>
              <a:off x="6187384" y="5148980"/>
              <a:ext cx="394931" cy="328637"/>
            </a:xfrm>
            <a:custGeom>
              <a:avLst/>
              <a:gdLst>
                <a:gd name="T0" fmla="*/ 0 w 225"/>
                <a:gd name="T1" fmla="*/ 2147483647 h 187"/>
                <a:gd name="T2" fmla="*/ 2147483647 w 225"/>
                <a:gd name="T3" fmla="*/ 2147483647 h 187"/>
                <a:gd name="T4" fmla="*/ 2147483647 w 225"/>
                <a:gd name="T5" fmla="*/ 2147483647 h 187"/>
                <a:gd name="T6" fmla="*/ 2147483647 w 225"/>
                <a:gd name="T7" fmla="*/ 2147483647 h 187"/>
                <a:gd name="T8" fmla="*/ 2147483647 w 225"/>
                <a:gd name="T9" fmla="*/ 2147483647 h 187"/>
                <a:gd name="T10" fmla="*/ 2147483647 w 225"/>
                <a:gd name="T11" fmla="*/ 2147483647 h 187"/>
                <a:gd name="T12" fmla="*/ 2147483647 w 225"/>
                <a:gd name="T13" fmla="*/ 2147483647 h 187"/>
                <a:gd name="T14" fmla="*/ 2147483647 w 225"/>
                <a:gd name="T15" fmla="*/ 2147483647 h 187"/>
                <a:gd name="T16" fmla="*/ 2147483647 w 225"/>
                <a:gd name="T17" fmla="*/ 2147483647 h 187"/>
                <a:gd name="T18" fmla="*/ 2147483647 w 225"/>
                <a:gd name="T19" fmla="*/ 0 h 187"/>
                <a:gd name="T20" fmla="*/ 0 w 225"/>
                <a:gd name="T21" fmla="*/ 2147483647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
                <a:gd name="T34" fmla="*/ 0 h 187"/>
                <a:gd name="T35" fmla="*/ 225 w 225"/>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 h="187">
                  <a:moveTo>
                    <a:pt x="0" y="177"/>
                  </a:moveTo>
                  <a:cubicBezTo>
                    <a:pt x="41" y="187"/>
                    <a:pt x="28" y="185"/>
                    <a:pt x="44" y="186"/>
                  </a:cubicBezTo>
                  <a:cubicBezTo>
                    <a:pt x="60" y="187"/>
                    <a:pt x="81" y="185"/>
                    <a:pt x="95" y="183"/>
                  </a:cubicBezTo>
                  <a:cubicBezTo>
                    <a:pt x="109" y="181"/>
                    <a:pt x="118" y="179"/>
                    <a:pt x="128" y="174"/>
                  </a:cubicBezTo>
                  <a:cubicBezTo>
                    <a:pt x="138" y="169"/>
                    <a:pt x="149" y="160"/>
                    <a:pt x="158" y="153"/>
                  </a:cubicBezTo>
                  <a:cubicBezTo>
                    <a:pt x="167" y="146"/>
                    <a:pt x="177" y="140"/>
                    <a:pt x="185" y="130"/>
                  </a:cubicBezTo>
                  <a:cubicBezTo>
                    <a:pt x="193" y="120"/>
                    <a:pt x="203" y="107"/>
                    <a:pt x="209" y="93"/>
                  </a:cubicBezTo>
                  <a:cubicBezTo>
                    <a:pt x="215" y="79"/>
                    <a:pt x="218" y="60"/>
                    <a:pt x="221" y="48"/>
                  </a:cubicBezTo>
                  <a:cubicBezTo>
                    <a:pt x="224" y="36"/>
                    <a:pt x="225" y="29"/>
                    <a:pt x="225" y="21"/>
                  </a:cubicBezTo>
                  <a:cubicBezTo>
                    <a:pt x="225" y="13"/>
                    <a:pt x="224" y="19"/>
                    <a:pt x="219" y="0"/>
                  </a:cubicBezTo>
                  <a:cubicBezTo>
                    <a:pt x="182" y="26"/>
                    <a:pt x="29" y="146"/>
                    <a:pt x="0" y="177"/>
                  </a:cubicBezTo>
                  <a:close/>
                </a:path>
              </a:pathLst>
            </a:custGeom>
            <a:solidFill>
              <a:schemeClr val="bg1"/>
            </a:solidFill>
            <a:ln w="9525">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en-US"/>
            </a:p>
          </p:txBody>
        </p:sp>
        <p:sp>
          <p:nvSpPr>
            <p:cNvPr id="11" name="Text Box 12"/>
            <p:cNvSpPr txBox="1">
              <a:spLocks noChangeArrowheads="1"/>
            </p:cNvSpPr>
            <p:nvPr/>
          </p:nvSpPr>
          <p:spPr bwMode="auto">
            <a:xfrm>
              <a:off x="6113463" y="4268788"/>
              <a:ext cx="552450" cy="254000"/>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a:defRPr/>
              </a:pPr>
              <a:r>
                <a:rPr lang="en-US" sz="1050">
                  <a:solidFill>
                    <a:srgbClr val="FFFF00"/>
                  </a:solidFill>
                </a:rPr>
                <a:t>FALSE</a:t>
              </a:r>
            </a:p>
          </p:txBody>
        </p:sp>
        <p:sp>
          <p:nvSpPr>
            <p:cNvPr id="12" name="Text Box 13"/>
            <p:cNvSpPr txBox="1">
              <a:spLocks noChangeArrowheads="1"/>
            </p:cNvSpPr>
            <p:nvPr/>
          </p:nvSpPr>
          <p:spPr bwMode="auto">
            <a:xfrm rot="19346812">
              <a:off x="6084888" y="5011738"/>
              <a:ext cx="395287" cy="246062"/>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a:defRPr/>
              </a:pPr>
              <a:r>
                <a:rPr lang="en-US" sz="1000">
                  <a:solidFill>
                    <a:srgbClr val="FFFF00"/>
                  </a:solidFill>
                </a:rPr>
                <a:t>HIT</a:t>
              </a:r>
            </a:p>
          </p:txBody>
        </p:sp>
        <p:sp>
          <p:nvSpPr>
            <p:cNvPr id="13" name="Text Box 15"/>
            <p:cNvSpPr txBox="1">
              <a:spLocks noChangeArrowheads="1"/>
            </p:cNvSpPr>
            <p:nvPr/>
          </p:nvSpPr>
          <p:spPr bwMode="auto">
            <a:xfrm rot="-2247633">
              <a:off x="6193946" y="5231056"/>
              <a:ext cx="457175" cy="215461"/>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sz="800" b="1">
                  <a:solidFill>
                    <a:srgbClr val="336699"/>
                  </a:solidFill>
                </a:rPr>
                <a:t>MISS</a:t>
              </a:r>
            </a:p>
          </p:txBody>
        </p:sp>
        <p:sp>
          <p:nvSpPr>
            <p:cNvPr id="14" name="Text Box 16"/>
            <p:cNvSpPr txBox="1">
              <a:spLocks noChangeArrowheads="1"/>
            </p:cNvSpPr>
            <p:nvPr/>
          </p:nvSpPr>
          <p:spPr bwMode="auto">
            <a:xfrm>
              <a:off x="6013450" y="5756275"/>
              <a:ext cx="828675" cy="415925"/>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pPr>
                <a:defRPr/>
              </a:pPr>
              <a:r>
                <a:rPr lang="en-US" sz="1050" b="1">
                  <a:solidFill>
                    <a:srgbClr val="336699"/>
                  </a:solidFill>
                </a:rPr>
                <a:t>CORRECT</a:t>
              </a:r>
            </a:p>
            <a:p>
              <a:pPr>
                <a:defRPr/>
              </a:pPr>
              <a:r>
                <a:rPr lang="en-US" sz="1050" b="1">
                  <a:solidFill>
                    <a:srgbClr val="336699"/>
                  </a:solidFill>
                </a:rPr>
                <a:t>NULL</a:t>
              </a:r>
            </a:p>
          </p:txBody>
        </p:sp>
      </p:grpSp>
    </p:spTree>
    <p:extLst>
      <p:ext uri="{BB962C8B-B14F-4D97-AF65-F5344CB8AC3E}">
        <p14:creationId xmlns:p14="http://schemas.microsoft.com/office/powerpoint/2010/main" val="398316078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Paradigm</a:t>
            </a:r>
            <a:endParaRPr lang="en-US" dirty="0"/>
          </a:p>
        </p:txBody>
      </p:sp>
      <p:sp>
        <p:nvSpPr>
          <p:cNvPr id="3" name="Content Placeholder 2"/>
          <p:cNvSpPr>
            <a:spLocks noGrp="1"/>
          </p:cNvSpPr>
          <p:nvPr>
            <p:ph idx="1"/>
          </p:nvPr>
        </p:nvSpPr>
        <p:spPr>
          <a:xfrm>
            <a:off x="695325" y="1374693"/>
            <a:ext cx="7772400" cy="4540332"/>
          </a:xfrm>
        </p:spPr>
        <p:txBody>
          <a:bodyPr/>
          <a:lstStyle/>
          <a:p>
            <a:r>
              <a:rPr lang="en-US" dirty="0" smtClean="0"/>
              <a:t>Six Pillars of the Paradigm</a:t>
            </a:r>
          </a:p>
          <a:p>
            <a:pPr marL="914400" lvl="1" indent="-457200">
              <a:buFont typeface="+mj-lt"/>
              <a:buAutoNum type="arabicPeriod"/>
            </a:pPr>
            <a:r>
              <a:rPr lang="en-US" dirty="0" smtClean="0"/>
              <a:t>Grid-Based Probabilistic Threats</a:t>
            </a:r>
          </a:p>
          <a:p>
            <a:pPr marL="914400" lvl="1" indent="-457200">
              <a:buFont typeface="+mj-lt"/>
              <a:buAutoNum type="arabicPeriod"/>
            </a:pPr>
            <a:r>
              <a:rPr lang="en-US" dirty="0" smtClean="0"/>
              <a:t>Storm-Scale Guidance</a:t>
            </a:r>
          </a:p>
          <a:p>
            <a:pPr marL="914400" lvl="1" indent="-457200">
              <a:buFont typeface="+mj-lt"/>
              <a:buAutoNum type="arabicPeriod"/>
            </a:pPr>
            <a:r>
              <a:rPr lang="en-US" dirty="0" smtClean="0"/>
              <a:t>Threat Grid Tools</a:t>
            </a:r>
            <a:endParaRPr lang="en-US" dirty="0"/>
          </a:p>
          <a:p>
            <a:pPr marL="914400" lvl="1" indent="-457200">
              <a:buFont typeface="+mj-lt"/>
              <a:buAutoNum type="arabicPeriod"/>
            </a:pPr>
            <a:r>
              <a:rPr lang="en-US" dirty="0" smtClean="0"/>
              <a:t>Useful Output</a:t>
            </a:r>
          </a:p>
          <a:p>
            <a:pPr marL="914400" lvl="1" indent="-457200">
              <a:buFont typeface="+mj-lt"/>
              <a:buAutoNum type="arabicPeriod"/>
            </a:pPr>
            <a:r>
              <a:rPr lang="en-US" dirty="0" smtClean="0"/>
              <a:t>Effective Response</a:t>
            </a:r>
          </a:p>
          <a:p>
            <a:pPr marL="914400" lvl="1" indent="-457200">
              <a:buFont typeface="+mj-lt"/>
              <a:buAutoNum type="arabicPeriod"/>
            </a:pPr>
            <a:r>
              <a:rPr lang="en-US" dirty="0" smtClean="0"/>
              <a:t>Verification</a:t>
            </a:r>
          </a:p>
          <a:p>
            <a:pPr marL="514350" indent="-457200"/>
            <a:r>
              <a:rPr lang="en-US" dirty="0" smtClean="0">
                <a:solidFill>
                  <a:srgbClr val="FFFF00"/>
                </a:solidFill>
              </a:rPr>
              <a:t>Strengthen the pillars by integrating physical </a:t>
            </a:r>
            <a:r>
              <a:rPr lang="en-US" dirty="0">
                <a:solidFill>
                  <a:srgbClr val="FFFF00"/>
                </a:solidFill>
              </a:rPr>
              <a:t>&amp; social </a:t>
            </a:r>
            <a:r>
              <a:rPr lang="en-US" dirty="0" smtClean="0">
                <a:solidFill>
                  <a:srgbClr val="FFFF00"/>
                </a:solidFill>
              </a:rPr>
              <a:t>sciences throughout.</a:t>
            </a:r>
            <a:endParaRPr lang="en-US"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3" y="1723401"/>
            <a:ext cx="1800225"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374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336567" y="4873261"/>
            <a:ext cx="23622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1062174" y="1667358"/>
            <a:ext cx="22860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pic>
        <p:nvPicPr>
          <p:cNvPr id="37" name="Picture 4" descr="http://www.universal-web-design.com/vectors/arrows/00124/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734169" flipV="1">
            <a:off x="1272507" y="3484993"/>
            <a:ext cx="1491932" cy="1190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830330" y="2267262"/>
            <a:ext cx="1106393"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mn-lt"/>
              </a:rPr>
              <a:t>Public</a:t>
            </a:r>
            <a:endParaRPr lang="en-US" sz="2400" b="1" dirty="0">
              <a:solidFill>
                <a:srgbClr val="FFFF00"/>
              </a:solidFill>
              <a:effectLst>
                <a:outerShdw blurRad="38100" dist="38100" dir="2700000" algn="tl">
                  <a:srgbClr val="000000">
                    <a:alpha val="43137"/>
                  </a:srgbClr>
                </a:outerShdw>
              </a:effectLst>
              <a:latin typeface="+mn-lt"/>
            </a:endParaRPr>
          </a:p>
        </p:txBody>
      </p:sp>
      <p:sp>
        <p:nvSpPr>
          <p:cNvPr id="50" name="TextBox 49"/>
          <p:cNvSpPr txBox="1"/>
          <p:nvPr/>
        </p:nvSpPr>
        <p:spPr>
          <a:xfrm rot="16200000">
            <a:off x="-222289" y="5480628"/>
            <a:ext cx="1760418"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mn-lt"/>
              </a:rPr>
              <a:t>Forecaster</a:t>
            </a:r>
            <a:endParaRPr lang="en-US" sz="2400" b="1" dirty="0">
              <a:solidFill>
                <a:srgbClr val="FFFF00"/>
              </a:solidFill>
              <a:effectLst>
                <a:outerShdw blurRad="38100" dist="38100" dir="2700000" algn="tl">
                  <a:srgbClr val="000000">
                    <a:alpha val="43137"/>
                  </a:srgbClr>
                </a:outerShdw>
              </a:effectLst>
              <a:latin typeface="+mn-lt"/>
            </a:endParaRPr>
          </a:p>
        </p:txBody>
      </p:sp>
      <p:grpSp>
        <p:nvGrpSpPr>
          <p:cNvPr id="4" name="Group 3"/>
          <p:cNvGrpSpPr/>
          <p:nvPr/>
        </p:nvGrpSpPr>
        <p:grpSpPr>
          <a:xfrm>
            <a:off x="1824175" y="1724978"/>
            <a:ext cx="1384101" cy="1553921"/>
            <a:chOff x="3879950" y="2652039"/>
            <a:chExt cx="1384101" cy="1553921"/>
          </a:xfrm>
        </p:grpSpPr>
        <p:grpSp>
          <p:nvGrpSpPr>
            <p:cNvPr id="39" name="Group 38"/>
            <p:cNvGrpSpPr/>
            <p:nvPr/>
          </p:nvGrpSpPr>
          <p:grpSpPr>
            <a:xfrm>
              <a:off x="3879950" y="2652039"/>
              <a:ext cx="1148804" cy="820800"/>
              <a:chOff x="5699526" y="23139"/>
              <a:chExt cx="1148804" cy="820800"/>
            </a:xfrm>
            <a:scene3d>
              <a:camera prst="orthographicFront"/>
              <a:lightRig rig="threePt" dir="t">
                <a:rot lat="0" lon="0" rev="7500000"/>
              </a:lightRig>
            </a:scene3d>
          </p:grpSpPr>
          <p:sp>
            <p:nvSpPr>
              <p:cNvPr id="47" name="Rounded Rectangle 46"/>
              <p:cNvSpPr/>
              <p:nvPr/>
            </p:nvSpPr>
            <p:spPr>
              <a:xfrm>
                <a:off x="5699526" y="23139"/>
                <a:ext cx="1148804" cy="8208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48" name="Rounded Rectangle 4"/>
              <p:cNvSpPr/>
              <p:nvPr/>
            </p:nvSpPr>
            <p:spPr>
              <a:xfrm>
                <a:off x="5699526" y="23139"/>
                <a:ext cx="1148804" cy="4595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p:txBody>
          </p:sp>
        </p:grpSp>
        <p:sp>
          <p:nvSpPr>
            <p:cNvPr id="46" name="Rounded Rectangle 45"/>
            <p:cNvSpPr/>
            <p:nvPr/>
          </p:nvSpPr>
          <p:spPr>
            <a:xfrm>
              <a:off x="4115247" y="3111560"/>
              <a:ext cx="1148804" cy="1094400"/>
            </a:xfrm>
            <a:prstGeom prst="roundRect">
              <a:avLst>
                <a:gd name="adj" fmla="val 10000"/>
              </a:avLst>
            </a:prstGeom>
            <a:blipFill rotWithShape="0">
              <a:blip r:embed="rId4" cstate="screen">
                <a:extLst>
                  <a:ext uri="{28A0092B-C50C-407E-A947-70E740481C1C}">
                    <a14:useLocalDpi xmlns:a14="http://schemas.microsoft.com/office/drawing/2010/main"/>
                  </a:ext>
                </a:extLst>
              </a:blip>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pSp>
        <p:nvGrpSpPr>
          <p:cNvPr id="8" name="Group 7"/>
          <p:cNvGrpSpPr/>
          <p:nvPr/>
        </p:nvGrpSpPr>
        <p:grpSpPr>
          <a:xfrm>
            <a:off x="1098568" y="4955013"/>
            <a:ext cx="1416973" cy="1512895"/>
            <a:chOff x="3863514" y="2672552"/>
            <a:chExt cx="1416973" cy="1512895"/>
          </a:xfrm>
        </p:grpSpPr>
        <p:grpSp>
          <p:nvGrpSpPr>
            <p:cNvPr id="63" name="Group 62"/>
            <p:cNvGrpSpPr/>
            <p:nvPr/>
          </p:nvGrpSpPr>
          <p:grpSpPr>
            <a:xfrm>
              <a:off x="3863514" y="2672552"/>
              <a:ext cx="1176088" cy="993600"/>
              <a:chOff x="5668689" y="0"/>
              <a:chExt cx="1176088" cy="993600"/>
            </a:xfrm>
            <a:scene3d>
              <a:camera prst="orthographicFront"/>
              <a:lightRig rig="threePt" dir="t">
                <a:rot lat="0" lon="0" rev="7500000"/>
              </a:lightRig>
            </a:scene3d>
          </p:grpSpPr>
          <p:sp>
            <p:nvSpPr>
              <p:cNvPr id="65" name="Rounded Rectangle 64"/>
              <p:cNvSpPr/>
              <p:nvPr/>
            </p:nvSpPr>
            <p:spPr>
              <a:xfrm>
                <a:off x="5668689" y="0"/>
                <a:ext cx="1176088" cy="9936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66" name="Rounded Rectangle 4"/>
              <p:cNvSpPr/>
              <p:nvPr/>
            </p:nvSpPr>
            <p:spPr>
              <a:xfrm>
                <a:off x="5668689" y="0"/>
                <a:ext cx="1176088" cy="4704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p:txBody>
          </p:sp>
        </p:grpSp>
        <p:sp>
          <p:nvSpPr>
            <p:cNvPr id="64" name="Rounded Rectangle 63"/>
            <p:cNvSpPr/>
            <p:nvPr/>
          </p:nvSpPr>
          <p:spPr>
            <a:xfrm>
              <a:off x="4104399" y="3053552"/>
              <a:ext cx="1176088" cy="1131895"/>
            </a:xfrm>
            <a:prstGeom prst="roundRect">
              <a:avLst>
                <a:gd name="adj" fmla="val 10000"/>
              </a:avLst>
            </a:prstGeom>
            <a:blipFill rotWithShape="0">
              <a:blip r:embed="rId5"/>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sp>
        <p:nvSpPr>
          <p:cNvPr id="9" name="Title 8"/>
          <p:cNvSpPr>
            <a:spLocks noGrp="1"/>
          </p:cNvSpPr>
          <p:nvPr>
            <p:ph type="title"/>
          </p:nvPr>
        </p:nvSpPr>
        <p:spPr/>
        <p:txBody>
          <a:bodyPr/>
          <a:lstStyle/>
          <a:p>
            <a:r>
              <a:rPr lang="en-US" dirty="0" smtClean="0"/>
              <a:t>The Simple View</a:t>
            </a:r>
            <a:endParaRPr lang="en-US" dirty="0"/>
          </a:p>
        </p:txBody>
      </p:sp>
      <p:grpSp>
        <p:nvGrpSpPr>
          <p:cNvPr id="20" name="Group 19"/>
          <p:cNvGrpSpPr/>
          <p:nvPr/>
        </p:nvGrpSpPr>
        <p:grpSpPr>
          <a:xfrm>
            <a:off x="2944565" y="3409577"/>
            <a:ext cx="2082764" cy="2027416"/>
            <a:chOff x="3556792" y="3409577"/>
            <a:chExt cx="2082764" cy="2027416"/>
          </a:xfrm>
        </p:grpSpPr>
        <p:sp>
          <p:nvSpPr>
            <p:cNvPr id="10" name="Plus 9"/>
            <p:cNvSpPr/>
            <p:nvPr/>
          </p:nvSpPr>
          <p:spPr bwMode="auto">
            <a:xfrm>
              <a:off x="3556792" y="3657599"/>
              <a:ext cx="990600" cy="914400"/>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mn-lt"/>
              </a:endParaRPr>
            </a:p>
          </p:txBody>
        </p:sp>
        <p:pic>
          <p:nvPicPr>
            <p:cNvPr id="6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640211" y="3409577"/>
              <a:ext cx="965764" cy="134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67"/>
            <p:cNvSpPr txBox="1"/>
            <p:nvPr/>
          </p:nvSpPr>
          <p:spPr>
            <a:xfrm>
              <a:off x="4598886" y="4852218"/>
              <a:ext cx="1040670" cy="584775"/>
            </a:xfrm>
            <a:prstGeom prst="rect">
              <a:avLst/>
            </a:prstGeom>
            <a:noFill/>
          </p:spPr>
          <p:txBody>
            <a:bodyPr wrap="none" rtlCol="0">
              <a:spAutoFit/>
            </a:bodyPr>
            <a:lstStyle/>
            <a:p>
              <a:pPr algn="ctr"/>
              <a:r>
                <a:rPr lang="en-US" sz="1600" b="1" dirty="0" smtClean="0">
                  <a:solidFill>
                    <a:srgbClr val="FFC000"/>
                  </a:solidFill>
                  <a:effectLst>
                    <a:outerShdw blurRad="38100" dist="38100" dir="2700000" algn="tl">
                      <a:srgbClr val="000000">
                        <a:alpha val="43137"/>
                      </a:srgbClr>
                    </a:outerShdw>
                  </a:effectLst>
                  <a:latin typeface="+mn-lt"/>
                </a:rPr>
                <a:t>Social</a:t>
              </a:r>
            </a:p>
            <a:p>
              <a:pPr algn="ctr"/>
              <a:r>
                <a:rPr lang="en-US" sz="1600" b="1" dirty="0" smtClean="0">
                  <a:solidFill>
                    <a:srgbClr val="FFC000"/>
                  </a:solidFill>
                  <a:effectLst>
                    <a:outerShdw blurRad="38100" dist="38100" dir="2700000" algn="tl">
                      <a:srgbClr val="000000">
                        <a:alpha val="43137"/>
                      </a:srgbClr>
                    </a:outerShdw>
                  </a:effectLst>
                  <a:latin typeface="+mn-lt"/>
                </a:rPr>
                <a:t>Scientist</a:t>
              </a:r>
              <a:endParaRPr lang="en-US" sz="1600" b="1" dirty="0">
                <a:solidFill>
                  <a:srgbClr val="FFC000"/>
                </a:solidFill>
                <a:effectLst>
                  <a:outerShdw blurRad="38100" dist="38100" dir="2700000" algn="tl">
                    <a:srgbClr val="000000">
                      <a:alpha val="43137"/>
                    </a:srgbClr>
                  </a:outerShdw>
                </a:effectLst>
                <a:latin typeface="+mn-lt"/>
              </a:endParaRPr>
            </a:p>
          </p:txBody>
        </p:sp>
      </p:grpSp>
      <p:sp>
        <p:nvSpPr>
          <p:cNvPr id="17" name="Equal 16"/>
          <p:cNvSpPr/>
          <p:nvPr/>
        </p:nvSpPr>
        <p:spPr bwMode="auto">
          <a:xfrm>
            <a:off x="5331373" y="3646351"/>
            <a:ext cx="914400" cy="914400"/>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a:xfrm>
            <a:off x="6245773" y="3480138"/>
            <a:ext cx="2691763"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C00000"/>
                </a:solidFill>
                <a:effectLst>
                  <a:outerShdw blurRad="76200" dist="50800" dir="5400000" algn="tl" rotWithShape="0">
                    <a:srgbClr val="000000">
                      <a:alpha val="65000"/>
                    </a:srgbClr>
                  </a:outerShdw>
                </a:effectLst>
                <a:latin typeface="+mn-lt"/>
              </a:rPr>
              <a:t>Mutual</a:t>
            </a:r>
          </a:p>
          <a:p>
            <a:pPr algn="ctr"/>
            <a:r>
              <a:rPr lang="en-US" sz="3600" b="1" spc="50" dirty="0" smtClean="0">
                <a:ln w="11430"/>
                <a:solidFill>
                  <a:srgbClr val="C00000"/>
                </a:solidFill>
                <a:effectLst>
                  <a:outerShdw blurRad="76200" dist="50800" dir="5400000" algn="tl" rotWithShape="0">
                    <a:srgbClr val="000000">
                      <a:alpha val="65000"/>
                    </a:srgbClr>
                  </a:outerShdw>
                </a:effectLst>
                <a:latin typeface="+mn-lt"/>
              </a:rPr>
              <a:t>Frustration</a:t>
            </a:r>
            <a:endParaRPr lang="en-US" sz="3600" b="1" spc="50" dirty="0">
              <a:ln w="11430"/>
              <a:solidFill>
                <a:srgbClr val="C00000"/>
              </a:solidFill>
              <a:effectLst>
                <a:outerShdw blurRad="76200" dist="50800" dir="5400000" algn="tl" rotWithShape="0">
                  <a:srgbClr val="000000">
                    <a:alpha val="65000"/>
                  </a:srgbClr>
                </a:outerShdw>
              </a:effectLst>
              <a:latin typeface="+mn-lt"/>
            </a:endParaRPr>
          </a:p>
        </p:txBody>
      </p:sp>
    </p:spTree>
    <p:extLst>
      <p:ext uri="{BB962C8B-B14F-4D97-AF65-F5344CB8AC3E}">
        <p14:creationId xmlns:p14="http://schemas.microsoft.com/office/powerpoint/2010/main" val="3190485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48322" y="1136351"/>
            <a:ext cx="7772401" cy="1676400"/>
            <a:chOff x="1348322" y="1136351"/>
            <a:chExt cx="7772401" cy="1676400"/>
          </a:xfrm>
        </p:grpSpPr>
        <p:sp>
          <p:nvSpPr>
            <p:cNvPr id="5" name="Rounded Rectangle 4"/>
            <p:cNvSpPr/>
            <p:nvPr/>
          </p:nvSpPr>
          <p:spPr bwMode="auto">
            <a:xfrm>
              <a:off x="1348322" y="1136351"/>
              <a:ext cx="77724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6" name="TextBox 5"/>
            <p:cNvSpPr txBox="1"/>
            <p:nvPr/>
          </p:nvSpPr>
          <p:spPr>
            <a:xfrm rot="16200000">
              <a:off x="1192621" y="1767032"/>
              <a:ext cx="954107"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Public</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18" name="Group 17"/>
          <p:cNvGrpSpPr/>
          <p:nvPr/>
        </p:nvGrpSpPr>
        <p:grpSpPr>
          <a:xfrm>
            <a:off x="512378" y="4873261"/>
            <a:ext cx="7704357" cy="1676400"/>
            <a:chOff x="512378" y="4873261"/>
            <a:chExt cx="7704357" cy="1676400"/>
          </a:xfrm>
        </p:grpSpPr>
        <p:sp>
          <p:nvSpPr>
            <p:cNvPr id="49" name="Rounded Rectangle 48"/>
            <p:cNvSpPr/>
            <p:nvPr/>
          </p:nvSpPr>
          <p:spPr bwMode="auto">
            <a:xfrm>
              <a:off x="527767" y="4873261"/>
              <a:ext cx="7688968"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mn-lt"/>
              </a:endParaRPr>
            </a:p>
          </p:txBody>
        </p:sp>
        <p:sp>
          <p:nvSpPr>
            <p:cNvPr id="50" name="TextBox 49"/>
            <p:cNvSpPr txBox="1"/>
            <p:nvPr/>
          </p:nvSpPr>
          <p:spPr>
            <a:xfrm rot="16200000">
              <a:off x="-35528" y="5511405"/>
              <a:ext cx="1495922"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Forecaster</a:t>
              </a:r>
              <a:endParaRPr lang="en-US" sz="2000" b="1" dirty="0">
                <a:solidFill>
                  <a:srgbClr val="FFFF00"/>
                </a:solidFill>
                <a:effectLst>
                  <a:outerShdw blurRad="38100" dist="38100" dir="2700000" algn="tl">
                    <a:srgbClr val="000000">
                      <a:alpha val="43137"/>
                    </a:srgbClr>
                  </a:outerShdw>
                </a:effectLst>
                <a:latin typeface="+mn-lt"/>
              </a:endParaRPr>
            </a:p>
          </p:txBody>
        </p:sp>
      </p:grpSp>
      <p:grpSp>
        <p:nvGrpSpPr>
          <p:cNvPr id="10" name="Group 9"/>
          <p:cNvGrpSpPr/>
          <p:nvPr/>
        </p:nvGrpSpPr>
        <p:grpSpPr>
          <a:xfrm>
            <a:off x="76200" y="2740594"/>
            <a:ext cx="1670612" cy="2161854"/>
            <a:chOff x="76200" y="2740594"/>
            <a:chExt cx="1670612" cy="2161854"/>
          </a:xfrm>
        </p:grpSpPr>
        <p:grpSp>
          <p:nvGrpSpPr>
            <p:cNvPr id="40" name="Group 39"/>
            <p:cNvGrpSpPr/>
            <p:nvPr/>
          </p:nvGrpSpPr>
          <p:grpSpPr>
            <a:xfrm>
              <a:off x="76200" y="3048000"/>
              <a:ext cx="1354342" cy="820800"/>
              <a:chOff x="52407" y="19541"/>
              <a:chExt cx="1166792" cy="820800"/>
            </a:xfrm>
            <a:scene3d>
              <a:camera prst="orthographicFront"/>
              <a:lightRig rig="threePt" dir="t">
                <a:rot lat="0" lon="0" rev="7500000"/>
              </a:lightRig>
            </a:scene3d>
          </p:grpSpPr>
          <p:sp>
            <p:nvSpPr>
              <p:cNvPr id="43" name="Rounded Rectangle 42"/>
              <p:cNvSpPr/>
              <p:nvPr/>
            </p:nvSpPr>
            <p:spPr>
              <a:xfrm>
                <a:off x="52407" y="19541"/>
                <a:ext cx="1166792" cy="820800"/>
              </a:xfrm>
              <a:prstGeom prst="roundRect">
                <a:avLst>
                  <a:gd name="adj" fmla="val 10000"/>
                </a:avLst>
              </a:prstGeom>
              <a:solidFill>
                <a:srgbClr val="FF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Rounded Rectangle 4"/>
              <p:cNvSpPr/>
              <p:nvPr/>
            </p:nvSpPr>
            <p:spPr>
              <a:xfrm>
                <a:off x="52407" y="19541"/>
                <a:ext cx="1166792"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The </a:t>
                </a:r>
                <a:r>
                  <a:rPr lang="en-US" sz="1600" dirty="0" smtClean="0">
                    <a:solidFill>
                      <a:srgbClr val="FFFF00"/>
                    </a:solidFill>
                    <a:effectLst>
                      <a:outerShdw blurRad="38100" dist="38100" dir="2700000" algn="tl">
                        <a:srgbClr val="000000">
                          <a:alpha val="43137"/>
                        </a:srgbClr>
                      </a:outerShdw>
                    </a:effectLst>
                  </a:rPr>
                  <a:t>Impact</a:t>
                </a:r>
                <a:endParaRPr lang="en-US" sz="1600" kern="1200" dirty="0">
                  <a:solidFill>
                    <a:srgbClr val="FFFF00"/>
                  </a:solidFill>
                  <a:effectLst>
                    <a:outerShdw blurRad="38100" dist="38100" dir="2700000" algn="tl">
                      <a:srgbClr val="000000">
                        <a:alpha val="43137"/>
                      </a:srgbClr>
                    </a:outerShdw>
                  </a:effectLst>
                </a:endParaRPr>
              </a:p>
            </p:txBody>
          </p:sp>
        </p:grpSp>
        <p:sp>
          <p:nvSpPr>
            <p:cNvPr id="42" name="Rounded Rectangle 41"/>
            <p:cNvSpPr/>
            <p:nvPr/>
          </p:nvSpPr>
          <p:spPr>
            <a:xfrm>
              <a:off x="381000" y="3429000"/>
              <a:ext cx="1166792" cy="1094400"/>
            </a:xfrm>
            <a:prstGeom prst="roundRect">
              <a:avLst>
                <a:gd name="adj" fmla="val 10000"/>
              </a:avLst>
            </a:prstGeom>
            <a:blipFill rotWithShape="0">
              <a:blip r:embed="rId3"/>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rot="18923165">
              <a:off x="1377605" y="2740594"/>
              <a:ext cx="369207" cy="286019"/>
              <a:chOff x="1325930" y="109890"/>
              <a:chExt cx="369207" cy="286019"/>
            </a:xfrm>
            <a:scene3d>
              <a:camera prst="orthographicFront"/>
              <a:lightRig rig="threePt" dir="t">
                <a:rot lat="0" lon="0" rev="7500000"/>
              </a:lightRig>
            </a:scene3d>
          </p:grpSpPr>
          <p:sp>
            <p:nvSpPr>
              <p:cNvPr id="12" name="Right Arrow 11"/>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nvGrpSpPr>
            <p:cNvPr id="14" name="Group 13"/>
            <p:cNvGrpSpPr/>
            <p:nvPr/>
          </p:nvGrpSpPr>
          <p:grpSpPr>
            <a:xfrm rot="3585283">
              <a:off x="843663" y="4574835"/>
              <a:ext cx="369207" cy="286019"/>
              <a:chOff x="1325930" y="109890"/>
              <a:chExt cx="369207" cy="286019"/>
            </a:xfrm>
            <a:scene3d>
              <a:camera prst="orthographicFront"/>
              <a:lightRig rig="threePt" dir="t">
                <a:rot lat="0" lon="0" rev="7500000"/>
              </a:lightRig>
            </a:scene3d>
          </p:grpSpPr>
          <p:sp>
            <p:nvSpPr>
              <p:cNvPr id="15" name="Right Arrow 14"/>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pic>
        <p:nvPicPr>
          <p:cNvPr id="46" name="Picture 4" descr="http://www.universal-web-design.com/vectors/arrows/00124/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34169" flipV="1">
            <a:off x="7386533" y="3222694"/>
            <a:ext cx="1491932" cy="1190625"/>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7658745" y="1158283"/>
            <a:ext cx="1384101" cy="1553921"/>
            <a:chOff x="3879950" y="2652039"/>
            <a:chExt cx="1384101" cy="1553921"/>
          </a:xfrm>
        </p:grpSpPr>
        <p:grpSp>
          <p:nvGrpSpPr>
            <p:cNvPr id="64" name="Group 63"/>
            <p:cNvGrpSpPr/>
            <p:nvPr/>
          </p:nvGrpSpPr>
          <p:grpSpPr>
            <a:xfrm>
              <a:off x="3879950" y="2652039"/>
              <a:ext cx="1148804" cy="820800"/>
              <a:chOff x="5699526" y="23139"/>
              <a:chExt cx="1148804" cy="820800"/>
            </a:xfrm>
            <a:scene3d>
              <a:camera prst="orthographicFront"/>
              <a:lightRig rig="threePt" dir="t">
                <a:rot lat="0" lon="0" rev="7500000"/>
              </a:lightRig>
            </a:scene3d>
          </p:grpSpPr>
          <p:sp>
            <p:nvSpPr>
              <p:cNvPr id="66" name="Rounded Rectangle 65"/>
              <p:cNvSpPr/>
              <p:nvPr/>
            </p:nvSpPr>
            <p:spPr>
              <a:xfrm>
                <a:off x="5699526" y="23139"/>
                <a:ext cx="1148804" cy="8208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67" name="Rounded Rectangle 4"/>
              <p:cNvSpPr/>
              <p:nvPr/>
            </p:nvSpPr>
            <p:spPr>
              <a:xfrm>
                <a:off x="5699526" y="23139"/>
                <a:ext cx="1148804" cy="4595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Response</a:t>
                </a:r>
                <a:endParaRPr lang="en-US" sz="1600" kern="1200" dirty="0">
                  <a:solidFill>
                    <a:srgbClr val="FFFF00"/>
                  </a:solidFill>
                  <a:effectLst>
                    <a:outerShdw blurRad="38100" dist="38100" dir="2700000" algn="tl">
                      <a:srgbClr val="000000">
                        <a:alpha val="43137"/>
                      </a:srgbClr>
                    </a:outerShdw>
                  </a:effectLst>
                </a:endParaRPr>
              </a:p>
            </p:txBody>
          </p:sp>
        </p:grpSp>
        <p:sp>
          <p:nvSpPr>
            <p:cNvPr id="65" name="Rounded Rectangle 64"/>
            <p:cNvSpPr/>
            <p:nvPr/>
          </p:nvSpPr>
          <p:spPr>
            <a:xfrm>
              <a:off x="4115247" y="3111560"/>
              <a:ext cx="1148804" cy="1094400"/>
            </a:xfrm>
            <a:prstGeom prst="roundRect">
              <a:avLst>
                <a:gd name="adj" fmla="val 10000"/>
              </a:avLst>
            </a:prstGeom>
            <a:blipFill rotWithShape="0">
              <a:blip r:embed="rId5"/>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pSp>
        <p:nvGrpSpPr>
          <p:cNvPr id="68" name="Group 67"/>
          <p:cNvGrpSpPr/>
          <p:nvPr/>
        </p:nvGrpSpPr>
        <p:grpSpPr>
          <a:xfrm>
            <a:off x="6661283" y="4957103"/>
            <a:ext cx="1416973" cy="1512895"/>
            <a:chOff x="3863514" y="2672552"/>
            <a:chExt cx="1416973" cy="1512895"/>
          </a:xfrm>
        </p:grpSpPr>
        <p:grpSp>
          <p:nvGrpSpPr>
            <p:cNvPr id="69" name="Group 68"/>
            <p:cNvGrpSpPr/>
            <p:nvPr/>
          </p:nvGrpSpPr>
          <p:grpSpPr>
            <a:xfrm>
              <a:off x="3863514" y="2672552"/>
              <a:ext cx="1176088" cy="993600"/>
              <a:chOff x="5668689" y="0"/>
              <a:chExt cx="1176088" cy="993600"/>
            </a:xfrm>
            <a:scene3d>
              <a:camera prst="orthographicFront"/>
              <a:lightRig rig="threePt" dir="t">
                <a:rot lat="0" lon="0" rev="7500000"/>
              </a:lightRig>
            </a:scene3d>
          </p:grpSpPr>
          <p:sp>
            <p:nvSpPr>
              <p:cNvPr id="71" name="Rounded Rectangle 70"/>
              <p:cNvSpPr/>
              <p:nvPr/>
            </p:nvSpPr>
            <p:spPr>
              <a:xfrm>
                <a:off x="5668689" y="0"/>
                <a:ext cx="1176088" cy="99360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72" name="Rounded Rectangle 4"/>
              <p:cNvSpPr/>
              <p:nvPr/>
            </p:nvSpPr>
            <p:spPr>
              <a:xfrm>
                <a:off x="5668689" y="0"/>
                <a:ext cx="1176088" cy="4704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ct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Output</a:t>
                </a:r>
                <a:endParaRPr lang="en-US" sz="1600" kern="1200" dirty="0">
                  <a:solidFill>
                    <a:srgbClr val="FFFF00"/>
                  </a:solidFill>
                  <a:effectLst>
                    <a:outerShdw blurRad="38100" dist="38100" dir="2700000" algn="tl">
                      <a:srgbClr val="000000">
                        <a:alpha val="43137"/>
                      </a:srgbClr>
                    </a:outerShdw>
                  </a:effectLst>
                </a:endParaRPr>
              </a:p>
            </p:txBody>
          </p:sp>
        </p:grpSp>
        <p:sp>
          <p:nvSpPr>
            <p:cNvPr id="70" name="Rounded Rectangle 69"/>
            <p:cNvSpPr/>
            <p:nvPr/>
          </p:nvSpPr>
          <p:spPr>
            <a:xfrm>
              <a:off x="4104399" y="3053552"/>
              <a:ext cx="1176088" cy="1131895"/>
            </a:xfrm>
            <a:prstGeom prst="roundRect">
              <a:avLst>
                <a:gd name="adj" fmla="val 10000"/>
              </a:avLst>
            </a:prstGeom>
            <a:blipFill rotWithShape="0">
              <a:blip r:embed="rId6"/>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5142836"/>
                <a:satOff val="11748"/>
                <a:lumOff val="-325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graphicFrame>
        <p:nvGraphicFramePr>
          <p:cNvPr id="73" name="Diagram 72"/>
          <p:cNvGraphicFramePr/>
          <p:nvPr>
            <p:extLst>
              <p:ext uri="{D42A27DB-BD31-4B8C-83A1-F6EECF244321}">
                <p14:modId xmlns:p14="http://schemas.microsoft.com/office/powerpoint/2010/main" val="2275663222"/>
              </p:ext>
            </p:extLst>
          </p:nvPr>
        </p:nvGraphicFramePr>
        <p:xfrm>
          <a:off x="1957923" y="1136351"/>
          <a:ext cx="7086600" cy="1600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4" name="Diagram 73"/>
          <p:cNvGraphicFramePr/>
          <p:nvPr>
            <p:extLst>
              <p:ext uri="{D42A27DB-BD31-4B8C-83A1-F6EECF244321}">
                <p14:modId xmlns:p14="http://schemas.microsoft.com/office/powerpoint/2010/main" val="1072341378"/>
              </p:ext>
            </p:extLst>
          </p:nvPr>
        </p:nvGraphicFramePr>
        <p:xfrm>
          <a:off x="990815" y="4953000"/>
          <a:ext cx="7086599" cy="17473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5" name="TextBox 74"/>
          <p:cNvSpPr txBox="1"/>
          <p:nvPr/>
        </p:nvSpPr>
        <p:spPr>
          <a:xfrm>
            <a:off x="2242828" y="3519068"/>
            <a:ext cx="5538696"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Q:  Where do/should social sciences apply?</a:t>
            </a:r>
            <a:endParaRPr lang="en-US" sz="20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910238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3" grpId="0">
        <p:bldAsOne/>
      </p:bldGraphic>
      <p:bldGraphic spid="74" grpId="0">
        <p:bldAsOne/>
      </p:bldGraphic>
      <p:bldP spid="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527767" y="4873261"/>
            <a:ext cx="7688968"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1348322" y="1136351"/>
            <a:ext cx="77724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aphicFrame>
        <p:nvGraphicFramePr>
          <p:cNvPr id="2" name="Diagram 1"/>
          <p:cNvGraphicFramePr/>
          <p:nvPr>
            <p:extLst>
              <p:ext uri="{D42A27DB-BD31-4B8C-83A1-F6EECF244321}">
                <p14:modId xmlns:p14="http://schemas.microsoft.com/office/powerpoint/2010/main" val="3892083862"/>
              </p:ext>
            </p:extLst>
          </p:nvPr>
        </p:nvGraphicFramePr>
        <p:xfrm>
          <a:off x="1957923" y="1136351"/>
          <a:ext cx="70866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p:cNvGraphicFramePr/>
          <p:nvPr>
            <p:extLst>
              <p:ext uri="{D42A27DB-BD31-4B8C-83A1-F6EECF244321}">
                <p14:modId xmlns:p14="http://schemas.microsoft.com/office/powerpoint/2010/main" val="2819186585"/>
              </p:ext>
            </p:extLst>
          </p:nvPr>
        </p:nvGraphicFramePr>
        <p:xfrm>
          <a:off x="990815" y="4953000"/>
          <a:ext cx="7086599" cy="1747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0" name="Group 39"/>
          <p:cNvGrpSpPr/>
          <p:nvPr/>
        </p:nvGrpSpPr>
        <p:grpSpPr>
          <a:xfrm>
            <a:off x="76200" y="3048000"/>
            <a:ext cx="1354342" cy="820800"/>
            <a:chOff x="52407" y="19541"/>
            <a:chExt cx="1166792" cy="820800"/>
          </a:xfrm>
          <a:scene3d>
            <a:camera prst="orthographicFront"/>
            <a:lightRig rig="threePt" dir="t">
              <a:rot lat="0" lon="0" rev="7500000"/>
            </a:lightRig>
          </a:scene3d>
        </p:grpSpPr>
        <p:sp>
          <p:nvSpPr>
            <p:cNvPr id="43" name="Rounded Rectangle 42"/>
            <p:cNvSpPr/>
            <p:nvPr/>
          </p:nvSpPr>
          <p:spPr>
            <a:xfrm>
              <a:off x="52407" y="19541"/>
              <a:ext cx="1166792" cy="820800"/>
            </a:xfrm>
            <a:prstGeom prst="roundRect">
              <a:avLst>
                <a:gd name="adj" fmla="val 10000"/>
              </a:avLst>
            </a:prstGeom>
            <a:solidFill>
              <a:srgbClr val="FF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Rounded Rectangle 4"/>
            <p:cNvSpPr/>
            <p:nvPr/>
          </p:nvSpPr>
          <p:spPr>
            <a:xfrm>
              <a:off x="52407" y="19541"/>
              <a:ext cx="1166792"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The </a:t>
              </a:r>
              <a:r>
                <a:rPr lang="en-US" sz="1600" dirty="0" smtClean="0">
                  <a:solidFill>
                    <a:srgbClr val="FFFF00"/>
                  </a:solidFill>
                  <a:effectLst>
                    <a:outerShdw blurRad="38100" dist="38100" dir="2700000" algn="tl">
                      <a:srgbClr val="000000">
                        <a:alpha val="43137"/>
                      </a:srgbClr>
                    </a:outerShdw>
                  </a:effectLst>
                </a:rPr>
                <a:t>Impact</a:t>
              </a:r>
              <a:endParaRPr lang="en-US" sz="1600" kern="1200" dirty="0">
                <a:solidFill>
                  <a:srgbClr val="FFFF00"/>
                </a:solidFill>
                <a:effectLst>
                  <a:outerShdw blurRad="38100" dist="38100" dir="2700000" algn="tl">
                    <a:srgbClr val="000000">
                      <a:alpha val="43137"/>
                    </a:srgbClr>
                  </a:outerShdw>
                </a:effectLst>
              </a:endParaRPr>
            </a:p>
          </p:txBody>
        </p:sp>
      </p:grpSp>
      <p:sp>
        <p:nvSpPr>
          <p:cNvPr id="42" name="Rounded Rectangle 41"/>
          <p:cNvSpPr/>
          <p:nvPr/>
        </p:nvSpPr>
        <p:spPr>
          <a:xfrm>
            <a:off x="381000" y="3429000"/>
            <a:ext cx="1166792" cy="1094400"/>
          </a:xfrm>
          <a:prstGeom prst="roundRect">
            <a:avLst>
              <a:gd name="adj" fmla="val 10000"/>
            </a:avLst>
          </a:prstGeom>
          <a:blipFill rotWithShape="0">
            <a:blip r:embed="rId13"/>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rot="18923165">
            <a:off x="1377605" y="2740594"/>
            <a:ext cx="369207" cy="286019"/>
            <a:chOff x="1325930" y="109890"/>
            <a:chExt cx="369207" cy="286019"/>
          </a:xfrm>
          <a:scene3d>
            <a:camera prst="orthographicFront"/>
            <a:lightRig rig="threePt" dir="t">
              <a:rot lat="0" lon="0" rev="7500000"/>
            </a:lightRig>
          </a:scene3d>
        </p:grpSpPr>
        <p:sp>
          <p:nvSpPr>
            <p:cNvPr id="12" name="Right Arrow 11"/>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nvGrpSpPr>
          <p:cNvPr id="14" name="Group 13"/>
          <p:cNvGrpSpPr/>
          <p:nvPr/>
        </p:nvGrpSpPr>
        <p:grpSpPr>
          <a:xfrm rot="3585283">
            <a:off x="843663" y="4574835"/>
            <a:ext cx="369207" cy="286019"/>
            <a:chOff x="1325930" y="109890"/>
            <a:chExt cx="369207" cy="286019"/>
          </a:xfrm>
          <a:scene3d>
            <a:camera prst="orthographicFront"/>
            <a:lightRig rig="threePt" dir="t">
              <a:rot lat="0" lon="0" rev="7500000"/>
            </a:lightRig>
          </a:scene3d>
        </p:grpSpPr>
        <p:sp>
          <p:nvSpPr>
            <p:cNvPr id="15" name="Right Arrow 14"/>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sp>
        <p:nvSpPr>
          <p:cNvPr id="6" name="TextBox 5"/>
          <p:cNvSpPr txBox="1"/>
          <p:nvPr/>
        </p:nvSpPr>
        <p:spPr>
          <a:xfrm rot="16200000">
            <a:off x="1192621" y="1767032"/>
            <a:ext cx="954107"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Public</a:t>
            </a:r>
            <a:endParaRPr lang="en-US" sz="2000" b="1" dirty="0">
              <a:solidFill>
                <a:srgbClr val="FFFF00"/>
              </a:solidFill>
              <a:effectLst>
                <a:outerShdw blurRad="38100" dist="38100" dir="2700000" algn="tl">
                  <a:srgbClr val="000000">
                    <a:alpha val="43137"/>
                  </a:srgbClr>
                </a:outerShdw>
              </a:effectLst>
              <a:latin typeface="+mn-lt"/>
            </a:endParaRPr>
          </a:p>
        </p:txBody>
      </p:sp>
      <p:sp>
        <p:nvSpPr>
          <p:cNvPr id="50" name="TextBox 49"/>
          <p:cNvSpPr txBox="1"/>
          <p:nvPr/>
        </p:nvSpPr>
        <p:spPr>
          <a:xfrm rot="16200000">
            <a:off x="-35528" y="5511405"/>
            <a:ext cx="1495922"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Forecaster</a:t>
            </a:r>
            <a:endParaRPr lang="en-US" sz="2000" b="1" dirty="0">
              <a:solidFill>
                <a:srgbClr val="FFFF00"/>
              </a:solidFill>
              <a:effectLst>
                <a:outerShdw blurRad="38100" dist="38100" dir="2700000" algn="tl">
                  <a:srgbClr val="000000">
                    <a:alpha val="43137"/>
                  </a:srgbClr>
                </a:outerShdw>
              </a:effectLst>
              <a:latin typeface="+mn-lt"/>
            </a:endParaRPr>
          </a:p>
        </p:txBody>
      </p:sp>
      <p:sp>
        <p:nvSpPr>
          <p:cNvPr id="9" name="Title 8"/>
          <p:cNvSpPr>
            <a:spLocks noGrp="1"/>
          </p:cNvSpPr>
          <p:nvPr>
            <p:ph type="title"/>
          </p:nvPr>
        </p:nvSpPr>
        <p:spPr/>
        <p:txBody>
          <a:bodyPr/>
          <a:lstStyle/>
          <a:p>
            <a:r>
              <a:rPr lang="en-US" dirty="0" smtClean="0"/>
              <a:t>A: Everywhere…</a:t>
            </a:r>
            <a:endParaRPr lang="en-US" dirty="0"/>
          </a:p>
        </p:txBody>
      </p:sp>
      <p:pic>
        <p:nvPicPr>
          <p:cNvPr id="46" name="Picture 4" descr="http://www.universal-web-design.com/vectors/arrows/00124/larg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734169" flipV="1">
            <a:off x="7386533" y="3222694"/>
            <a:ext cx="1491932" cy="1190625"/>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bwMode="auto">
          <a:xfrm>
            <a:off x="2408435"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1" name="5-Point Star 20"/>
          <p:cNvSpPr/>
          <p:nvPr/>
        </p:nvSpPr>
        <p:spPr bwMode="auto">
          <a:xfrm>
            <a:off x="6324600" y="152177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2" name="5-Point Star 21"/>
          <p:cNvSpPr/>
          <p:nvPr/>
        </p:nvSpPr>
        <p:spPr bwMode="auto">
          <a:xfrm>
            <a:off x="3276600" y="123552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3" name="5-Point Star 22"/>
          <p:cNvSpPr/>
          <p:nvPr/>
        </p:nvSpPr>
        <p:spPr bwMode="auto">
          <a:xfrm>
            <a:off x="5334000" y="1254894"/>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4" name="5-Point Star 23"/>
          <p:cNvSpPr/>
          <p:nvPr/>
        </p:nvSpPr>
        <p:spPr bwMode="auto">
          <a:xfrm>
            <a:off x="4372251"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5" name="5-Point Star 24"/>
          <p:cNvSpPr/>
          <p:nvPr/>
        </p:nvSpPr>
        <p:spPr bwMode="auto">
          <a:xfrm>
            <a:off x="7239000" y="1254894"/>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6" name="5-Point Star 25"/>
          <p:cNvSpPr/>
          <p:nvPr/>
        </p:nvSpPr>
        <p:spPr bwMode="auto">
          <a:xfrm>
            <a:off x="8216735"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7" name="5-Point Star 26"/>
          <p:cNvSpPr/>
          <p:nvPr/>
        </p:nvSpPr>
        <p:spPr bwMode="auto">
          <a:xfrm>
            <a:off x="2185006" y="36275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8" name="5-Point Star 27"/>
          <p:cNvSpPr/>
          <p:nvPr/>
        </p:nvSpPr>
        <p:spPr bwMode="auto">
          <a:xfrm>
            <a:off x="1388002" y="2743200"/>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5-Point Star 29"/>
          <p:cNvSpPr/>
          <p:nvPr/>
        </p:nvSpPr>
        <p:spPr bwMode="auto">
          <a:xfrm>
            <a:off x="954938" y="4470019"/>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1" name="5-Point Star 30"/>
          <p:cNvSpPr/>
          <p:nvPr/>
        </p:nvSpPr>
        <p:spPr bwMode="auto">
          <a:xfrm>
            <a:off x="1476149" y="5257800"/>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2" name="5-Point Star 31"/>
          <p:cNvSpPr/>
          <p:nvPr/>
        </p:nvSpPr>
        <p:spPr bwMode="auto">
          <a:xfrm>
            <a:off x="2355678" y="50756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3" name="5-Point Star 32"/>
          <p:cNvSpPr/>
          <p:nvPr/>
        </p:nvSpPr>
        <p:spPr bwMode="auto">
          <a:xfrm>
            <a:off x="3352800" y="521647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4" name="5-Point Star 33"/>
          <p:cNvSpPr/>
          <p:nvPr/>
        </p:nvSpPr>
        <p:spPr bwMode="auto">
          <a:xfrm>
            <a:off x="4267200" y="50756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5" name="5-Point Star 34"/>
          <p:cNvSpPr/>
          <p:nvPr/>
        </p:nvSpPr>
        <p:spPr bwMode="auto">
          <a:xfrm>
            <a:off x="5257799" y="52280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6" name="5-Point Star 35"/>
          <p:cNvSpPr/>
          <p:nvPr/>
        </p:nvSpPr>
        <p:spPr bwMode="auto">
          <a:xfrm>
            <a:off x="6172200" y="5061488"/>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7" name="5-Point Star 36"/>
          <p:cNvSpPr/>
          <p:nvPr/>
        </p:nvSpPr>
        <p:spPr bwMode="auto">
          <a:xfrm>
            <a:off x="7162799" y="52280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8" name="5-Point Star 37"/>
          <p:cNvSpPr/>
          <p:nvPr/>
        </p:nvSpPr>
        <p:spPr bwMode="auto">
          <a:xfrm>
            <a:off x="8064335" y="378340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9" name="TextBox 38"/>
          <p:cNvSpPr txBox="1"/>
          <p:nvPr/>
        </p:nvSpPr>
        <p:spPr>
          <a:xfrm>
            <a:off x="2466769" y="3595300"/>
            <a:ext cx="4940776"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mn-lt"/>
              </a:rPr>
              <a:t>= Opportunities for Investigation</a:t>
            </a:r>
            <a:endParaRPr lang="en-US" sz="24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7578982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
                                        <p:tgtEl>
                                          <p:spTgt spid="30"/>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
                                        <p:tgtEl>
                                          <p:spTgt spid="28"/>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00"/>
                                        <p:tgtEl>
                                          <p:spTgt spid="31"/>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
                                        <p:tgtEl>
                                          <p:spTgt spid="20"/>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
                                        <p:tgtEl>
                                          <p:spTgt spid="3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
                                        <p:tgtEl>
                                          <p:spTgt spid="22"/>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00"/>
                                        <p:tgtEl>
                                          <p:spTgt spid="33"/>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00"/>
                                        <p:tgtEl>
                                          <p:spTgt spid="24"/>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200"/>
                                        <p:tgtEl>
                                          <p:spTgt spid="34"/>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00"/>
                                        <p:tgtEl>
                                          <p:spTgt spid="2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200"/>
                                        <p:tgtEl>
                                          <p:spTgt spid="35"/>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00"/>
                                        <p:tgtEl>
                                          <p:spTgt spid="21"/>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00"/>
                                        <p:tgtEl>
                                          <p:spTgt spid="36"/>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
                                        <p:tgtEl>
                                          <p:spTgt spid="25"/>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200"/>
                                        <p:tgtEl>
                                          <p:spTgt spid="37"/>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00"/>
                                        <p:tgtEl>
                                          <p:spTgt spid="26"/>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2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527767" y="4873261"/>
            <a:ext cx="7688968"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1348322" y="1136351"/>
            <a:ext cx="7772401" cy="1676400"/>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aphicFrame>
        <p:nvGraphicFramePr>
          <p:cNvPr id="2" name="Diagram 1"/>
          <p:cNvGraphicFramePr/>
          <p:nvPr>
            <p:extLst>
              <p:ext uri="{D42A27DB-BD31-4B8C-83A1-F6EECF244321}">
                <p14:modId xmlns:p14="http://schemas.microsoft.com/office/powerpoint/2010/main" val="3135149320"/>
              </p:ext>
            </p:extLst>
          </p:nvPr>
        </p:nvGraphicFramePr>
        <p:xfrm>
          <a:off x="1957923" y="1136351"/>
          <a:ext cx="70866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p:cNvGraphicFramePr/>
          <p:nvPr>
            <p:extLst>
              <p:ext uri="{D42A27DB-BD31-4B8C-83A1-F6EECF244321}">
                <p14:modId xmlns:p14="http://schemas.microsoft.com/office/powerpoint/2010/main" val="1562937926"/>
              </p:ext>
            </p:extLst>
          </p:nvPr>
        </p:nvGraphicFramePr>
        <p:xfrm>
          <a:off x="990815" y="4953000"/>
          <a:ext cx="7086599" cy="1747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0" name="Group 39"/>
          <p:cNvGrpSpPr/>
          <p:nvPr/>
        </p:nvGrpSpPr>
        <p:grpSpPr>
          <a:xfrm>
            <a:off x="76200" y="3048000"/>
            <a:ext cx="1354342" cy="820800"/>
            <a:chOff x="52407" y="19541"/>
            <a:chExt cx="1166792" cy="820800"/>
          </a:xfrm>
          <a:scene3d>
            <a:camera prst="orthographicFront"/>
            <a:lightRig rig="threePt" dir="t">
              <a:rot lat="0" lon="0" rev="7500000"/>
            </a:lightRig>
          </a:scene3d>
        </p:grpSpPr>
        <p:sp>
          <p:nvSpPr>
            <p:cNvPr id="43" name="Rounded Rectangle 42"/>
            <p:cNvSpPr/>
            <p:nvPr/>
          </p:nvSpPr>
          <p:spPr>
            <a:xfrm>
              <a:off x="52407" y="19541"/>
              <a:ext cx="1166792" cy="820800"/>
            </a:xfrm>
            <a:prstGeom prst="roundRect">
              <a:avLst>
                <a:gd name="adj" fmla="val 10000"/>
              </a:avLst>
            </a:prstGeom>
            <a:solidFill>
              <a:srgbClr val="FF0000"/>
            </a:solid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4" name="Rounded Rectangle 4"/>
            <p:cNvSpPr/>
            <p:nvPr/>
          </p:nvSpPr>
          <p:spPr>
            <a:xfrm>
              <a:off x="52407" y="19541"/>
              <a:ext cx="1166792"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lvl="0" algn="r" defTabSz="711200">
                <a:lnSpc>
                  <a:spcPct val="90000"/>
                </a:lnSpc>
                <a:spcBef>
                  <a:spcPct val="0"/>
                </a:spcBef>
                <a:spcAft>
                  <a:spcPct val="35000"/>
                </a:spcAft>
              </a:pPr>
              <a:r>
                <a:rPr lang="en-US" sz="1600" kern="1200" dirty="0" smtClean="0">
                  <a:solidFill>
                    <a:srgbClr val="FFFF00"/>
                  </a:solidFill>
                  <a:effectLst>
                    <a:outerShdw blurRad="38100" dist="38100" dir="2700000" algn="tl">
                      <a:srgbClr val="000000">
                        <a:alpha val="43137"/>
                      </a:srgbClr>
                    </a:outerShdw>
                  </a:effectLst>
                </a:rPr>
                <a:t>The </a:t>
              </a:r>
              <a:r>
                <a:rPr lang="en-US" sz="1600" dirty="0" smtClean="0">
                  <a:solidFill>
                    <a:srgbClr val="FFFF00"/>
                  </a:solidFill>
                  <a:effectLst>
                    <a:outerShdw blurRad="38100" dist="38100" dir="2700000" algn="tl">
                      <a:srgbClr val="000000">
                        <a:alpha val="43137"/>
                      </a:srgbClr>
                    </a:outerShdw>
                  </a:effectLst>
                </a:rPr>
                <a:t>Impact</a:t>
              </a:r>
              <a:endParaRPr lang="en-US" sz="1600" kern="1200" dirty="0">
                <a:solidFill>
                  <a:srgbClr val="FFFF00"/>
                </a:solidFill>
                <a:effectLst>
                  <a:outerShdw blurRad="38100" dist="38100" dir="2700000" algn="tl">
                    <a:srgbClr val="000000">
                      <a:alpha val="43137"/>
                    </a:srgbClr>
                  </a:outerShdw>
                </a:effectLst>
              </a:endParaRPr>
            </a:p>
          </p:txBody>
        </p:sp>
      </p:grpSp>
      <p:sp>
        <p:nvSpPr>
          <p:cNvPr id="42" name="Rounded Rectangle 41"/>
          <p:cNvSpPr/>
          <p:nvPr/>
        </p:nvSpPr>
        <p:spPr>
          <a:xfrm>
            <a:off x="381000" y="3429000"/>
            <a:ext cx="1166792" cy="1094400"/>
          </a:xfrm>
          <a:prstGeom prst="roundRect">
            <a:avLst>
              <a:gd name="adj" fmla="val 10000"/>
            </a:avLst>
          </a:prstGeom>
          <a:blipFill rotWithShape="0">
            <a:blip r:embed="rId13"/>
            <a:stretch>
              <a:fillRect/>
            </a:stretch>
          </a:blip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rot="18923165">
            <a:off x="1377605" y="2740594"/>
            <a:ext cx="369207" cy="286019"/>
            <a:chOff x="1325930" y="109890"/>
            <a:chExt cx="369207" cy="286019"/>
          </a:xfrm>
          <a:scene3d>
            <a:camera prst="orthographicFront"/>
            <a:lightRig rig="threePt" dir="t">
              <a:rot lat="0" lon="0" rev="7500000"/>
            </a:lightRig>
          </a:scene3d>
        </p:grpSpPr>
        <p:sp>
          <p:nvSpPr>
            <p:cNvPr id="12" name="Right Arrow 11"/>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grpSp>
        <p:nvGrpSpPr>
          <p:cNvPr id="14" name="Group 13"/>
          <p:cNvGrpSpPr/>
          <p:nvPr/>
        </p:nvGrpSpPr>
        <p:grpSpPr>
          <a:xfrm rot="3585283">
            <a:off x="843663" y="4574835"/>
            <a:ext cx="369207" cy="286019"/>
            <a:chOff x="1325930" y="109890"/>
            <a:chExt cx="369207" cy="286019"/>
          </a:xfrm>
          <a:scene3d>
            <a:camera prst="orthographicFront"/>
            <a:lightRig rig="threePt" dir="t">
              <a:rot lat="0" lon="0" rev="7500000"/>
            </a:lightRig>
          </a:scene3d>
        </p:grpSpPr>
        <p:sp>
          <p:nvSpPr>
            <p:cNvPr id="15" name="Right Arrow 14"/>
            <p:cNvSpPr/>
            <p:nvPr/>
          </p:nvSpPr>
          <p:spPr>
            <a:xfrm>
              <a:off x="1325930" y="109890"/>
              <a:ext cx="369207" cy="286019"/>
            </a:xfrm>
            <a:prstGeom prst="rightArrow">
              <a:avLst>
                <a:gd name="adj1" fmla="val 60000"/>
                <a:gd name="adj2" fmla="val 50000"/>
              </a:avLst>
            </a:prstGeom>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Right Arrow 4"/>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rgbClr val="FFFF00"/>
                </a:solidFill>
                <a:effectLst>
                  <a:outerShdw blurRad="38100" dist="38100" dir="2700000" algn="tl">
                    <a:srgbClr val="000000">
                      <a:alpha val="43137"/>
                    </a:srgbClr>
                  </a:outerShdw>
                </a:effectLst>
              </a:endParaRPr>
            </a:p>
          </p:txBody>
        </p:sp>
      </p:grpSp>
      <p:pic>
        <p:nvPicPr>
          <p:cNvPr id="46" name="Picture 4" descr="http://www.universal-web-design.com/vectors/arrows/00124/larg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734169" flipV="1">
            <a:off x="7386533" y="3222694"/>
            <a:ext cx="1491932" cy="1190625"/>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bwMode="auto">
          <a:xfrm>
            <a:off x="2408435"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1" name="5-Point Star 20"/>
          <p:cNvSpPr/>
          <p:nvPr/>
        </p:nvSpPr>
        <p:spPr bwMode="auto">
          <a:xfrm>
            <a:off x="6324600" y="152177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2" name="5-Point Star 21"/>
          <p:cNvSpPr/>
          <p:nvPr/>
        </p:nvSpPr>
        <p:spPr bwMode="auto">
          <a:xfrm>
            <a:off x="3276600" y="123552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3" name="5-Point Star 22"/>
          <p:cNvSpPr/>
          <p:nvPr/>
        </p:nvSpPr>
        <p:spPr bwMode="auto">
          <a:xfrm>
            <a:off x="5334000" y="1254894"/>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4" name="5-Point Star 23"/>
          <p:cNvSpPr/>
          <p:nvPr/>
        </p:nvSpPr>
        <p:spPr bwMode="auto">
          <a:xfrm>
            <a:off x="4372251"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5" name="5-Point Star 24"/>
          <p:cNvSpPr/>
          <p:nvPr/>
        </p:nvSpPr>
        <p:spPr bwMode="auto">
          <a:xfrm>
            <a:off x="7239000" y="1254894"/>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6" name="5-Point Star 25"/>
          <p:cNvSpPr/>
          <p:nvPr/>
        </p:nvSpPr>
        <p:spPr bwMode="auto">
          <a:xfrm>
            <a:off x="8216735" y="14529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8" name="5-Point Star 27"/>
          <p:cNvSpPr/>
          <p:nvPr/>
        </p:nvSpPr>
        <p:spPr bwMode="auto">
          <a:xfrm>
            <a:off x="1388002" y="2743200"/>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5-Point Star 29"/>
          <p:cNvSpPr/>
          <p:nvPr/>
        </p:nvSpPr>
        <p:spPr bwMode="auto">
          <a:xfrm>
            <a:off x="954938" y="4470019"/>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1" name="5-Point Star 30"/>
          <p:cNvSpPr/>
          <p:nvPr/>
        </p:nvSpPr>
        <p:spPr bwMode="auto">
          <a:xfrm>
            <a:off x="1476149" y="5257800"/>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2" name="5-Point Star 31"/>
          <p:cNvSpPr/>
          <p:nvPr/>
        </p:nvSpPr>
        <p:spPr bwMode="auto">
          <a:xfrm>
            <a:off x="2355678" y="50756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3" name="5-Point Star 32"/>
          <p:cNvSpPr/>
          <p:nvPr/>
        </p:nvSpPr>
        <p:spPr bwMode="auto">
          <a:xfrm>
            <a:off x="3352800" y="5216471"/>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4" name="5-Point Star 33"/>
          <p:cNvSpPr/>
          <p:nvPr/>
        </p:nvSpPr>
        <p:spPr bwMode="auto">
          <a:xfrm>
            <a:off x="4267200" y="50756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5" name="5-Point Star 34"/>
          <p:cNvSpPr/>
          <p:nvPr/>
        </p:nvSpPr>
        <p:spPr bwMode="auto">
          <a:xfrm>
            <a:off x="5257799" y="52280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6" name="5-Point Star 35"/>
          <p:cNvSpPr/>
          <p:nvPr/>
        </p:nvSpPr>
        <p:spPr bwMode="auto">
          <a:xfrm>
            <a:off x="6172200" y="5061488"/>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7" name="5-Point Star 36"/>
          <p:cNvSpPr/>
          <p:nvPr/>
        </p:nvSpPr>
        <p:spPr bwMode="auto">
          <a:xfrm>
            <a:off x="7162799" y="5228095"/>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8" name="5-Point Star 37"/>
          <p:cNvSpPr/>
          <p:nvPr/>
        </p:nvSpPr>
        <p:spPr bwMode="auto">
          <a:xfrm>
            <a:off x="8064335" y="378340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45" name="TextBox 44"/>
          <p:cNvSpPr txBox="1"/>
          <p:nvPr/>
        </p:nvSpPr>
        <p:spPr>
          <a:xfrm>
            <a:off x="4986789" y="4642427"/>
            <a:ext cx="694421"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Human</a:t>
            </a:r>
          </a:p>
          <a:p>
            <a:pPr algn="ctr"/>
            <a:r>
              <a:rPr lang="en-US" sz="1100" b="1" dirty="0" smtClean="0">
                <a:solidFill>
                  <a:srgbClr val="00FF00"/>
                </a:solidFill>
                <a:effectLst>
                  <a:outerShdw blurRad="38100" dist="38100" dir="2700000" algn="tl">
                    <a:srgbClr val="000000">
                      <a:alpha val="43137"/>
                    </a:srgbClr>
                  </a:outerShdw>
                </a:effectLst>
                <a:latin typeface="+mn-lt"/>
              </a:rPr>
              <a:t>Factors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47" name="TextBox 46"/>
          <p:cNvSpPr txBox="1"/>
          <p:nvPr/>
        </p:nvSpPr>
        <p:spPr>
          <a:xfrm>
            <a:off x="6090328" y="1836051"/>
            <a:ext cx="938077"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Economics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48" name="TextBox 47"/>
          <p:cNvSpPr txBox="1"/>
          <p:nvPr/>
        </p:nvSpPr>
        <p:spPr>
          <a:xfrm>
            <a:off x="4952183" y="866001"/>
            <a:ext cx="111120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Anthropology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1" name="TextBox 50"/>
          <p:cNvSpPr txBox="1"/>
          <p:nvPr/>
        </p:nvSpPr>
        <p:spPr>
          <a:xfrm>
            <a:off x="6964849" y="589002"/>
            <a:ext cx="859531"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Sociology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2" name="TextBox 51"/>
          <p:cNvSpPr txBox="1"/>
          <p:nvPr/>
        </p:nvSpPr>
        <p:spPr>
          <a:xfrm>
            <a:off x="7722687" y="4331519"/>
            <a:ext cx="97815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Psychology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3" name="TextBox 52"/>
          <p:cNvSpPr txBox="1"/>
          <p:nvPr/>
        </p:nvSpPr>
        <p:spPr>
          <a:xfrm>
            <a:off x="2215194" y="2253340"/>
            <a:ext cx="607859"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Public</a:t>
            </a:r>
          </a:p>
          <a:p>
            <a:pPr algn="ctr"/>
            <a:r>
              <a:rPr lang="en-US" sz="1100" b="1" dirty="0" smtClean="0">
                <a:solidFill>
                  <a:srgbClr val="00FF00"/>
                </a:solidFill>
                <a:effectLst>
                  <a:outerShdw blurRad="38100" dist="38100" dir="2700000" algn="tl">
                    <a:srgbClr val="000000">
                      <a:alpha val="43137"/>
                    </a:srgbClr>
                  </a:outerShdw>
                </a:effectLst>
                <a:latin typeface="+mn-lt"/>
              </a:rPr>
              <a:t>Policy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5" name="TextBox 54"/>
          <p:cNvSpPr txBox="1"/>
          <p:nvPr/>
        </p:nvSpPr>
        <p:spPr>
          <a:xfrm>
            <a:off x="7586431" y="4112422"/>
            <a:ext cx="1250663"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Communication</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6" name="TextBox 55"/>
          <p:cNvSpPr txBox="1"/>
          <p:nvPr/>
        </p:nvSpPr>
        <p:spPr>
          <a:xfrm>
            <a:off x="1500771" y="2941766"/>
            <a:ext cx="930063"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Human</a:t>
            </a:r>
          </a:p>
          <a:p>
            <a:pPr algn="ctr"/>
            <a:r>
              <a:rPr lang="en-US" sz="1100" b="1" dirty="0" smtClean="0">
                <a:solidFill>
                  <a:srgbClr val="00FF00"/>
                </a:solidFill>
                <a:effectLst>
                  <a:outerShdw blurRad="38100" dist="38100" dir="2700000" algn="tl">
                    <a:srgbClr val="000000">
                      <a:alpha val="43137"/>
                    </a:srgbClr>
                  </a:outerShdw>
                </a:effectLst>
                <a:latin typeface="+mn-lt"/>
              </a:rPr>
              <a:t>Geography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7" name="TextBox 56"/>
          <p:cNvSpPr txBox="1"/>
          <p:nvPr/>
        </p:nvSpPr>
        <p:spPr>
          <a:xfrm>
            <a:off x="4203576" y="2113917"/>
            <a:ext cx="723275"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Political</a:t>
            </a:r>
          </a:p>
          <a:p>
            <a:pPr algn="ctr"/>
            <a:r>
              <a:rPr lang="en-US" sz="1100" b="1" dirty="0" smtClean="0">
                <a:solidFill>
                  <a:srgbClr val="00FF00"/>
                </a:solidFill>
                <a:effectLst>
                  <a:outerShdw blurRad="38100" dist="38100" dir="2700000" algn="tl">
                    <a:srgbClr val="000000">
                      <a:alpha val="43137"/>
                    </a:srgbClr>
                  </a:outerShdw>
                </a:effectLst>
                <a:latin typeface="+mn-lt"/>
              </a:rPr>
              <a:t>Science</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8" name="TextBox 57"/>
          <p:cNvSpPr txBox="1"/>
          <p:nvPr/>
        </p:nvSpPr>
        <p:spPr>
          <a:xfrm>
            <a:off x="7747533" y="3433403"/>
            <a:ext cx="928459"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Linguistics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59" name="TextBox 58"/>
          <p:cNvSpPr txBox="1"/>
          <p:nvPr/>
        </p:nvSpPr>
        <p:spPr>
          <a:xfrm>
            <a:off x="1587055" y="3394996"/>
            <a:ext cx="716863"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Cultural</a:t>
            </a:r>
          </a:p>
          <a:p>
            <a:pPr algn="ctr"/>
            <a:r>
              <a:rPr lang="en-US" sz="1100" b="1" dirty="0" smtClean="0">
                <a:solidFill>
                  <a:srgbClr val="00FF00"/>
                </a:solidFill>
                <a:effectLst>
                  <a:outerShdw blurRad="38100" dist="38100" dir="2700000" algn="tl">
                    <a:srgbClr val="000000">
                      <a:alpha val="43137"/>
                    </a:srgbClr>
                  </a:outerShdw>
                </a:effectLst>
                <a:latin typeface="+mn-lt"/>
              </a:rPr>
              <a:t>Studies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2" name="TextBox 61"/>
          <p:cNvSpPr txBox="1"/>
          <p:nvPr/>
        </p:nvSpPr>
        <p:spPr>
          <a:xfrm>
            <a:off x="6877362" y="4598064"/>
            <a:ext cx="723275"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Political</a:t>
            </a:r>
          </a:p>
          <a:p>
            <a:pPr algn="ctr"/>
            <a:r>
              <a:rPr lang="en-US" sz="1100" b="1" dirty="0" smtClean="0">
                <a:solidFill>
                  <a:srgbClr val="00FF00"/>
                </a:solidFill>
                <a:effectLst>
                  <a:outerShdw blurRad="38100" dist="38100" dir="2700000" algn="tl">
                    <a:srgbClr val="000000">
                      <a:alpha val="43137"/>
                    </a:srgbClr>
                  </a:outerShdw>
                </a:effectLst>
                <a:latin typeface="+mn-lt"/>
              </a:rPr>
              <a:t>Science</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3" name="TextBox 62"/>
          <p:cNvSpPr txBox="1"/>
          <p:nvPr/>
        </p:nvSpPr>
        <p:spPr>
          <a:xfrm>
            <a:off x="3009146" y="832419"/>
            <a:ext cx="938077"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Economics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4" name="TextBox 63"/>
          <p:cNvSpPr txBox="1"/>
          <p:nvPr/>
        </p:nvSpPr>
        <p:spPr>
          <a:xfrm>
            <a:off x="1951839" y="1974551"/>
            <a:ext cx="1250663"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Communication</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5" name="TextBox 64"/>
          <p:cNvSpPr txBox="1"/>
          <p:nvPr/>
        </p:nvSpPr>
        <p:spPr>
          <a:xfrm>
            <a:off x="4072389" y="4642428"/>
            <a:ext cx="694421"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Human</a:t>
            </a:r>
          </a:p>
          <a:p>
            <a:pPr algn="ctr"/>
            <a:r>
              <a:rPr lang="en-US" sz="1100" b="1" dirty="0" smtClean="0">
                <a:solidFill>
                  <a:srgbClr val="00FF00"/>
                </a:solidFill>
                <a:effectLst>
                  <a:outerShdw blurRad="38100" dist="38100" dir="2700000" algn="tl">
                    <a:srgbClr val="000000">
                      <a:alpha val="43137"/>
                    </a:srgbClr>
                  </a:outerShdw>
                </a:effectLst>
                <a:latin typeface="+mn-lt"/>
              </a:rPr>
              <a:t>Factors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6" name="TextBox 65"/>
          <p:cNvSpPr txBox="1"/>
          <p:nvPr/>
        </p:nvSpPr>
        <p:spPr>
          <a:xfrm>
            <a:off x="1322463" y="4614030"/>
            <a:ext cx="694421"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Human</a:t>
            </a:r>
          </a:p>
          <a:p>
            <a:pPr algn="ctr"/>
            <a:r>
              <a:rPr lang="en-US" sz="1100" b="1" dirty="0" smtClean="0">
                <a:solidFill>
                  <a:srgbClr val="00FF00"/>
                </a:solidFill>
                <a:effectLst>
                  <a:outerShdw blurRad="38100" dist="38100" dir="2700000" algn="tl">
                    <a:srgbClr val="000000">
                      <a:alpha val="43137"/>
                    </a:srgbClr>
                  </a:outerShdw>
                </a:effectLst>
                <a:latin typeface="+mn-lt"/>
              </a:rPr>
              <a:t>Factors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7" name="TextBox 66"/>
          <p:cNvSpPr txBox="1"/>
          <p:nvPr/>
        </p:nvSpPr>
        <p:spPr>
          <a:xfrm>
            <a:off x="7131945" y="832419"/>
            <a:ext cx="458779"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Law</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8" name="TextBox 67"/>
          <p:cNvSpPr txBox="1"/>
          <p:nvPr/>
        </p:nvSpPr>
        <p:spPr>
          <a:xfrm>
            <a:off x="5018708" y="589002"/>
            <a:ext cx="97815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Psychology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69" name="TextBox 68"/>
          <p:cNvSpPr txBox="1"/>
          <p:nvPr/>
        </p:nvSpPr>
        <p:spPr>
          <a:xfrm>
            <a:off x="5065105" y="312003"/>
            <a:ext cx="859531"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Sociology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0" name="TextBox 69"/>
          <p:cNvSpPr txBox="1"/>
          <p:nvPr/>
        </p:nvSpPr>
        <p:spPr>
          <a:xfrm>
            <a:off x="4970527" y="-2957995"/>
            <a:ext cx="1048684" cy="276999"/>
          </a:xfrm>
          <a:prstGeom prst="rect">
            <a:avLst/>
          </a:prstGeom>
          <a:solidFill>
            <a:schemeClr val="accent4">
              <a:lumMod val="85000"/>
              <a:lumOff val="15000"/>
              <a:alpha val="50000"/>
            </a:schemeClr>
          </a:solidFill>
        </p:spPr>
        <p:txBody>
          <a:bodyPr wrap="none" rtlCol="0">
            <a:spAutoFit/>
          </a:bodyPr>
          <a:lstStyle/>
          <a:p>
            <a:pPr algn="ctr"/>
            <a:r>
              <a:rPr lang="en-US" sz="1200" b="1" dirty="0" smtClean="0">
                <a:solidFill>
                  <a:srgbClr val="FF00FF"/>
                </a:solidFill>
                <a:effectLst>
                  <a:outerShdw blurRad="38100" dist="38100" dir="2700000" algn="tl">
                    <a:srgbClr val="000000">
                      <a:alpha val="43137"/>
                    </a:srgbClr>
                  </a:outerShdw>
                </a:effectLst>
              </a:rPr>
              <a:t>Psychology</a:t>
            </a:r>
            <a:endParaRPr lang="en-US" sz="1200" b="1" dirty="0">
              <a:solidFill>
                <a:srgbClr val="FF00FF"/>
              </a:solidFill>
              <a:effectLst>
                <a:outerShdw blurRad="38100" dist="38100" dir="2700000" algn="tl">
                  <a:srgbClr val="000000">
                    <a:alpha val="43137"/>
                  </a:srgbClr>
                </a:outerShdw>
              </a:effectLst>
            </a:endParaRPr>
          </a:p>
        </p:txBody>
      </p:sp>
      <p:sp>
        <p:nvSpPr>
          <p:cNvPr id="74" name="TextBox 73"/>
          <p:cNvSpPr txBox="1"/>
          <p:nvPr/>
        </p:nvSpPr>
        <p:spPr>
          <a:xfrm>
            <a:off x="2967468" y="4699152"/>
            <a:ext cx="97815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Psychology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5" name="TextBox 74"/>
          <p:cNvSpPr txBox="1"/>
          <p:nvPr/>
        </p:nvSpPr>
        <p:spPr>
          <a:xfrm>
            <a:off x="4102961" y="1836051"/>
            <a:ext cx="938077"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Economics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6" name="TextBox 75"/>
          <p:cNvSpPr txBox="1"/>
          <p:nvPr/>
        </p:nvSpPr>
        <p:spPr>
          <a:xfrm>
            <a:off x="6191881" y="2113917"/>
            <a:ext cx="716863"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Cultural</a:t>
            </a:r>
          </a:p>
          <a:p>
            <a:pPr algn="ctr"/>
            <a:r>
              <a:rPr lang="en-US" sz="1100" b="1" dirty="0" smtClean="0">
                <a:solidFill>
                  <a:srgbClr val="00FF00"/>
                </a:solidFill>
                <a:effectLst>
                  <a:outerShdw blurRad="38100" dist="38100" dir="2700000" algn="tl">
                    <a:srgbClr val="000000">
                      <a:alpha val="43137"/>
                    </a:srgbClr>
                  </a:outerShdw>
                </a:effectLst>
                <a:latin typeface="+mn-lt"/>
              </a:rPr>
              <a:t>Studies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7" name="TextBox 76"/>
          <p:cNvSpPr txBox="1"/>
          <p:nvPr/>
        </p:nvSpPr>
        <p:spPr>
          <a:xfrm>
            <a:off x="5860370" y="4798696"/>
            <a:ext cx="928459"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Linguistics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8" name="5-Point Star 77"/>
          <p:cNvSpPr/>
          <p:nvPr/>
        </p:nvSpPr>
        <p:spPr bwMode="auto">
          <a:xfrm>
            <a:off x="2185006" y="3627566"/>
            <a:ext cx="304800" cy="304800"/>
          </a:xfrm>
          <a:prstGeom prst="star5">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79" name="TextBox 78"/>
          <p:cNvSpPr txBox="1"/>
          <p:nvPr/>
        </p:nvSpPr>
        <p:spPr>
          <a:xfrm>
            <a:off x="2466769" y="3595300"/>
            <a:ext cx="4940776"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mn-lt"/>
              </a:rPr>
              <a:t>= Opportunities for Investigation</a:t>
            </a:r>
            <a:endParaRPr lang="en-US" sz="2400" b="1" dirty="0">
              <a:solidFill>
                <a:srgbClr val="FFFF00"/>
              </a:solidFill>
              <a:effectLst>
                <a:outerShdw blurRad="38100" dist="38100" dir="2700000" algn="tl">
                  <a:srgbClr val="000000">
                    <a:alpha val="43137"/>
                  </a:srgbClr>
                </a:outerShdw>
              </a:effectLst>
              <a:latin typeface="+mn-lt"/>
            </a:endParaRPr>
          </a:p>
        </p:txBody>
      </p:sp>
      <p:sp>
        <p:nvSpPr>
          <p:cNvPr id="81" name="TextBox 80"/>
          <p:cNvSpPr txBox="1"/>
          <p:nvPr/>
        </p:nvSpPr>
        <p:spPr>
          <a:xfrm>
            <a:off x="8032459" y="1789504"/>
            <a:ext cx="97815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Psychology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82" name="TextBox 81"/>
          <p:cNvSpPr txBox="1"/>
          <p:nvPr/>
        </p:nvSpPr>
        <p:spPr>
          <a:xfrm>
            <a:off x="7965933" y="2066503"/>
            <a:ext cx="111120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Anthropology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83" name="TextBox 82"/>
          <p:cNvSpPr txBox="1"/>
          <p:nvPr/>
        </p:nvSpPr>
        <p:spPr>
          <a:xfrm>
            <a:off x="2188205" y="4606818"/>
            <a:ext cx="694421" cy="430887"/>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Human</a:t>
            </a:r>
          </a:p>
          <a:p>
            <a:pPr algn="ctr"/>
            <a:r>
              <a:rPr lang="en-US" sz="1100" b="1" dirty="0" smtClean="0">
                <a:solidFill>
                  <a:srgbClr val="00FF00"/>
                </a:solidFill>
                <a:effectLst>
                  <a:outerShdw blurRad="38100" dist="38100" dir="2700000" algn="tl">
                    <a:srgbClr val="000000">
                      <a:alpha val="43137"/>
                    </a:srgbClr>
                  </a:outerShdw>
                </a:effectLst>
                <a:latin typeface="+mn-lt"/>
              </a:rPr>
              <a:t>Factors</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84" name="TextBox 83"/>
          <p:cNvSpPr txBox="1"/>
          <p:nvPr/>
        </p:nvSpPr>
        <p:spPr>
          <a:xfrm>
            <a:off x="2900942" y="4403782"/>
            <a:ext cx="1111202" cy="261610"/>
          </a:xfrm>
          <a:prstGeom prst="rect">
            <a:avLst/>
          </a:prstGeom>
          <a:solidFill>
            <a:schemeClr val="accent4">
              <a:lumMod val="85000"/>
              <a:lumOff val="15000"/>
              <a:alpha val="50000"/>
            </a:schemeClr>
          </a:solidFill>
        </p:spPr>
        <p:txBody>
          <a:bodyPr wrap="none" rtlCol="0">
            <a:spAutoFit/>
          </a:bodyPr>
          <a:lstStyle/>
          <a:p>
            <a:pPr algn="ctr"/>
            <a:r>
              <a:rPr lang="en-US" sz="1100" b="1" dirty="0" smtClean="0">
                <a:solidFill>
                  <a:srgbClr val="00FF00"/>
                </a:solidFill>
                <a:effectLst>
                  <a:outerShdw blurRad="38100" dist="38100" dir="2700000" algn="tl">
                    <a:srgbClr val="000000">
                      <a:alpha val="43137"/>
                    </a:srgbClr>
                  </a:outerShdw>
                </a:effectLst>
                <a:latin typeface="+mn-lt"/>
              </a:rPr>
              <a:t>Anthropology</a:t>
            </a:r>
            <a:endParaRPr lang="en-US" sz="1100" b="1" dirty="0">
              <a:solidFill>
                <a:srgbClr val="00FF00"/>
              </a:solidFill>
              <a:effectLst>
                <a:outerShdw blurRad="38100" dist="38100" dir="2700000" algn="tl">
                  <a:srgbClr val="000000">
                    <a:alpha val="43137"/>
                  </a:srgbClr>
                </a:outerShdw>
              </a:effectLst>
              <a:latin typeface="+mn-lt"/>
            </a:endParaRPr>
          </a:p>
        </p:txBody>
      </p:sp>
      <p:sp>
        <p:nvSpPr>
          <p:cNvPr id="71" name="TextBox 70"/>
          <p:cNvSpPr txBox="1"/>
          <p:nvPr/>
        </p:nvSpPr>
        <p:spPr>
          <a:xfrm rot="16200000">
            <a:off x="1192621" y="1767032"/>
            <a:ext cx="954107"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Public</a:t>
            </a:r>
            <a:endParaRPr lang="en-US" sz="2000" b="1" dirty="0">
              <a:solidFill>
                <a:srgbClr val="FFFF00"/>
              </a:solidFill>
              <a:effectLst>
                <a:outerShdw blurRad="38100" dist="38100" dir="2700000" algn="tl">
                  <a:srgbClr val="000000">
                    <a:alpha val="43137"/>
                  </a:srgbClr>
                </a:outerShdw>
              </a:effectLst>
              <a:latin typeface="+mn-lt"/>
            </a:endParaRPr>
          </a:p>
        </p:txBody>
      </p:sp>
      <p:sp>
        <p:nvSpPr>
          <p:cNvPr id="72" name="TextBox 71"/>
          <p:cNvSpPr txBox="1"/>
          <p:nvPr/>
        </p:nvSpPr>
        <p:spPr>
          <a:xfrm rot="16200000">
            <a:off x="-35528" y="5511405"/>
            <a:ext cx="1495922"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Forecaster</a:t>
            </a:r>
            <a:endParaRPr lang="en-US" sz="2000" b="1" dirty="0">
              <a:solidFill>
                <a:srgbClr val="FFFF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069489853"/>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Freaked Out Yet?</a:t>
            </a:r>
            <a:endParaRPr lang="en-US" dirty="0"/>
          </a:p>
        </p:txBody>
      </p:sp>
      <p:sp>
        <p:nvSpPr>
          <p:cNvPr id="3" name="Content Placeholder 2"/>
          <p:cNvSpPr>
            <a:spLocks noGrp="1"/>
          </p:cNvSpPr>
          <p:nvPr>
            <p:ph idx="1"/>
          </p:nvPr>
        </p:nvSpPr>
        <p:spPr/>
        <p:txBody>
          <a:bodyPr/>
          <a:lstStyle/>
          <a:p>
            <a:r>
              <a:rPr lang="en-US" dirty="0" smtClean="0"/>
              <a:t>The future lies in the primordial soup.</a:t>
            </a:r>
          </a:p>
          <a:p>
            <a:r>
              <a:rPr lang="en-US" dirty="0" smtClean="0"/>
              <a:t>FACETs is </a:t>
            </a:r>
            <a:r>
              <a:rPr lang="en-US" dirty="0" smtClean="0">
                <a:solidFill>
                  <a:srgbClr val="FFFF00"/>
                </a:solidFill>
              </a:rPr>
              <a:t>intended to organize and guide the evolution of this diverse pool of activities and opportunities.</a:t>
            </a:r>
          </a:p>
          <a:p>
            <a:pPr lvl="1"/>
            <a:r>
              <a:rPr lang="en-US" dirty="0" smtClean="0"/>
              <a:t>WRN seeking this.</a:t>
            </a:r>
          </a:p>
          <a:p>
            <a:pPr lvl="1"/>
            <a:r>
              <a:rPr lang="en-US" dirty="0" smtClean="0"/>
              <a:t>Paths for success:  HWT, PG, Pilot Projects.</a:t>
            </a:r>
          </a:p>
          <a:p>
            <a:r>
              <a:rPr lang="en-US" dirty="0" smtClean="0">
                <a:solidFill>
                  <a:srgbClr val="FFFF00"/>
                </a:solidFill>
              </a:rPr>
              <a:t>FACETs cannot work without NWS, OAR, social science and partners (EMs, private sector, media) in lock step.</a:t>
            </a:r>
          </a:p>
        </p:txBody>
      </p:sp>
    </p:spTree>
    <p:extLst>
      <p:ext uri="{BB962C8B-B14F-4D97-AF65-F5344CB8AC3E}">
        <p14:creationId xmlns:p14="http://schemas.microsoft.com/office/powerpoint/2010/main" val="103505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1295399"/>
            <a:ext cx="57531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9840732">
            <a:off x="5724525" y="4174444"/>
            <a:ext cx="2334449" cy="923330"/>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WoF Workshop</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742947" y="958993"/>
            <a:ext cx="2228990" cy="141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02233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Going Forward…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9065475"/>
              </p:ext>
            </p:extLst>
          </p:nvPr>
        </p:nvGraphicFramePr>
        <p:xfrm>
          <a:off x="228600" y="1228725"/>
          <a:ext cx="8686800" cy="543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Right Arrow 2"/>
          <p:cNvSpPr/>
          <p:nvPr/>
        </p:nvSpPr>
        <p:spPr bwMode="auto">
          <a:xfrm>
            <a:off x="581025" y="5553074"/>
            <a:ext cx="7981950" cy="866775"/>
          </a:xfrm>
          <a:prstGeom prst="leftRightArrow">
            <a:avLst/>
          </a:prstGeom>
          <a:gradFill flip="none" rotWithShape="1">
            <a:gsLst>
              <a:gs pos="0">
                <a:srgbClr val="8488C4"/>
              </a:gs>
              <a:gs pos="53000">
                <a:srgbClr val="D4DEFF"/>
              </a:gs>
              <a:gs pos="83000">
                <a:srgbClr val="D4DEFF"/>
              </a:gs>
              <a:gs pos="100000">
                <a:srgbClr val="96AB94"/>
              </a:gs>
            </a:gsLst>
            <a:lin ang="0" scaled="0"/>
            <a:tileRect/>
          </a:gra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latin typeface="+mn-lt"/>
              </a:rPr>
              <a:t>Integrated Social Science</a:t>
            </a:r>
          </a:p>
        </p:txBody>
      </p:sp>
      <p:pic>
        <p:nvPicPr>
          <p:cNvPr id="6" name="Picture 4" descr="wo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656" r="50000"/>
          <a:stretch/>
        </p:blipFill>
        <p:spPr bwMode="auto">
          <a:xfrm>
            <a:off x="1810381" y="4048124"/>
            <a:ext cx="795990" cy="755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8376" y="4577978"/>
            <a:ext cx="846640" cy="66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5150" y="3961878"/>
            <a:ext cx="872656" cy="50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3233" y="3865503"/>
            <a:ext cx="429716" cy="112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026387" y="4067556"/>
            <a:ext cx="941816" cy="6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91121" y="4683656"/>
            <a:ext cx="1012348" cy="60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3" descr="w2image-PHI_ProbTornado-20070301-193956-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2425" y="4125906"/>
            <a:ext cx="896207" cy="588151"/>
          </a:xfrm>
          <a:prstGeom prst="rect">
            <a:avLst/>
          </a:prstGeom>
          <a:noFill/>
          <a:extLst>
            <a:ext uri="{909E8E84-426E-40DD-AFC4-6F175D3DCCD1}">
              <a14:hiddenFill xmlns:a14="http://schemas.microsoft.com/office/drawing/2010/main">
                <a:solidFill>
                  <a:srgbClr val="FFFFFF"/>
                </a:solidFill>
              </a14:hiddenFill>
            </a:ext>
          </a:extLst>
        </p:spPr>
      </p:pic>
      <p:sp>
        <p:nvSpPr>
          <p:cNvPr id="5" name="Left-Right Arrow 4"/>
          <p:cNvSpPr/>
          <p:nvPr/>
        </p:nvSpPr>
        <p:spPr bwMode="auto">
          <a:xfrm>
            <a:off x="581025" y="5048249"/>
            <a:ext cx="7981950" cy="866775"/>
          </a:xfrm>
          <a:prstGeom prst="leftRightArrow">
            <a:avLst/>
          </a:prstGeom>
          <a:gradFill flip="none" rotWithShape="1">
            <a:gsLst>
              <a:gs pos="0">
                <a:srgbClr val="8488C4"/>
              </a:gs>
              <a:gs pos="53000">
                <a:srgbClr val="D4DEFF"/>
              </a:gs>
              <a:gs pos="83000">
                <a:srgbClr val="D4DEFF"/>
              </a:gs>
              <a:gs pos="100000">
                <a:srgbClr val="96AB94"/>
              </a:gs>
            </a:gsLst>
            <a:lin ang="0" scaled="0"/>
            <a:tileRect/>
          </a:gra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latin typeface="+mn-lt"/>
              </a:rPr>
              <a:t>Hazardous</a:t>
            </a:r>
            <a:r>
              <a:rPr kumimoji="0" lang="en-US" sz="1800" b="1" i="0" u="none" strike="noStrike" cap="none" normalizeH="0" dirty="0" smtClean="0">
                <a:ln>
                  <a:noFill/>
                </a:ln>
                <a:solidFill>
                  <a:schemeClr val="tx1"/>
                </a:solidFill>
                <a:latin typeface="+mn-lt"/>
              </a:rPr>
              <a:t> Weather </a:t>
            </a:r>
            <a:r>
              <a:rPr kumimoji="0" lang="en-US" sz="1800" b="1" i="0" u="none" strike="noStrike" cap="none" normalizeH="0" dirty="0" err="1" smtClean="0">
                <a:ln>
                  <a:noFill/>
                </a:ln>
                <a:solidFill>
                  <a:schemeClr val="tx1"/>
                </a:solidFill>
                <a:latin typeface="+mn-lt"/>
              </a:rPr>
              <a:t>Testbed</a:t>
            </a:r>
            <a:r>
              <a:rPr kumimoji="0" lang="en-US" sz="1800" b="1" i="0" u="none" strike="noStrike" cap="none" normalizeH="0" dirty="0" smtClean="0">
                <a:ln>
                  <a:noFill/>
                </a:ln>
                <a:solidFill>
                  <a:schemeClr val="tx1"/>
                </a:solidFill>
                <a:latin typeface="+mn-lt"/>
              </a:rPr>
              <a:t> “Development &amp; Polishing”</a:t>
            </a:r>
            <a:endParaRPr kumimoji="0" lang="en-US" sz="1800" b="1" i="0" u="none" strike="noStrike" cap="none" normalizeH="0" baseline="0" dirty="0" smtClean="0">
              <a:ln>
                <a:noFill/>
              </a:ln>
              <a:solidFill>
                <a:schemeClr val="tx1"/>
              </a:solidFill>
              <a:latin typeface="+mn-lt"/>
            </a:endParaRPr>
          </a:p>
        </p:txBody>
      </p:sp>
      <p:pic>
        <p:nvPicPr>
          <p:cNvPr id="13"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45150" y="4520828"/>
            <a:ext cx="660890" cy="66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346158" y="6189016"/>
            <a:ext cx="1929512" cy="461665"/>
          </a:xfrm>
          <a:prstGeom prst="rect">
            <a:avLst/>
          </a:prstGeom>
          <a:noFill/>
        </p:spPr>
        <p:txBody>
          <a:bodyPr wrap="square" lIns="91440" tIns="45720" rIns="91440" bIns="45720">
            <a:spAutoFit/>
            <a:scene3d>
              <a:camera prst="isometricOffAxis1Right"/>
              <a:lightRig rig="threePt" dir="t"/>
            </a:scene3d>
          </a:bodyPr>
          <a:lstStyle/>
          <a:p>
            <a:pPr algn="ctr"/>
            <a:r>
              <a:rPr lang="en-US" sz="12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Mid-South Warning </a:t>
            </a:r>
          </a:p>
          <a:p>
            <a:pPr algn="ctr"/>
            <a:r>
              <a:rPr lang="en-US" sz="12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Improvement Project</a:t>
            </a:r>
            <a:endParaRPr lang="en-US" sz="1200" b="1" dirty="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endParaRPr>
          </a:p>
        </p:txBody>
      </p:sp>
      <p:sp>
        <p:nvSpPr>
          <p:cNvPr id="15" name="TextBox 14"/>
          <p:cNvSpPr txBox="1"/>
          <p:nvPr/>
        </p:nvSpPr>
        <p:spPr>
          <a:xfrm>
            <a:off x="6089905" y="3977080"/>
            <a:ext cx="1325676" cy="1384995"/>
          </a:xfrm>
          <a:prstGeom prst="rect">
            <a:avLst/>
          </a:prstGeom>
          <a:noFill/>
        </p:spPr>
        <p:txBody>
          <a:bodyPr wrap="square" rtlCol="0">
            <a:spAutoFit/>
          </a:bodyPr>
          <a:lstStyle/>
          <a:p>
            <a:pPr marL="171450" lvl="0" indent="-171450" algn="ctr">
              <a:buFont typeface="Arial" pitchFamily="34" charset="0"/>
              <a:buChar char="•"/>
            </a:pPr>
            <a:r>
              <a:rPr lang="en-US" sz="1200" dirty="0">
                <a:solidFill>
                  <a:srgbClr val="FFFF00"/>
                </a:solidFill>
                <a:latin typeface="+mn-lt"/>
              </a:rPr>
              <a:t>Education</a:t>
            </a:r>
          </a:p>
          <a:p>
            <a:pPr marL="171450" lvl="0" indent="-171450" algn="ctr">
              <a:buFont typeface="Arial" pitchFamily="34" charset="0"/>
              <a:buChar char="•"/>
            </a:pPr>
            <a:r>
              <a:rPr lang="en-US" sz="1200" dirty="0">
                <a:solidFill>
                  <a:srgbClr val="FFFF00"/>
                </a:solidFill>
                <a:latin typeface="+mn-lt"/>
              </a:rPr>
              <a:t>Preparedness</a:t>
            </a:r>
          </a:p>
          <a:p>
            <a:pPr marL="171450" lvl="0" indent="-171450" algn="ctr">
              <a:buFont typeface="Arial" pitchFamily="34" charset="0"/>
              <a:buChar char="•"/>
            </a:pPr>
            <a:r>
              <a:rPr lang="en-US" sz="1200" dirty="0">
                <a:solidFill>
                  <a:srgbClr val="FFFF00"/>
                </a:solidFill>
                <a:latin typeface="+mn-lt"/>
              </a:rPr>
              <a:t>Awareness</a:t>
            </a:r>
          </a:p>
          <a:p>
            <a:pPr marL="171450" lvl="0" indent="-171450" algn="ctr">
              <a:buFont typeface="Arial" pitchFamily="34" charset="0"/>
              <a:buChar char="•"/>
            </a:pPr>
            <a:r>
              <a:rPr lang="en-US" sz="1200" dirty="0">
                <a:solidFill>
                  <a:srgbClr val="FFFF00"/>
                </a:solidFill>
                <a:latin typeface="+mn-lt"/>
              </a:rPr>
              <a:t>Threat &amp; Vulnerability Matching</a:t>
            </a:r>
          </a:p>
          <a:p>
            <a:pPr marL="171450" indent="-171450">
              <a:buFont typeface="Arial" pitchFamily="34" charset="0"/>
              <a:buChar char="•"/>
            </a:pPr>
            <a:endParaRPr lang="en-US" sz="1200" dirty="0">
              <a:solidFill>
                <a:srgbClr val="FFFF00"/>
              </a:solidFill>
              <a:latin typeface="+mn-lt"/>
            </a:endParaRPr>
          </a:p>
        </p:txBody>
      </p:sp>
      <p:sp>
        <p:nvSpPr>
          <p:cNvPr id="16" name="TextBox 15"/>
          <p:cNvSpPr txBox="1"/>
          <p:nvPr/>
        </p:nvSpPr>
        <p:spPr>
          <a:xfrm>
            <a:off x="7635038" y="3858208"/>
            <a:ext cx="1216354" cy="830997"/>
          </a:xfrm>
          <a:prstGeom prst="rect">
            <a:avLst/>
          </a:prstGeom>
          <a:noFill/>
        </p:spPr>
        <p:txBody>
          <a:bodyPr wrap="square" rtlCol="0">
            <a:spAutoFit/>
          </a:bodyPr>
          <a:lstStyle/>
          <a:p>
            <a:pPr marL="171450" lvl="0" indent="-171450" algn="ctr">
              <a:buFont typeface="Arial" pitchFamily="34" charset="0"/>
              <a:buChar char="•"/>
            </a:pPr>
            <a:r>
              <a:rPr lang="en-US" sz="1200" dirty="0" smtClean="0">
                <a:solidFill>
                  <a:srgbClr val="FFFF00"/>
                </a:solidFill>
                <a:latin typeface="+mn-lt"/>
              </a:rPr>
              <a:t>Grid-based, improved metrics.</a:t>
            </a:r>
            <a:endParaRPr lang="en-US" sz="1200" dirty="0">
              <a:solidFill>
                <a:srgbClr val="FFFF00"/>
              </a:solidFill>
              <a:latin typeface="+mn-lt"/>
            </a:endParaRPr>
          </a:p>
          <a:p>
            <a:pPr marL="171450" indent="-171450">
              <a:buFont typeface="Arial" pitchFamily="34" charset="0"/>
              <a:buChar char="•"/>
            </a:pPr>
            <a:endParaRPr lang="en-US" sz="1200" dirty="0">
              <a:solidFill>
                <a:srgbClr val="FFFF00"/>
              </a:solidFill>
              <a:latin typeface="+mn-lt"/>
            </a:endParaRPr>
          </a:p>
        </p:txBody>
      </p:sp>
    </p:spTree>
    <p:extLst>
      <p:ext uri="{BB962C8B-B14F-4D97-AF65-F5344CB8AC3E}">
        <p14:creationId xmlns:p14="http://schemas.microsoft.com/office/powerpoint/2010/main" val="3704338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7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8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8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921" y="3789343"/>
            <a:ext cx="4194958" cy="1470025"/>
          </a:xfrm>
        </p:spPr>
        <p:txBody>
          <a:bodyPr/>
          <a:lstStyle/>
          <a:p>
            <a:r>
              <a:rPr lang="en-US" dirty="0" smtClean="0"/>
              <a:t>Your Questions?</a:t>
            </a:r>
            <a:endParaRPr lang="en-US" dirty="0"/>
          </a:p>
        </p:txBody>
      </p:sp>
      <p:sp>
        <p:nvSpPr>
          <p:cNvPr id="8" name="Subtitle 7"/>
          <p:cNvSpPr>
            <a:spLocks noGrp="1"/>
          </p:cNvSpPr>
          <p:nvPr>
            <p:ph type="subTitle" idx="1"/>
          </p:nvPr>
        </p:nvSpPr>
        <p:spPr>
          <a:xfrm>
            <a:off x="0" y="5105400"/>
            <a:ext cx="6400800" cy="1752600"/>
          </a:xfrm>
        </p:spPr>
        <p:txBody>
          <a:bodyPr/>
          <a:lstStyle/>
          <a:p>
            <a:r>
              <a:rPr lang="en-US" sz="2000" dirty="0" smtClean="0"/>
              <a:t>Lans P. Rothfusz</a:t>
            </a:r>
          </a:p>
          <a:p>
            <a:r>
              <a:rPr lang="en-US" sz="2000" dirty="0" smtClean="0"/>
              <a:t>lans.rothfusz@noaa.gov</a:t>
            </a:r>
          </a:p>
          <a:p>
            <a:r>
              <a:rPr lang="en-US" sz="2000" dirty="0" smtClean="0"/>
              <a:t>678-665-7049</a:t>
            </a:r>
            <a:endParaRPr lang="en-US" sz="2000" dirty="0"/>
          </a:p>
        </p:txBody>
      </p:sp>
      <p:sp>
        <p:nvSpPr>
          <p:cNvPr id="4915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20" y="388918"/>
            <a:ext cx="47625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913" y="344385"/>
            <a:ext cx="4086087"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Informed By…</a:t>
            </a:r>
            <a:endParaRPr lang="en-US" dirty="0"/>
          </a:p>
        </p:txBody>
      </p:sp>
      <p:sp>
        <p:nvSpPr>
          <p:cNvPr id="3" name="Content Placeholder 2"/>
          <p:cNvSpPr>
            <a:spLocks noGrp="1"/>
          </p:cNvSpPr>
          <p:nvPr>
            <p:ph idx="1"/>
          </p:nvPr>
        </p:nvSpPr>
        <p:spPr/>
        <p:txBody>
          <a:bodyPr/>
          <a:lstStyle/>
          <a:p>
            <a:r>
              <a:rPr lang="en-US" sz="2400" dirty="0"/>
              <a:t>Weather Ready Nation</a:t>
            </a:r>
          </a:p>
          <a:p>
            <a:pPr lvl="1"/>
            <a:r>
              <a:rPr lang="en-US" sz="2000" dirty="0"/>
              <a:t>Norman 2011</a:t>
            </a:r>
          </a:p>
          <a:p>
            <a:pPr lvl="1"/>
            <a:r>
              <a:rPr lang="en-US" sz="2000" dirty="0"/>
              <a:t>Birmingham 2012</a:t>
            </a:r>
          </a:p>
          <a:p>
            <a:r>
              <a:rPr lang="en-US" sz="2400" dirty="0" smtClean="0"/>
              <a:t>NWS Scientific Services Div. Chiefs</a:t>
            </a:r>
          </a:p>
          <a:p>
            <a:pPr lvl="1"/>
            <a:r>
              <a:rPr lang="en-US" sz="2000" dirty="0" smtClean="0"/>
              <a:t>“Science &amp; Technology Roadmap Capstone” (10/1/12)</a:t>
            </a:r>
          </a:p>
          <a:p>
            <a:r>
              <a:rPr lang="en-US" sz="2400" dirty="0" smtClean="0"/>
              <a:t>NWS Roadmap</a:t>
            </a:r>
          </a:p>
          <a:p>
            <a:r>
              <a:rPr lang="en-US" sz="2400" dirty="0" smtClean="0"/>
              <a:t>National Research Council</a:t>
            </a:r>
          </a:p>
          <a:p>
            <a:pPr lvl="1"/>
            <a:r>
              <a:rPr lang="en-US" sz="2000" dirty="0" smtClean="0"/>
              <a:t>“Weather Services for the Nation:  Becoming Second to None” (2012)</a:t>
            </a:r>
          </a:p>
          <a:p>
            <a:r>
              <a:rPr lang="en-US" sz="2400" dirty="0" smtClean="0"/>
              <a:t>1000+ years of NWS field experience.</a:t>
            </a:r>
          </a:p>
          <a:p>
            <a:r>
              <a:rPr lang="en-US" sz="2400" dirty="0" smtClean="0">
                <a:solidFill>
                  <a:srgbClr val="FFFF00"/>
                </a:solidFill>
              </a:rPr>
              <a:t>For WoF, Dave </a:t>
            </a:r>
            <a:r>
              <a:rPr lang="en-US" sz="2400" dirty="0" smtClean="0">
                <a:solidFill>
                  <a:srgbClr val="FFFF00"/>
                </a:solidFill>
              </a:rPr>
              <a:t>Stensrud!</a:t>
            </a:r>
          </a:p>
          <a:p>
            <a:pPr lvl="1"/>
            <a:endParaRPr lang="en-US" sz="2000" dirty="0"/>
          </a:p>
        </p:txBody>
      </p:sp>
    </p:spTree>
    <p:extLst>
      <p:ext uri="{BB962C8B-B14F-4D97-AF65-F5344CB8AC3E}">
        <p14:creationId xmlns:p14="http://schemas.microsoft.com/office/powerpoint/2010/main" val="1982961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a:xfrm>
            <a:off x="685800" y="1413164"/>
            <a:ext cx="7772400" cy="4682836"/>
          </a:xfrm>
        </p:spPr>
        <p:txBody>
          <a:bodyPr/>
          <a:lstStyle/>
          <a:p>
            <a:r>
              <a:rPr lang="en-US" dirty="0" smtClean="0"/>
              <a:t>A whole host of unofficial contributors…</a:t>
            </a:r>
          </a:p>
          <a:p>
            <a:pPr lvl="1"/>
            <a:r>
              <a:rPr lang="en-US" sz="2000" dirty="0" smtClean="0"/>
              <a:t>Greg Stumpf</a:t>
            </a:r>
          </a:p>
          <a:p>
            <a:pPr lvl="1"/>
            <a:r>
              <a:rPr lang="en-US" sz="2000" dirty="0">
                <a:solidFill>
                  <a:srgbClr val="FFFFFF"/>
                </a:solidFill>
              </a:rPr>
              <a:t>John Ferree</a:t>
            </a:r>
          </a:p>
          <a:p>
            <a:pPr lvl="1"/>
            <a:r>
              <a:rPr lang="en-US" sz="2000" dirty="0"/>
              <a:t>Eli </a:t>
            </a:r>
            <a:r>
              <a:rPr lang="en-US" sz="2000" dirty="0" smtClean="0"/>
              <a:t>Jacks</a:t>
            </a:r>
          </a:p>
          <a:p>
            <a:pPr lvl="1"/>
            <a:r>
              <a:rPr lang="en-US" sz="2000" dirty="0" smtClean="0"/>
              <a:t>SSD Chiefs</a:t>
            </a:r>
            <a:endParaRPr lang="en-US" sz="2000" dirty="0"/>
          </a:p>
          <a:p>
            <a:pPr lvl="1"/>
            <a:r>
              <a:rPr lang="en-US" sz="2000" dirty="0" smtClean="0"/>
              <a:t>NSSL Leadership</a:t>
            </a:r>
          </a:p>
          <a:p>
            <a:pPr lvl="1"/>
            <a:r>
              <a:rPr lang="en-US" sz="2000" dirty="0" smtClean="0"/>
              <a:t>Alan Gerard</a:t>
            </a:r>
          </a:p>
          <a:p>
            <a:pPr lvl="1"/>
            <a:r>
              <a:rPr lang="en-US" sz="2000" dirty="0" smtClean="0"/>
              <a:t>Pete Wolf</a:t>
            </a:r>
          </a:p>
          <a:p>
            <a:pPr lvl="1"/>
            <a:r>
              <a:rPr lang="en-US" sz="2000" dirty="0" smtClean="0"/>
              <a:t>Steve </a:t>
            </a:r>
            <a:r>
              <a:rPr lang="en-US" sz="2000" dirty="0" err="1" smtClean="0"/>
              <a:t>Piltz</a:t>
            </a:r>
            <a:endParaRPr lang="en-US" sz="2000" dirty="0" smtClean="0"/>
          </a:p>
          <a:p>
            <a:pPr lvl="1"/>
            <a:r>
              <a:rPr lang="en-US" sz="2000" dirty="0" smtClean="0"/>
              <a:t>Travis Smith</a:t>
            </a:r>
          </a:p>
          <a:p>
            <a:pPr lvl="1"/>
            <a:r>
              <a:rPr lang="en-US" sz="2000" dirty="0" smtClean="0"/>
              <a:t>Steve Lyons</a:t>
            </a:r>
          </a:p>
          <a:p>
            <a:endParaRPr lang="en-US" dirty="0"/>
          </a:p>
        </p:txBody>
      </p:sp>
      <p:sp>
        <p:nvSpPr>
          <p:cNvPr id="4" name="TextBox 3"/>
          <p:cNvSpPr txBox="1"/>
          <p:nvPr/>
        </p:nvSpPr>
        <p:spPr>
          <a:xfrm>
            <a:off x="4334494" y="1947555"/>
            <a:ext cx="3286477" cy="3862596"/>
          </a:xfrm>
          <a:prstGeom prst="rect">
            <a:avLst/>
          </a:prstGeom>
          <a:noFill/>
        </p:spPr>
        <p:txBody>
          <a:bodyPr wrap="none" rtlCol="0">
            <a:spAutoFit/>
          </a:bodyPr>
          <a:lstStyle/>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Bill Bunting</a:t>
            </a:r>
            <a:endParaRPr lang="en-US" sz="2000" b="1" i="1" kern="0" dirty="0">
              <a:solidFill>
                <a:srgbClr val="FFFFFF"/>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David Andra</a:t>
            </a:r>
            <a:endParaRPr lang="en-US" sz="2000" b="1" i="1" kern="0" dirty="0">
              <a:solidFill>
                <a:srgbClr val="FFFFFF"/>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Jami Boettcher</a:t>
            </a:r>
            <a:endParaRPr lang="en-US" sz="2000" b="1" i="1" kern="0" dirty="0">
              <a:solidFill>
                <a:srgbClr val="FFFFFF"/>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Kim Klockow</a:t>
            </a:r>
            <a:endParaRPr lang="en-US" sz="2000" b="1" i="1" kern="0" dirty="0">
              <a:solidFill>
                <a:srgbClr val="FFFFFF"/>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Harold Brooks</a:t>
            </a: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Lou Wicker</a:t>
            </a: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Ken Howard</a:t>
            </a:r>
          </a:p>
          <a:p>
            <a:pPr marL="742950" lvl="1" indent="-285750">
              <a:spcBef>
                <a:spcPts val="0"/>
              </a:spcBef>
              <a:spcAft>
                <a:spcPts val="600"/>
              </a:spcAft>
              <a:buClr>
                <a:srgbClr val="FF0066"/>
              </a:buClr>
              <a:buFontTx/>
              <a:buChar char="–"/>
            </a:pPr>
            <a:r>
              <a:rPr lang="en-US" sz="2000" b="1" i="1" kern="0" dirty="0">
                <a:solidFill>
                  <a:srgbClr val="FFFFFF"/>
                </a:solidFill>
                <a:effectLst>
                  <a:outerShdw blurRad="38100" dist="38100" dir="2700000" algn="tl">
                    <a:srgbClr val="000000">
                      <a:alpha val="43137"/>
                    </a:srgbClr>
                  </a:outerShdw>
                </a:effectLst>
                <a:latin typeface="Arial"/>
              </a:rPr>
              <a:t>Jon </a:t>
            </a:r>
            <a:r>
              <a:rPr lang="en-US" sz="2000" b="1" i="1" kern="0" dirty="0" err="1">
                <a:solidFill>
                  <a:srgbClr val="FFFFFF"/>
                </a:solidFill>
                <a:effectLst>
                  <a:outerShdw blurRad="38100" dist="38100" dir="2700000" algn="tl">
                    <a:srgbClr val="000000">
                      <a:alpha val="43137"/>
                    </a:srgbClr>
                  </a:outerShdw>
                </a:effectLst>
                <a:latin typeface="Arial"/>
              </a:rPr>
              <a:t>Zeitler</a:t>
            </a:r>
            <a:endParaRPr lang="en-US" sz="2000" b="1" i="1" kern="0" dirty="0">
              <a:solidFill>
                <a:srgbClr val="FFFFFF"/>
              </a:solidFill>
              <a:effectLst>
                <a:outerShdw blurRad="38100" dist="38100" dir="2700000" algn="tl">
                  <a:srgbClr val="000000">
                    <a:alpha val="43137"/>
                  </a:srgbClr>
                </a:outerShdw>
              </a:effectLst>
              <a:latin typeface="Arial"/>
            </a:endParaRP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My wife</a:t>
            </a:r>
          </a:p>
          <a:p>
            <a:pPr marL="742950" lvl="1" indent="-285750">
              <a:spcBef>
                <a:spcPts val="0"/>
              </a:spcBef>
              <a:spcAft>
                <a:spcPts val="600"/>
              </a:spcAft>
              <a:buClr>
                <a:srgbClr val="FF0066"/>
              </a:buClr>
              <a:buFontTx/>
              <a:buChar char="–"/>
            </a:pPr>
            <a:r>
              <a:rPr lang="en-US" sz="2000" b="1" i="1" kern="0" dirty="0" smtClean="0">
                <a:solidFill>
                  <a:srgbClr val="FFFFFF"/>
                </a:solidFill>
                <a:effectLst>
                  <a:outerShdw blurRad="38100" dist="38100" dir="2700000" algn="tl">
                    <a:srgbClr val="000000">
                      <a:alpha val="43137"/>
                    </a:srgbClr>
                  </a:outerShdw>
                </a:effectLst>
                <a:latin typeface="Arial"/>
              </a:rPr>
              <a:t>And many others…</a:t>
            </a:r>
            <a:endParaRPr lang="en-US" sz="2400" dirty="0"/>
          </a:p>
        </p:txBody>
      </p:sp>
    </p:spTree>
    <p:extLst>
      <p:ext uri="{BB962C8B-B14F-4D97-AF65-F5344CB8AC3E}">
        <p14:creationId xmlns:p14="http://schemas.microsoft.com/office/powerpoint/2010/main" val="413413446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The Primordial Soup</a:t>
            </a:r>
            <a:endParaRPr lang="en-US" dirty="0"/>
          </a:p>
        </p:txBody>
      </p:sp>
      <p:pic>
        <p:nvPicPr>
          <p:cNvPr id="7" name="Picture 33" descr="w2image-PHI_ProbTornado-20070301-19395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4268" y="1115355"/>
            <a:ext cx="2011263" cy="131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o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656" r="50000"/>
          <a:stretch/>
        </p:blipFill>
        <p:spPr bwMode="auto">
          <a:xfrm>
            <a:off x="4667880" y="2066741"/>
            <a:ext cx="1791677" cy="1701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699" y="5296891"/>
            <a:ext cx="1321781" cy="132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l="54189" t="28000" r="17062" b="19333"/>
          <a:stretch>
            <a:fillRect/>
          </a:stretch>
        </p:blipFill>
        <p:spPr bwMode="auto">
          <a:xfrm>
            <a:off x="5925202" y="5164251"/>
            <a:ext cx="872310" cy="89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7727" y="2917444"/>
            <a:ext cx="1668539" cy="105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342" y="3984882"/>
            <a:ext cx="2015066" cy="116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324" y="3099155"/>
            <a:ext cx="2221275" cy="12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3808" y="5301307"/>
            <a:ext cx="1369100" cy="102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40872" y="4916653"/>
            <a:ext cx="1296899" cy="84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1325" y="4087725"/>
            <a:ext cx="790866" cy="206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5855" y="4100543"/>
            <a:ext cx="1366229" cy="81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14132" y="1115484"/>
            <a:ext cx="1608456" cy="5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3232" y="1151253"/>
            <a:ext cx="1365246" cy="98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194008" y="4251491"/>
            <a:ext cx="2638982" cy="707886"/>
          </a:xfrm>
          <a:prstGeom prst="rect">
            <a:avLst/>
          </a:prstGeom>
          <a:noFill/>
        </p:spPr>
        <p:txBody>
          <a:bodyPr wrap="square" lIns="91440" tIns="45720" rIns="91440" bIns="45720">
            <a:spAutoFit/>
            <a:scene3d>
              <a:camera prst="isometricOffAxis1Right"/>
              <a:lightRig rig="threePt" dir="t"/>
            </a:scene3d>
          </a:bodyPr>
          <a:lstStyle/>
          <a:p>
            <a:pPr algn="ctr"/>
            <a:r>
              <a:rPr lang="en-US" sz="20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Mid-South Warning </a:t>
            </a:r>
          </a:p>
          <a:p>
            <a:pPr algn="ctr"/>
            <a:r>
              <a:rPr lang="en-US" sz="20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Improvement Project</a:t>
            </a:r>
            <a:endParaRPr lang="en-US" sz="2000" b="1" dirty="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endParaRPr>
          </a:p>
        </p:txBody>
      </p:sp>
      <p:pic>
        <p:nvPicPr>
          <p:cNvPr id="23"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91087" y="2123766"/>
            <a:ext cx="1693281" cy="133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790" y="1080719"/>
            <a:ext cx="1217507" cy="109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580892" y="6550223"/>
            <a:ext cx="1625766" cy="307777"/>
          </a:xfrm>
          <a:prstGeom prst="rect">
            <a:avLst/>
          </a:prstGeom>
          <a:noFill/>
          <a:ln>
            <a:noFill/>
          </a:ln>
        </p:spPr>
        <p:txBody>
          <a:bodyPr wrap="none" rtlCol="0">
            <a:spAutoFit/>
          </a:bodyPr>
          <a:lstStyle/>
          <a:p>
            <a:r>
              <a:rPr lang="en-US" sz="1400" dirty="0" smtClean="0">
                <a:solidFill>
                  <a:schemeClr val="bg1"/>
                </a:solidFill>
                <a:latin typeface="+mn-lt"/>
              </a:rPr>
              <a:t>Threats in Motion</a:t>
            </a:r>
            <a:endParaRPr lang="en-US" sz="1400" dirty="0">
              <a:solidFill>
                <a:schemeClr val="bg1"/>
              </a:solidFill>
              <a:latin typeface="+mn-lt"/>
            </a:endParaRPr>
          </a:p>
        </p:txBody>
      </p:sp>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90444" y="5579596"/>
            <a:ext cx="1389732" cy="1059629"/>
          </a:xfrm>
          <a:prstGeom prst="rect">
            <a:avLst/>
          </a:prstGeom>
          <a:solidFill>
            <a:schemeClr val="tx1"/>
          </a:solidFill>
        </p:spPr>
      </p:pic>
      <p:sp>
        <p:nvSpPr>
          <p:cNvPr id="27" name="TextBox 26"/>
          <p:cNvSpPr txBox="1"/>
          <p:nvPr/>
        </p:nvSpPr>
        <p:spPr>
          <a:xfrm>
            <a:off x="6857748" y="2334839"/>
            <a:ext cx="1875705" cy="523220"/>
          </a:xfrm>
          <a:prstGeom prst="rect">
            <a:avLst/>
          </a:prstGeom>
          <a:noFill/>
          <a:ln>
            <a:noFill/>
          </a:ln>
        </p:spPr>
        <p:txBody>
          <a:bodyPr wrap="square" rtlCol="0">
            <a:spAutoFit/>
          </a:bodyPr>
          <a:lstStyle/>
          <a:p>
            <a:pPr algn="ctr"/>
            <a:r>
              <a:rPr lang="en-US" sz="1400" dirty="0" smtClean="0">
                <a:solidFill>
                  <a:schemeClr val="bg1"/>
                </a:solidFill>
                <a:latin typeface="+mn-lt"/>
              </a:rPr>
              <a:t>Probabilistic Hazard Information (PHI)</a:t>
            </a:r>
            <a:endParaRPr lang="en-US" sz="1400" dirty="0">
              <a:solidFill>
                <a:schemeClr val="bg1"/>
              </a:solidFill>
              <a:latin typeface="+mn-lt"/>
            </a:endParaRPr>
          </a:p>
        </p:txBody>
      </p:sp>
      <p:sp>
        <p:nvSpPr>
          <p:cNvPr id="28" name="TextBox 27"/>
          <p:cNvSpPr txBox="1"/>
          <p:nvPr/>
        </p:nvSpPr>
        <p:spPr>
          <a:xfrm>
            <a:off x="1023876" y="2151959"/>
            <a:ext cx="880369" cy="307777"/>
          </a:xfrm>
          <a:prstGeom prst="rect">
            <a:avLst/>
          </a:prstGeom>
          <a:noFill/>
          <a:ln>
            <a:noFill/>
          </a:ln>
        </p:spPr>
        <p:txBody>
          <a:bodyPr wrap="none" rtlCol="0">
            <a:spAutoFit/>
          </a:bodyPr>
          <a:lstStyle/>
          <a:p>
            <a:r>
              <a:rPr lang="en-US" sz="1400" dirty="0" smtClean="0">
                <a:solidFill>
                  <a:schemeClr val="bg1"/>
                </a:solidFill>
                <a:latin typeface="+mn-lt"/>
              </a:rPr>
              <a:t>The Grid</a:t>
            </a:r>
            <a:endParaRPr lang="en-US" sz="1400" dirty="0">
              <a:solidFill>
                <a:schemeClr val="bg1"/>
              </a:solidFill>
              <a:latin typeface="+mn-lt"/>
            </a:endParaRPr>
          </a:p>
        </p:txBody>
      </p:sp>
      <p:sp>
        <p:nvSpPr>
          <p:cNvPr id="29" name="TextBox 28"/>
          <p:cNvSpPr txBox="1"/>
          <p:nvPr/>
        </p:nvSpPr>
        <p:spPr>
          <a:xfrm>
            <a:off x="2285748" y="1603319"/>
            <a:ext cx="1992790" cy="307777"/>
          </a:xfrm>
          <a:prstGeom prst="rect">
            <a:avLst/>
          </a:prstGeom>
          <a:noFill/>
          <a:ln>
            <a:noFill/>
          </a:ln>
        </p:spPr>
        <p:txBody>
          <a:bodyPr wrap="none" rtlCol="0">
            <a:spAutoFit/>
          </a:bodyPr>
          <a:lstStyle/>
          <a:p>
            <a:r>
              <a:rPr lang="en-US" sz="1400" dirty="0" smtClean="0">
                <a:solidFill>
                  <a:schemeClr val="bg1"/>
                </a:solidFill>
                <a:latin typeface="+mn-lt"/>
              </a:rPr>
              <a:t>Weather Ready Nation</a:t>
            </a:r>
            <a:endParaRPr lang="en-US" sz="1400" dirty="0">
              <a:solidFill>
                <a:schemeClr val="bg1"/>
              </a:solidFill>
              <a:latin typeface="+mn-lt"/>
            </a:endParaRPr>
          </a:p>
        </p:txBody>
      </p:sp>
      <p:sp>
        <p:nvSpPr>
          <p:cNvPr id="30" name="TextBox 29"/>
          <p:cNvSpPr txBox="1"/>
          <p:nvPr/>
        </p:nvSpPr>
        <p:spPr>
          <a:xfrm>
            <a:off x="3309876" y="3413831"/>
            <a:ext cx="732893" cy="307777"/>
          </a:xfrm>
          <a:prstGeom prst="rect">
            <a:avLst/>
          </a:prstGeom>
          <a:noFill/>
          <a:ln>
            <a:noFill/>
          </a:ln>
        </p:spPr>
        <p:txBody>
          <a:bodyPr wrap="none" rtlCol="0">
            <a:spAutoFit/>
          </a:bodyPr>
          <a:lstStyle/>
          <a:p>
            <a:r>
              <a:rPr lang="en-US" sz="1400" dirty="0" smtClean="0">
                <a:solidFill>
                  <a:schemeClr val="bg1"/>
                </a:solidFill>
                <a:latin typeface="+mn-lt"/>
              </a:rPr>
              <a:t>MRMS</a:t>
            </a:r>
            <a:endParaRPr lang="en-US" sz="1400" dirty="0">
              <a:solidFill>
                <a:schemeClr val="bg1"/>
              </a:solidFill>
              <a:latin typeface="+mn-lt"/>
            </a:endParaRPr>
          </a:p>
        </p:txBody>
      </p:sp>
      <p:sp>
        <p:nvSpPr>
          <p:cNvPr id="31" name="TextBox 30"/>
          <p:cNvSpPr txBox="1"/>
          <p:nvPr/>
        </p:nvSpPr>
        <p:spPr>
          <a:xfrm>
            <a:off x="5239260" y="3706439"/>
            <a:ext cx="559705" cy="307777"/>
          </a:xfrm>
          <a:prstGeom prst="rect">
            <a:avLst/>
          </a:prstGeom>
          <a:noFill/>
          <a:ln>
            <a:noFill/>
          </a:ln>
        </p:spPr>
        <p:txBody>
          <a:bodyPr wrap="none" rtlCol="0">
            <a:spAutoFit/>
          </a:bodyPr>
          <a:lstStyle/>
          <a:p>
            <a:r>
              <a:rPr lang="en-US" sz="1400" dirty="0" err="1" smtClean="0">
                <a:solidFill>
                  <a:schemeClr val="bg1"/>
                </a:solidFill>
                <a:latin typeface="+mn-lt"/>
              </a:rPr>
              <a:t>WoF</a:t>
            </a:r>
            <a:endParaRPr lang="en-US" sz="1400" dirty="0">
              <a:solidFill>
                <a:schemeClr val="bg1"/>
              </a:solidFill>
              <a:latin typeface="+mn-lt"/>
            </a:endParaRPr>
          </a:p>
        </p:txBody>
      </p:sp>
      <p:sp>
        <p:nvSpPr>
          <p:cNvPr id="32" name="TextBox 31"/>
          <p:cNvSpPr txBox="1"/>
          <p:nvPr/>
        </p:nvSpPr>
        <p:spPr>
          <a:xfrm>
            <a:off x="7388100" y="3925895"/>
            <a:ext cx="891078" cy="307777"/>
          </a:xfrm>
          <a:prstGeom prst="rect">
            <a:avLst/>
          </a:prstGeom>
          <a:noFill/>
          <a:ln>
            <a:noFill/>
          </a:ln>
        </p:spPr>
        <p:txBody>
          <a:bodyPr wrap="none" rtlCol="0">
            <a:spAutoFit/>
          </a:bodyPr>
          <a:lstStyle/>
          <a:p>
            <a:r>
              <a:rPr lang="en-US" sz="1400" dirty="0" smtClean="0">
                <a:solidFill>
                  <a:schemeClr val="bg1"/>
                </a:solidFill>
                <a:latin typeface="+mn-lt"/>
              </a:rPr>
              <a:t>THESPA</a:t>
            </a:r>
            <a:endParaRPr lang="en-US" sz="1400" dirty="0">
              <a:solidFill>
                <a:schemeClr val="bg1"/>
              </a:solidFill>
              <a:latin typeface="+mn-lt"/>
            </a:endParaRPr>
          </a:p>
        </p:txBody>
      </p:sp>
      <p:sp>
        <p:nvSpPr>
          <p:cNvPr id="33" name="TextBox 32"/>
          <p:cNvSpPr txBox="1"/>
          <p:nvPr/>
        </p:nvSpPr>
        <p:spPr>
          <a:xfrm>
            <a:off x="7214364" y="6550223"/>
            <a:ext cx="1249060" cy="307777"/>
          </a:xfrm>
          <a:prstGeom prst="rect">
            <a:avLst/>
          </a:prstGeom>
          <a:noFill/>
          <a:ln>
            <a:noFill/>
          </a:ln>
        </p:spPr>
        <p:txBody>
          <a:bodyPr wrap="none" rtlCol="0">
            <a:spAutoFit/>
          </a:bodyPr>
          <a:lstStyle/>
          <a:p>
            <a:r>
              <a:rPr lang="en-US" sz="1400" dirty="0" smtClean="0">
                <a:solidFill>
                  <a:schemeClr val="bg1"/>
                </a:solidFill>
                <a:latin typeface="+mn-lt"/>
              </a:rPr>
              <a:t>Threat Petals</a:t>
            </a:r>
            <a:endParaRPr lang="en-US" sz="1400" dirty="0">
              <a:solidFill>
                <a:schemeClr val="bg1"/>
              </a:solidFill>
              <a:latin typeface="+mn-lt"/>
            </a:endParaRPr>
          </a:p>
        </p:txBody>
      </p:sp>
      <p:sp>
        <p:nvSpPr>
          <p:cNvPr id="34" name="TextBox 33"/>
          <p:cNvSpPr txBox="1"/>
          <p:nvPr/>
        </p:nvSpPr>
        <p:spPr>
          <a:xfrm>
            <a:off x="6107940" y="6001583"/>
            <a:ext cx="543739" cy="307777"/>
          </a:xfrm>
          <a:prstGeom prst="rect">
            <a:avLst/>
          </a:prstGeom>
          <a:noFill/>
          <a:ln>
            <a:noFill/>
          </a:ln>
        </p:spPr>
        <p:txBody>
          <a:bodyPr wrap="none" rtlCol="0">
            <a:spAutoFit/>
          </a:bodyPr>
          <a:lstStyle/>
          <a:p>
            <a:r>
              <a:rPr lang="en-US" sz="1400" dirty="0" smtClean="0">
                <a:solidFill>
                  <a:schemeClr val="bg1"/>
                </a:solidFill>
                <a:latin typeface="+mn-lt"/>
              </a:rPr>
              <a:t>FDP</a:t>
            </a:r>
            <a:endParaRPr lang="en-US" sz="1400" dirty="0">
              <a:solidFill>
                <a:schemeClr val="bg1"/>
              </a:solidFill>
              <a:latin typeface="+mn-lt"/>
            </a:endParaRPr>
          </a:p>
        </p:txBody>
      </p:sp>
      <p:sp>
        <p:nvSpPr>
          <p:cNvPr id="35" name="TextBox 34"/>
          <p:cNvSpPr txBox="1"/>
          <p:nvPr/>
        </p:nvSpPr>
        <p:spPr>
          <a:xfrm>
            <a:off x="3575052" y="6312479"/>
            <a:ext cx="1000595" cy="307777"/>
          </a:xfrm>
          <a:prstGeom prst="rect">
            <a:avLst/>
          </a:prstGeom>
          <a:noFill/>
          <a:ln>
            <a:noFill/>
          </a:ln>
        </p:spPr>
        <p:txBody>
          <a:bodyPr wrap="none" rtlCol="0">
            <a:spAutoFit/>
          </a:bodyPr>
          <a:lstStyle/>
          <a:p>
            <a:r>
              <a:rPr lang="en-US" sz="1400" dirty="0" err="1" smtClean="0">
                <a:solidFill>
                  <a:schemeClr val="bg1"/>
                </a:solidFill>
                <a:latin typeface="+mn-lt"/>
              </a:rPr>
              <a:t>UberGrids</a:t>
            </a:r>
            <a:endParaRPr lang="en-US" sz="1400" dirty="0">
              <a:solidFill>
                <a:schemeClr val="bg1"/>
              </a:solidFill>
              <a:latin typeface="+mn-lt"/>
            </a:endParaRPr>
          </a:p>
        </p:txBody>
      </p:sp>
      <p:sp>
        <p:nvSpPr>
          <p:cNvPr id="36" name="TextBox 35"/>
          <p:cNvSpPr txBox="1"/>
          <p:nvPr/>
        </p:nvSpPr>
        <p:spPr>
          <a:xfrm>
            <a:off x="731269" y="5708975"/>
            <a:ext cx="1344420" cy="523220"/>
          </a:xfrm>
          <a:prstGeom prst="rect">
            <a:avLst/>
          </a:prstGeom>
          <a:noFill/>
          <a:ln>
            <a:noFill/>
          </a:ln>
        </p:spPr>
        <p:txBody>
          <a:bodyPr wrap="square" rtlCol="0">
            <a:spAutoFit/>
          </a:bodyPr>
          <a:lstStyle/>
          <a:p>
            <a:pPr algn="ctr"/>
            <a:r>
              <a:rPr lang="en-US" sz="1400" dirty="0" smtClean="0">
                <a:solidFill>
                  <a:schemeClr val="bg1"/>
                </a:solidFill>
                <a:latin typeface="+mn-lt"/>
              </a:rPr>
              <a:t>Impact-Based Warnings</a:t>
            </a:r>
            <a:endParaRPr lang="en-US" sz="1400" dirty="0">
              <a:solidFill>
                <a:schemeClr val="bg1"/>
              </a:solidFill>
              <a:latin typeface="+mn-lt"/>
            </a:endParaRPr>
          </a:p>
        </p:txBody>
      </p:sp>
      <p:sp>
        <p:nvSpPr>
          <p:cNvPr id="37" name="TextBox 36"/>
          <p:cNvSpPr txBox="1"/>
          <p:nvPr/>
        </p:nvSpPr>
        <p:spPr>
          <a:xfrm>
            <a:off x="914148" y="4364807"/>
            <a:ext cx="1573019" cy="307777"/>
          </a:xfrm>
          <a:prstGeom prst="rect">
            <a:avLst/>
          </a:prstGeom>
          <a:noFill/>
          <a:ln>
            <a:noFill/>
          </a:ln>
        </p:spPr>
        <p:txBody>
          <a:bodyPr wrap="square" rtlCol="0">
            <a:spAutoFit/>
          </a:bodyPr>
          <a:lstStyle/>
          <a:p>
            <a:pPr algn="ctr"/>
            <a:r>
              <a:rPr lang="en-US" sz="1400" dirty="0" smtClean="0">
                <a:solidFill>
                  <a:schemeClr val="bg1"/>
                </a:solidFill>
                <a:latin typeface="+mn-lt"/>
              </a:rPr>
              <a:t>Hazard Services</a:t>
            </a:r>
            <a:endParaRPr lang="en-US" sz="1400" dirty="0">
              <a:solidFill>
                <a:schemeClr val="bg1"/>
              </a:solidFill>
              <a:latin typeface="+mn-lt"/>
            </a:endParaRPr>
          </a:p>
        </p:txBody>
      </p:sp>
      <p:sp>
        <p:nvSpPr>
          <p:cNvPr id="38" name="TextBox 37"/>
          <p:cNvSpPr txBox="1"/>
          <p:nvPr/>
        </p:nvSpPr>
        <p:spPr>
          <a:xfrm>
            <a:off x="5038092" y="4867727"/>
            <a:ext cx="1231427" cy="307777"/>
          </a:xfrm>
          <a:prstGeom prst="rect">
            <a:avLst/>
          </a:prstGeom>
          <a:noFill/>
          <a:ln>
            <a:noFill/>
          </a:ln>
        </p:spPr>
        <p:txBody>
          <a:bodyPr wrap="none" rtlCol="0">
            <a:spAutoFit/>
          </a:bodyPr>
          <a:lstStyle/>
          <a:p>
            <a:r>
              <a:rPr lang="en-US" sz="1400" dirty="0" smtClean="0">
                <a:solidFill>
                  <a:schemeClr val="bg1"/>
                </a:solidFill>
                <a:latin typeface="+mn-lt"/>
              </a:rPr>
              <a:t>Pilot Projects</a:t>
            </a:r>
            <a:endParaRPr lang="en-US" sz="1400" dirty="0">
              <a:solidFill>
                <a:schemeClr val="bg1"/>
              </a:solidFill>
              <a:latin typeface="+mn-lt"/>
            </a:endParaRPr>
          </a:p>
        </p:txBody>
      </p:sp>
    </p:spTree>
    <p:extLst>
      <p:ext uri="{BB962C8B-B14F-4D97-AF65-F5344CB8AC3E}">
        <p14:creationId xmlns:p14="http://schemas.microsoft.com/office/powerpoint/2010/main" val="2073535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7"/>
                                        </p:tgtEl>
                                      </p:cBhvr>
                                    </p:animEffect>
                                    <p:animScale>
                                      <p:cBhvr>
                                        <p:cTn id="9" dur="500" autoRev="1" fill="hold"/>
                                        <p:tgtEl>
                                          <p:spTgt spid="7"/>
                                        </p:tgtEl>
                                      </p:cBhvr>
                                      <p:by x="105000" y="105000"/>
                                    </p:animScale>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1" presetClass="entr" presetSubtype="0" fill="hold" nodeType="afterEffect">
                                  <p:stCondLst>
                                    <p:cond delay="500"/>
                                  </p:stCondLst>
                                  <p:endCondLst>
                                    <p:cond evt="onNext" delay="0">
                                      <p:tgtEl>
                                        <p:sldTgt/>
                                      </p:tgtEl>
                                    </p:cond>
                                  </p:endCondLst>
                                  <p:childTnLst>
                                    <p:set>
                                      <p:cBhvr>
                                        <p:cTn id="15" dur="1" fill="hold">
                                          <p:stCondLst>
                                            <p:cond delay="0"/>
                                          </p:stCondLst>
                                        </p:cTn>
                                        <p:tgtEl>
                                          <p:spTgt spid="8"/>
                                        </p:tgtEl>
                                        <p:attrNameLst>
                                          <p:attrName>style.visibility</p:attrName>
                                        </p:attrNameLst>
                                      </p:cBhvr>
                                      <p:to>
                                        <p:strVal val="visible"/>
                                      </p:to>
                                    </p:set>
                                  </p:childTnLst>
                                </p:cTn>
                              </p:par>
                              <p:par>
                                <p:cTn id="16" presetID="26" presetClass="emph" presetSubtype="0" repeatCount="indefinite" fill="hold" nodeType="withEffect">
                                  <p:stCondLst>
                                    <p:cond delay="500"/>
                                  </p:stCondLst>
                                  <p:endCondLst>
                                    <p:cond evt="onNext" delay="0">
                                      <p:tgtEl>
                                        <p:sldTgt/>
                                      </p:tgtEl>
                                    </p:cond>
                                  </p:endCondLst>
                                  <p:childTnLst>
                                    <p:animEffect transition="out" filter="fade">
                                      <p:cBhvr>
                                        <p:cTn id="17" dur="1000" tmFilter="0, 0; .2, .5; .8, .5; 1, 0"/>
                                        <p:tgtEl>
                                          <p:spTgt spid="8"/>
                                        </p:tgtEl>
                                      </p:cBhvr>
                                    </p:animEffect>
                                    <p:animScale>
                                      <p:cBhvr>
                                        <p:cTn id="18" dur="500" autoRev="1" fill="hold"/>
                                        <p:tgtEl>
                                          <p:spTgt spid="8"/>
                                        </p:tgtEl>
                                      </p:cBhvr>
                                      <p:by x="105000" y="105000"/>
                                    </p:animScale>
                                  </p:childTnLst>
                                </p:cTn>
                              </p:par>
                              <p:par>
                                <p:cTn id="19" presetID="10" presetClass="entr" presetSubtype="0" fill="hold" grpId="0" nodeType="with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2500"/>
                            </p:stCondLst>
                            <p:childTnLst>
                              <p:par>
                                <p:cTn id="23" presetID="1" presetClass="entr" presetSubtype="0" fill="hold" nodeType="afterEffect">
                                  <p:stCondLst>
                                    <p:cond delay="500"/>
                                  </p:stCondLst>
                                  <p:endCondLst>
                                    <p:cond evt="onNext" delay="0">
                                      <p:tgtEl>
                                        <p:sldTgt/>
                                      </p:tgtEl>
                                    </p:cond>
                                  </p:endCondLst>
                                  <p:childTnLst>
                                    <p:set>
                                      <p:cBhvr>
                                        <p:cTn id="24" dur="1" fill="hold">
                                          <p:stCondLst>
                                            <p:cond delay="0"/>
                                          </p:stCondLst>
                                        </p:cTn>
                                        <p:tgtEl>
                                          <p:spTgt spid="9"/>
                                        </p:tgtEl>
                                        <p:attrNameLst>
                                          <p:attrName>style.visibility</p:attrName>
                                        </p:attrNameLst>
                                      </p:cBhvr>
                                      <p:to>
                                        <p:strVal val="visible"/>
                                      </p:to>
                                    </p:set>
                                  </p:childTnLst>
                                </p:cTn>
                              </p:par>
                              <p:par>
                                <p:cTn id="25" presetID="26" presetClass="emph" presetSubtype="0" repeatCount="indefinite" fill="hold" nodeType="withEffect">
                                  <p:stCondLst>
                                    <p:cond delay="0"/>
                                  </p:stCondLst>
                                  <p:endCondLst>
                                    <p:cond evt="onNext" delay="0">
                                      <p:tgtEl>
                                        <p:sldTgt/>
                                      </p:tgtEl>
                                    </p:cond>
                                  </p:endCondLst>
                                  <p:childTnLst>
                                    <p:animEffect transition="out" filter="fade">
                                      <p:cBhvr>
                                        <p:cTn id="26" dur="1000" tmFilter="0, 0; .2, .5; .8, .5; 1, 0"/>
                                        <p:tgtEl>
                                          <p:spTgt spid="9"/>
                                        </p:tgtEl>
                                      </p:cBhvr>
                                    </p:animEffect>
                                    <p:animScale>
                                      <p:cBhvr>
                                        <p:cTn id="27" dur="500" autoRev="1" fill="hold"/>
                                        <p:tgtEl>
                                          <p:spTgt spid="9"/>
                                        </p:tgtEl>
                                      </p:cBhvr>
                                      <p:by x="105000" y="105000"/>
                                    </p:animScale>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3500"/>
                            </p:stCondLst>
                            <p:childTnLst>
                              <p:par>
                                <p:cTn id="32" presetID="1" presetClass="entr" presetSubtype="0" fill="hold" nodeType="afterEffect">
                                  <p:stCondLst>
                                    <p:cond delay="500"/>
                                  </p:stCondLst>
                                  <p:endCondLst>
                                    <p:cond evt="onNext" delay="0">
                                      <p:tgtEl>
                                        <p:sldTgt/>
                                      </p:tgtEl>
                                    </p:cond>
                                  </p:endCondLst>
                                  <p:childTnLst>
                                    <p:set>
                                      <p:cBhvr>
                                        <p:cTn id="33" dur="1" fill="hold">
                                          <p:stCondLst>
                                            <p:cond delay="0"/>
                                          </p:stCondLst>
                                        </p:cTn>
                                        <p:tgtEl>
                                          <p:spTgt spid="10"/>
                                        </p:tgtEl>
                                        <p:attrNameLst>
                                          <p:attrName>style.visibility</p:attrName>
                                        </p:attrNameLst>
                                      </p:cBhvr>
                                      <p:to>
                                        <p:strVal val="visible"/>
                                      </p:to>
                                    </p:set>
                                  </p:childTnLst>
                                </p:cTn>
                              </p:par>
                              <p:par>
                                <p:cTn id="34" presetID="26" presetClass="emph" presetSubtype="0" repeatCount="indefinite" fill="hold" nodeType="withEffect">
                                  <p:stCondLst>
                                    <p:cond delay="0"/>
                                  </p:stCondLst>
                                  <p:endCondLst>
                                    <p:cond evt="onNext" delay="0">
                                      <p:tgtEl>
                                        <p:sldTgt/>
                                      </p:tgtEl>
                                    </p:cond>
                                  </p:endCondLst>
                                  <p:childTnLst>
                                    <p:animEffect transition="out" filter="fade">
                                      <p:cBhvr>
                                        <p:cTn id="35" dur="1000" tmFilter="0, 0; .2, .5; .8, .5; 1, 0"/>
                                        <p:tgtEl>
                                          <p:spTgt spid="10"/>
                                        </p:tgtEl>
                                      </p:cBhvr>
                                    </p:animEffect>
                                    <p:animScale>
                                      <p:cBhvr>
                                        <p:cTn id="36" dur="500" autoRev="1" fill="hold"/>
                                        <p:tgtEl>
                                          <p:spTgt spid="10"/>
                                        </p:tgtEl>
                                      </p:cBhvr>
                                      <p:by x="105000" y="105000"/>
                                    </p:animScale>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4500"/>
                            </p:stCondLst>
                            <p:childTnLst>
                              <p:par>
                                <p:cTn id="41" presetID="1" presetClass="entr" presetSubtype="0" fill="hold" nodeType="afterEffect">
                                  <p:stCondLst>
                                    <p:cond delay="500"/>
                                  </p:stCondLst>
                                  <p:endCondLst>
                                    <p:cond evt="onNext" delay="0">
                                      <p:tgtEl>
                                        <p:sldTgt/>
                                      </p:tgtEl>
                                    </p:cond>
                                  </p:end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indefinite" fill="hold" nodeType="withEffect">
                                  <p:stCondLst>
                                    <p:cond delay="0"/>
                                  </p:stCondLst>
                                  <p:endCondLst>
                                    <p:cond evt="onNext" delay="0">
                                      <p:tgtEl>
                                        <p:sldTgt/>
                                      </p:tgtEl>
                                    </p:cond>
                                  </p:endCondLst>
                                  <p:childTnLst>
                                    <p:animEffect transition="out" filter="fade">
                                      <p:cBhvr>
                                        <p:cTn id="44" dur="1000" tmFilter="0, 0; .2, .5; .8, .5; 1, 0"/>
                                        <p:tgtEl>
                                          <p:spTgt spid="11"/>
                                        </p:tgtEl>
                                      </p:cBhvr>
                                    </p:animEffect>
                                    <p:animScale>
                                      <p:cBhvr>
                                        <p:cTn id="45" dur="500" autoRev="1" fill="hold"/>
                                        <p:tgtEl>
                                          <p:spTgt spid="11"/>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5500"/>
                            </p:stCondLst>
                            <p:childTnLst>
                              <p:par>
                                <p:cTn id="50" presetID="1" presetClass="entr" presetSubtype="0" fill="hold" nodeType="afterEffect">
                                  <p:stCondLst>
                                    <p:cond delay="500"/>
                                  </p:stCondLst>
                                  <p:endCondLst>
                                    <p:cond evt="onNext" delay="0">
                                      <p:tgtEl>
                                        <p:sldTgt/>
                                      </p:tgtEl>
                                    </p:cond>
                                  </p:endCondLst>
                                  <p:childTnLst>
                                    <p:set>
                                      <p:cBhvr>
                                        <p:cTn id="51" dur="1" fill="hold">
                                          <p:stCondLst>
                                            <p:cond delay="0"/>
                                          </p:stCondLst>
                                        </p:cTn>
                                        <p:tgtEl>
                                          <p:spTgt spid="12"/>
                                        </p:tgtEl>
                                        <p:attrNameLst>
                                          <p:attrName>style.visibility</p:attrName>
                                        </p:attrNameLst>
                                      </p:cBhvr>
                                      <p:to>
                                        <p:strVal val="visible"/>
                                      </p:to>
                                    </p:set>
                                  </p:childTnLst>
                                </p:cTn>
                              </p:par>
                              <p:par>
                                <p:cTn id="52" presetID="26" presetClass="emph" presetSubtype="0" repeatCount="indefinite" fill="hold" nodeType="withEffect">
                                  <p:stCondLst>
                                    <p:cond delay="0"/>
                                  </p:stCondLst>
                                  <p:endCondLst>
                                    <p:cond evt="onNext" delay="0">
                                      <p:tgtEl>
                                        <p:sldTgt/>
                                      </p:tgtEl>
                                    </p:cond>
                                  </p:endCondLst>
                                  <p:childTnLst>
                                    <p:animEffect transition="out" filter="fade">
                                      <p:cBhvr>
                                        <p:cTn id="53" dur="1000" tmFilter="0, 0; .2, .5; .8, .5; 1, 0"/>
                                        <p:tgtEl>
                                          <p:spTgt spid="12"/>
                                        </p:tgtEl>
                                      </p:cBhvr>
                                    </p:animEffect>
                                    <p:animScale>
                                      <p:cBhvr>
                                        <p:cTn id="54" dur="500" autoRev="1" fill="hold"/>
                                        <p:tgtEl>
                                          <p:spTgt spid="12"/>
                                        </p:tgtEl>
                                      </p:cBhvr>
                                      <p:by x="105000" y="105000"/>
                                    </p:animScale>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6500"/>
                            </p:stCondLst>
                            <p:childTnLst>
                              <p:par>
                                <p:cTn id="59" presetID="1" presetClass="entr" presetSubtype="0" fill="hold" nodeType="afterEffect">
                                  <p:stCondLst>
                                    <p:cond delay="500"/>
                                  </p:stCondLst>
                                  <p:endCondLst>
                                    <p:cond evt="onNext" delay="0">
                                      <p:tgtEl>
                                        <p:sldTgt/>
                                      </p:tgtEl>
                                    </p:cond>
                                  </p:endCondLst>
                                  <p:childTnLst>
                                    <p:set>
                                      <p:cBhvr>
                                        <p:cTn id="60" dur="1" fill="hold">
                                          <p:stCondLst>
                                            <p:cond delay="0"/>
                                          </p:stCondLst>
                                        </p:cTn>
                                        <p:tgtEl>
                                          <p:spTgt spid="13"/>
                                        </p:tgtEl>
                                        <p:attrNameLst>
                                          <p:attrName>style.visibility</p:attrName>
                                        </p:attrNameLst>
                                      </p:cBhvr>
                                      <p:to>
                                        <p:strVal val="visible"/>
                                      </p:to>
                                    </p:set>
                                  </p:childTnLst>
                                </p:cTn>
                              </p:par>
                              <p:par>
                                <p:cTn id="61" presetID="26" presetClass="emph" presetSubtype="0" repeatCount="indefinite" fill="hold" nodeType="withEffect">
                                  <p:stCondLst>
                                    <p:cond delay="0"/>
                                  </p:stCondLst>
                                  <p:endCondLst>
                                    <p:cond evt="onNext" delay="0">
                                      <p:tgtEl>
                                        <p:sldTgt/>
                                      </p:tgtEl>
                                    </p:cond>
                                  </p:endCondLst>
                                  <p:childTnLst>
                                    <p:animEffect transition="out" filter="fade">
                                      <p:cBhvr>
                                        <p:cTn id="62" dur="1000" tmFilter="0, 0; .2, .5; .8, .5; 1, 0"/>
                                        <p:tgtEl>
                                          <p:spTgt spid="13"/>
                                        </p:tgtEl>
                                      </p:cBhvr>
                                    </p:animEffect>
                                    <p:animScale>
                                      <p:cBhvr>
                                        <p:cTn id="63" dur="500" autoRev="1" fill="hold"/>
                                        <p:tgtEl>
                                          <p:spTgt spid="13"/>
                                        </p:tgtEl>
                                      </p:cBhvr>
                                      <p:by x="105000" y="105000"/>
                                    </p:animScale>
                                  </p:childTnLst>
                                </p:cTn>
                              </p:par>
                            </p:childTnLst>
                          </p:cTn>
                        </p:par>
                        <p:par>
                          <p:cTn id="64" fill="hold">
                            <p:stCondLst>
                              <p:cond delay="7500"/>
                            </p:stCondLst>
                            <p:childTnLst>
                              <p:par>
                                <p:cTn id="65" presetID="1" presetClass="entr" presetSubtype="0" fill="hold" nodeType="afterEffect">
                                  <p:stCondLst>
                                    <p:cond delay="500"/>
                                  </p:stCondLst>
                                  <p:endCondLst>
                                    <p:cond evt="onNext" delay="0">
                                      <p:tgtEl>
                                        <p:sldTgt/>
                                      </p:tgtEl>
                                    </p:cond>
                                  </p:end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mph" presetSubtype="0" repeatCount="indefinite" fill="hold" nodeType="withEffect">
                                  <p:stCondLst>
                                    <p:cond delay="0"/>
                                  </p:stCondLst>
                                  <p:endCondLst>
                                    <p:cond evt="onNext" delay="0">
                                      <p:tgtEl>
                                        <p:sldTgt/>
                                      </p:tgtEl>
                                    </p:cond>
                                  </p:endCondLst>
                                  <p:childTnLst>
                                    <p:animEffect transition="out" filter="fade">
                                      <p:cBhvr>
                                        <p:cTn id="68" dur="1000" tmFilter="0, 0; .2, .5; .8, .5; 1, 0"/>
                                        <p:tgtEl>
                                          <p:spTgt spid="14"/>
                                        </p:tgtEl>
                                      </p:cBhvr>
                                    </p:animEffect>
                                    <p:animScale>
                                      <p:cBhvr>
                                        <p:cTn id="69" dur="500" autoRev="1" fill="hold"/>
                                        <p:tgtEl>
                                          <p:spTgt spid="14"/>
                                        </p:tgtEl>
                                      </p:cBhvr>
                                      <p:by x="105000" y="105000"/>
                                    </p:animScale>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par>
                          <p:cTn id="73" fill="hold">
                            <p:stCondLst>
                              <p:cond delay="8500"/>
                            </p:stCondLst>
                            <p:childTnLst>
                              <p:par>
                                <p:cTn id="74" presetID="1" presetClass="entr" presetSubtype="0" fill="hold" nodeType="afterEffect">
                                  <p:stCondLst>
                                    <p:cond delay="500"/>
                                  </p:stCondLst>
                                  <p:endCondLst>
                                    <p:cond evt="onNext" delay="0">
                                      <p:tgtEl>
                                        <p:sldTgt/>
                                      </p:tgtEl>
                                    </p:cond>
                                  </p:endCondLst>
                                  <p:childTnLst>
                                    <p:set>
                                      <p:cBhvr>
                                        <p:cTn id="75" dur="1" fill="hold">
                                          <p:stCondLst>
                                            <p:cond delay="0"/>
                                          </p:stCondLst>
                                        </p:cTn>
                                        <p:tgtEl>
                                          <p:spTgt spid="15"/>
                                        </p:tgtEl>
                                        <p:attrNameLst>
                                          <p:attrName>style.visibility</p:attrName>
                                        </p:attrNameLst>
                                      </p:cBhvr>
                                      <p:to>
                                        <p:strVal val="visible"/>
                                      </p:to>
                                    </p:set>
                                  </p:childTnLst>
                                </p:cTn>
                              </p:par>
                              <p:par>
                                <p:cTn id="76" presetID="26" presetClass="emph" presetSubtype="0" repeatCount="indefinite" fill="hold" nodeType="withEffect">
                                  <p:stCondLst>
                                    <p:cond delay="0"/>
                                  </p:stCondLst>
                                  <p:endCondLst>
                                    <p:cond evt="onNext" delay="0">
                                      <p:tgtEl>
                                        <p:sldTgt/>
                                      </p:tgtEl>
                                    </p:cond>
                                  </p:endCondLst>
                                  <p:childTnLst>
                                    <p:animEffect transition="out" filter="fade">
                                      <p:cBhvr>
                                        <p:cTn id="77" dur="1000" tmFilter="0, 0; .2, .5; .8, .5; 1, 0"/>
                                        <p:tgtEl>
                                          <p:spTgt spid="15"/>
                                        </p:tgtEl>
                                      </p:cBhvr>
                                    </p:animEffect>
                                    <p:animScale>
                                      <p:cBhvr>
                                        <p:cTn id="78" dur="500" autoRev="1" fill="hold"/>
                                        <p:tgtEl>
                                          <p:spTgt spid="15"/>
                                        </p:tgtEl>
                                      </p:cBhvr>
                                      <p:by x="105000" y="105000"/>
                                    </p:animScale>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par>
                          <p:cTn id="82" fill="hold">
                            <p:stCondLst>
                              <p:cond delay="9500"/>
                            </p:stCondLst>
                            <p:childTnLst>
                              <p:par>
                                <p:cTn id="83" presetID="1" presetClass="entr" presetSubtype="0" fill="hold" nodeType="afterEffect">
                                  <p:stCondLst>
                                    <p:cond delay="500"/>
                                  </p:stCondLst>
                                  <p:endCondLst>
                                    <p:cond evt="onNext" delay="0">
                                      <p:tgtEl>
                                        <p:sldTgt/>
                                      </p:tgtEl>
                                    </p:cond>
                                  </p:endCondLst>
                                  <p:childTnLst>
                                    <p:set>
                                      <p:cBhvr>
                                        <p:cTn id="84" dur="1" fill="hold">
                                          <p:stCondLst>
                                            <p:cond delay="0"/>
                                          </p:stCondLst>
                                        </p:cTn>
                                        <p:tgtEl>
                                          <p:spTgt spid="16"/>
                                        </p:tgtEl>
                                        <p:attrNameLst>
                                          <p:attrName>style.visibility</p:attrName>
                                        </p:attrNameLst>
                                      </p:cBhvr>
                                      <p:to>
                                        <p:strVal val="visible"/>
                                      </p:to>
                                    </p:set>
                                  </p:childTnLst>
                                </p:cTn>
                              </p:par>
                              <p:par>
                                <p:cTn id="85" presetID="26" presetClass="emph" presetSubtype="0" repeatCount="indefinite" fill="hold" nodeType="withEffect">
                                  <p:stCondLst>
                                    <p:cond delay="0"/>
                                  </p:stCondLst>
                                  <p:endCondLst>
                                    <p:cond evt="onNext" delay="0">
                                      <p:tgtEl>
                                        <p:sldTgt/>
                                      </p:tgtEl>
                                    </p:cond>
                                  </p:endCondLst>
                                  <p:childTnLst>
                                    <p:animEffect transition="out" filter="fade">
                                      <p:cBhvr>
                                        <p:cTn id="86" dur="1000" tmFilter="0, 0; .2, .5; .8, .5; 1, 0"/>
                                        <p:tgtEl>
                                          <p:spTgt spid="16"/>
                                        </p:tgtEl>
                                      </p:cBhvr>
                                    </p:animEffect>
                                    <p:animScale>
                                      <p:cBhvr>
                                        <p:cTn id="87" dur="500" autoRev="1" fill="hold"/>
                                        <p:tgtEl>
                                          <p:spTgt spid="16"/>
                                        </p:tgtEl>
                                      </p:cBhvr>
                                      <p:by x="105000" y="105000"/>
                                    </p:animScale>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par>
                          <p:cTn id="91" fill="hold">
                            <p:stCondLst>
                              <p:cond delay="10500"/>
                            </p:stCondLst>
                            <p:childTnLst>
                              <p:par>
                                <p:cTn id="92" presetID="1" presetClass="entr" presetSubtype="0" fill="hold" nodeType="afterEffect">
                                  <p:stCondLst>
                                    <p:cond delay="500"/>
                                  </p:stCondLst>
                                  <p:endCondLst>
                                    <p:cond evt="onNext" delay="0">
                                      <p:tgtEl>
                                        <p:sldTgt/>
                                      </p:tgtEl>
                                    </p:cond>
                                  </p:endCondLst>
                                  <p:childTnLst>
                                    <p:set>
                                      <p:cBhvr>
                                        <p:cTn id="93" dur="1" fill="hold">
                                          <p:stCondLst>
                                            <p:cond delay="0"/>
                                          </p:stCondLst>
                                        </p:cTn>
                                        <p:tgtEl>
                                          <p:spTgt spid="17"/>
                                        </p:tgtEl>
                                        <p:attrNameLst>
                                          <p:attrName>style.visibility</p:attrName>
                                        </p:attrNameLst>
                                      </p:cBhvr>
                                      <p:to>
                                        <p:strVal val="visible"/>
                                      </p:to>
                                    </p:set>
                                  </p:childTnLst>
                                </p:cTn>
                              </p:par>
                              <p:par>
                                <p:cTn id="94" presetID="26" presetClass="emph" presetSubtype="0" repeatCount="indefinite" fill="hold" nodeType="withEffect">
                                  <p:stCondLst>
                                    <p:cond delay="0"/>
                                  </p:stCondLst>
                                  <p:endCondLst>
                                    <p:cond evt="onNext" delay="0">
                                      <p:tgtEl>
                                        <p:sldTgt/>
                                      </p:tgtEl>
                                    </p:cond>
                                  </p:endCondLst>
                                  <p:childTnLst>
                                    <p:animEffect transition="out" filter="fade">
                                      <p:cBhvr>
                                        <p:cTn id="95" dur="1000" tmFilter="0, 0; .2, .5; .8, .5; 1, 0"/>
                                        <p:tgtEl>
                                          <p:spTgt spid="17"/>
                                        </p:tgtEl>
                                      </p:cBhvr>
                                    </p:animEffect>
                                    <p:animScale>
                                      <p:cBhvr>
                                        <p:cTn id="96" dur="500" autoRev="1" fill="hold"/>
                                        <p:tgtEl>
                                          <p:spTgt spid="17"/>
                                        </p:tgtEl>
                                      </p:cBhvr>
                                      <p:by x="105000" y="105000"/>
                                    </p:animScale>
                                  </p:childTnLst>
                                </p:cTn>
                              </p:par>
                            </p:childTnLst>
                          </p:cTn>
                        </p:par>
                        <p:par>
                          <p:cTn id="97" fill="hold">
                            <p:stCondLst>
                              <p:cond delay="11500"/>
                            </p:stCondLst>
                            <p:childTnLst>
                              <p:par>
                                <p:cTn id="98" presetID="1" presetClass="entr" presetSubtype="0" fill="hold" nodeType="afterEffect">
                                  <p:stCondLst>
                                    <p:cond delay="500"/>
                                  </p:stCondLst>
                                  <p:endCondLst>
                                    <p:cond evt="onNext" delay="0">
                                      <p:tgtEl>
                                        <p:sldTgt/>
                                      </p:tgtEl>
                                    </p:cond>
                                  </p:endCondLst>
                                  <p:childTnLst>
                                    <p:set>
                                      <p:cBhvr>
                                        <p:cTn id="99" dur="1" fill="hold">
                                          <p:stCondLst>
                                            <p:cond delay="0"/>
                                          </p:stCondLst>
                                        </p:cTn>
                                        <p:tgtEl>
                                          <p:spTgt spid="18"/>
                                        </p:tgtEl>
                                        <p:attrNameLst>
                                          <p:attrName>style.visibility</p:attrName>
                                        </p:attrNameLst>
                                      </p:cBhvr>
                                      <p:to>
                                        <p:strVal val="visible"/>
                                      </p:to>
                                    </p:set>
                                  </p:childTnLst>
                                </p:cTn>
                              </p:par>
                              <p:par>
                                <p:cTn id="100" presetID="26" presetClass="emph" presetSubtype="0" repeatCount="indefinite" fill="hold" nodeType="withEffect">
                                  <p:stCondLst>
                                    <p:cond delay="0"/>
                                  </p:stCondLst>
                                  <p:endCondLst>
                                    <p:cond evt="onNext" delay="0">
                                      <p:tgtEl>
                                        <p:sldTgt/>
                                      </p:tgtEl>
                                    </p:cond>
                                  </p:endCondLst>
                                  <p:childTnLst>
                                    <p:animEffect transition="out" filter="fade">
                                      <p:cBhvr>
                                        <p:cTn id="101" dur="1000" tmFilter="0, 0; .2, .5; .8, .5; 1, 0"/>
                                        <p:tgtEl>
                                          <p:spTgt spid="18"/>
                                        </p:tgtEl>
                                      </p:cBhvr>
                                    </p:animEffect>
                                    <p:animScale>
                                      <p:cBhvr>
                                        <p:cTn id="102" dur="500" autoRev="1" fill="hold"/>
                                        <p:tgtEl>
                                          <p:spTgt spid="18"/>
                                        </p:tgtEl>
                                      </p:cBhvr>
                                      <p:by x="105000" y="105000"/>
                                    </p:animScale>
                                  </p:childTnLst>
                                </p:cTn>
                              </p:par>
                              <p:par>
                                <p:cTn id="103" presetID="10"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childTnLst>
                          </p:cTn>
                        </p:par>
                        <p:par>
                          <p:cTn id="106" fill="hold">
                            <p:stCondLst>
                              <p:cond delay="12500"/>
                            </p:stCondLst>
                            <p:childTnLst>
                              <p:par>
                                <p:cTn id="107" presetID="1" presetClass="entr" presetSubtype="0" fill="hold" nodeType="afterEffect">
                                  <p:stCondLst>
                                    <p:cond delay="500"/>
                                  </p:stCondLst>
                                  <p:endCondLst>
                                    <p:cond evt="onNext" delay="0">
                                      <p:tgtEl>
                                        <p:sldTgt/>
                                      </p:tgtEl>
                                    </p:cond>
                                  </p:endCondLst>
                                  <p:childTnLst>
                                    <p:set>
                                      <p:cBhvr>
                                        <p:cTn id="108" dur="1" fill="hold">
                                          <p:stCondLst>
                                            <p:cond delay="0"/>
                                          </p:stCondLst>
                                        </p:cTn>
                                        <p:tgtEl>
                                          <p:spTgt spid="19"/>
                                        </p:tgtEl>
                                        <p:attrNameLst>
                                          <p:attrName>style.visibility</p:attrName>
                                        </p:attrNameLst>
                                      </p:cBhvr>
                                      <p:to>
                                        <p:strVal val="visible"/>
                                      </p:to>
                                    </p:set>
                                  </p:childTnLst>
                                </p:cTn>
                              </p:par>
                              <p:par>
                                <p:cTn id="109" presetID="26" presetClass="emph" presetSubtype="0" repeatCount="indefinite" fill="hold" nodeType="withEffect">
                                  <p:stCondLst>
                                    <p:cond delay="0"/>
                                  </p:stCondLst>
                                  <p:endCondLst>
                                    <p:cond evt="onNext" delay="0">
                                      <p:tgtEl>
                                        <p:sldTgt/>
                                      </p:tgtEl>
                                    </p:cond>
                                  </p:endCondLst>
                                  <p:childTnLst>
                                    <p:animEffect transition="out" filter="fade">
                                      <p:cBhvr>
                                        <p:cTn id="110" dur="1000" tmFilter="0, 0; .2, .5; .8, .5; 1, 0"/>
                                        <p:tgtEl>
                                          <p:spTgt spid="19"/>
                                        </p:tgtEl>
                                      </p:cBhvr>
                                    </p:animEffect>
                                    <p:animScale>
                                      <p:cBhvr>
                                        <p:cTn id="111" dur="500" autoRev="1" fill="hold"/>
                                        <p:tgtEl>
                                          <p:spTgt spid="19"/>
                                        </p:tgtEl>
                                      </p:cBhvr>
                                      <p:by x="105000" y="105000"/>
                                    </p:animScale>
                                  </p:childTnLst>
                                </p:cTn>
                              </p:par>
                              <p:par>
                                <p:cTn id="112" presetID="10" presetClass="entr" presetSubtype="0" fill="hold" grpId="0" nodeType="with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500"/>
                                        <p:tgtEl>
                                          <p:spTgt spid="29"/>
                                        </p:tgtEl>
                                      </p:cBhvr>
                                    </p:animEffect>
                                  </p:childTnLst>
                                </p:cTn>
                              </p:par>
                            </p:childTnLst>
                          </p:cTn>
                        </p:par>
                        <p:par>
                          <p:cTn id="115" fill="hold">
                            <p:stCondLst>
                              <p:cond delay="13500"/>
                            </p:stCondLst>
                            <p:childTnLst>
                              <p:par>
                                <p:cTn id="116" presetID="1" presetClass="entr" presetSubtype="0" fill="hold" grpId="0" nodeType="afterEffect">
                                  <p:stCondLst>
                                    <p:cond delay="500"/>
                                  </p:stCondLst>
                                  <p:endCondLst>
                                    <p:cond evt="onNext" delay="0">
                                      <p:tgtEl>
                                        <p:sldTgt/>
                                      </p:tgtEl>
                                    </p:cond>
                                  </p:endCondLst>
                                  <p:childTnLst>
                                    <p:set>
                                      <p:cBhvr>
                                        <p:cTn id="117" dur="1" fill="hold">
                                          <p:stCondLst>
                                            <p:cond delay="0"/>
                                          </p:stCondLst>
                                        </p:cTn>
                                        <p:tgtEl>
                                          <p:spTgt spid="21"/>
                                        </p:tgtEl>
                                        <p:attrNameLst>
                                          <p:attrName>style.visibility</p:attrName>
                                        </p:attrNameLst>
                                      </p:cBhvr>
                                      <p:to>
                                        <p:strVal val="visible"/>
                                      </p:to>
                                    </p:set>
                                  </p:childTnLst>
                                </p:cTn>
                              </p:par>
                              <p:par>
                                <p:cTn id="118" presetID="26" presetClass="emph" presetSubtype="0" repeatCount="indefinite" fill="hold" grpId="1" nodeType="withEffect">
                                  <p:stCondLst>
                                    <p:cond delay="0"/>
                                  </p:stCondLst>
                                  <p:endCondLst>
                                    <p:cond evt="onNext" delay="0">
                                      <p:tgtEl>
                                        <p:sldTgt/>
                                      </p:tgtEl>
                                    </p:cond>
                                  </p:endCondLst>
                                  <p:childTnLst>
                                    <p:animEffect transition="out" filter="fade">
                                      <p:cBhvr>
                                        <p:cTn id="119" dur="1000" tmFilter="0, 0; .2, .5; .8, .5; 1, 0"/>
                                        <p:tgtEl>
                                          <p:spTgt spid="21"/>
                                        </p:tgtEl>
                                      </p:cBhvr>
                                    </p:animEffect>
                                    <p:animScale>
                                      <p:cBhvr>
                                        <p:cTn id="120" dur="500" autoRev="1" fill="hold"/>
                                        <p:tgtEl>
                                          <p:spTgt spid="21"/>
                                        </p:tgtEl>
                                      </p:cBhvr>
                                      <p:by x="105000" y="105000"/>
                                    </p:animScale>
                                  </p:childTnLst>
                                </p:cTn>
                              </p:par>
                            </p:childTnLst>
                          </p:cTn>
                        </p:par>
                        <p:par>
                          <p:cTn id="121" fill="hold">
                            <p:stCondLst>
                              <p:cond delay="14500"/>
                            </p:stCondLst>
                            <p:childTnLst>
                              <p:par>
                                <p:cTn id="122" presetID="1" presetClass="entr" presetSubtype="0" fill="hold" nodeType="afterEffect">
                                  <p:stCondLst>
                                    <p:cond delay="500"/>
                                  </p:stCondLst>
                                  <p:endCondLst>
                                    <p:cond evt="onNext" delay="0">
                                      <p:tgtEl>
                                        <p:sldTgt/>
                                      </p:tgtEl>
                                    </p:cond>
                                  </p:endCondLst>
                                  <p:childTnLst>
                                    <p:set>
                                      <p:cBhvr>
                                        <p:cTn id="123" dur="1" fill="hold">
                                          <p:stCondLst>
                                            <p:cond delay="0"/>
                                          </p:stCondLst>
                                        </p:cTn>
                                        <p:tgtEl>
                                          <p:spTgt spid="20"/>
                                        </p:tgtEl>
                                        <p:attrNameLst>
                                          <p:attrName>style.visibility</p:attrName>
                                        </p:attrNameLst>
                                      </p:cBhvr>
                                      <p:to>
                                        <p:strVal val="visible"/>
                                      </p:to>
                                    </p:set>
                                  </p:childTnLst>
                                </p:cTn>
                              </p:par>
                              <p:par>
                                <p:cTn id="124" presetID="26" presetClass="emph" presetSubtype="0" repeatCount="indefinite" fill="hold" nodeType="withEffect">
                                  <p:stCondLst>
                                    <p:cond delay="0"/>
                                  </p:stCondLst>
                                  <p:endCondLst>
                                    <p:cond evt="onNext" delay="0">
                                      <p:tgtEl>
                                        <p:sldTgt/>
                                      </p:tgtEl>
                                    </p:cond>
                                  </p:endCondLst>
                                  <p:childTnLst>
                                    <p:animEffect transition="out" filter="fade">
                                      <p:cBhvr>
                                        <p:cTn id="125" dur="1000" tmFilter="0, 0; .2, .5; .8, .5; 1, 0"/>
                                        <p:tgtEl>
                                          <p:spTgt spid="20"/>
                                        </p:tgtEl>
                                      </p:cBhvr>
                                    </p:animEffect>
                                    <p:animScale>
                                      <p:cBhvr>
                                        <p:cTn id="126" dur="500" autoRev="1" fill="hold"/>
                                        <p:tgtEl>
                                          <p:spTgt spid="20"/>
                                        </p:tgtEl>
                                      </p:cBhvr>
                                      <p:by x="105000" y="105000"/>
                                    </p:animScale>
                                  </p:childTnLst>
                                </p:cTn>
                              </p:par>
                            </p:childTnLst>
                          </p:cTn>
                        </p:par>
                        <p:par>
                          <p:cTn id="127" fill="hold">
                            <p:stCondLst>
                              <p:cond delay="15500"/>
                            </p:stCondLst>
                            <p:childTnLst>
                              <p:par>
                                <p:cTn id="128" presetID="1" presetClass="entr" presetSubtype="0" fill="hold" nodeType="afterEffect">
                                  <p:stCondLst>
                                    <p:cond delay="500"/>
                                  </p:stCondLst>
                                  <p:endCondLst>
                                    <p:cond evt="onNext" delay="0">
                                      <p:tgtEl>
                                        <p:sldTgt/>
                                      </p:tgtEl>
                                    </p:cond>
                                  </p:endCondLst>
                                  <p:childTnLst>
                                    <p:set>
                                      <p:cBhvr>
                                        <p:cTn id="129" dur="1" fill="hold">
                                          <p:stCondLst>
                                            <p:cond delay="0"/>
                                          </p:stCondLst>
                                        </p:cTn>
                                        <p:tgtEl>
                                          <p:spTgt spid="23"/>
                                        </p:tgtEl>
                                        <p:attrNameLst>
                                          <p:attrName>style.visibility</p:attrName>
                                        </p:attrNameLst>
                                      </p:cBhvr>
                                      <p:to>
                                        <p:strVal val="visible"/>
                                      </p:to>
                                    </p:set>
                                  </p:childTnLst>
                                </p:cTn>
                              </p:par>
                              <p:par>
                                <p:cTn id="130" presetID="26" presetClass="emph" presetSubtype="0" repeatCount="indefinite" fill="hold" nodeType="withEffect">
                                  <p:stCondLst>
                                    <p:cond delay="0"/>
                                  </p:stCondLst>
                                  <p:endCondLst>
                                    <p:cond evt="onNext" delay="0">
                                      <p:tgtEl>
                                        <p:sldTgt/>
                                      </p:tgtEl>
                                    </p:cond>
                                  </p:endCondLst>
                                  <p:childTnLst>
                                    <p:animEffect transition="out" filter="fade">
                                      <p:cBhvr>
                                        <p:cTn id="131" dur="1000" tmFilter="0, 0; .2, .5; .8, .5; 1, 0"/>
                                        <p:tgtEl>
                                          <p:spTgt spid="23"/>
                                        </p:tgtEl>
                                      </p:cBhvr>
                                    </p:animEffect>
                                    <p:animScale>
                                      <p:cBhvr>
                                        <p:cTn id="132" dur="500" autoRev="1" fill="hold"/>
                                        <p:tgtEl>
                                          <p:spTgt spid="23"/>
                                        </p:tgtEl>
                                      </p:cBhvr>
                                      <p:by x="105000" y="105000"/>
                                    </p:animScale>
                                  </p:childTnLst>
                                </p:cTn>
                              </p:par>
                              <p:par>
                                <p:cTn id="133" presetID="10" presetClass="entr" presetSubtype="0" fill="hold" grpId="0" nodeType="with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500"/>
                                        <p:tgtEl>
                                          <p:spTgt spid="30"/>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500"/>
                                        <p:tgtEl>
                                          <p:spTgt spid="25"/>
                                        </p:tgtEl>
                                      </p:cBhvr>
                                    </p:animEffect>
                                  </p:childTnLst>
                                </p:cTn>
                              </p:par>
                              <p:par>
                                <p:cTn id="140" presetID="26" presetClass="emph" presetSubtype="0" fill="hold" nodeType="withEffect">
                                  <p:stCondLst>
                                    <p:cond delay="0"/>
                                  </p:stCondLst>
                                  <p:childTnLst>
                                    <p:animEffect transition="out" filter="fade">
                                      <p:cBhvr>
                                        <p:cTn id="141" dur="500" tmFilter="0, 0; .2, .5; .8, .5; 1, 0"/>
                                        <p:tgtEl>
                                          <p:spTgt spid="25"/>
                                        </p:tgtEl>
                                      </p:cBhvr>
                                    </p:animEffect>
                                    <p:animScale>
                                      <p:cBhvr>
                                        <p:cTn id="142" dur="250" autoRev="1" fill="hold"/>
                                        <p:tgtEl>
                                          <p:spTgt spid="25"/>
                                        </p:tgtEl>
                                      </p:cBhvr>
                                      <p:by x="105000" y="105000"/>
                                    </p:animScale>
                                  </p:childTnLst>
                                </p:cTn>
                              </p:par>
                              <p:par>
                                <p:cTn id="143" presetID="10" presetClass="entr" presetSubtype="0" fill="hold" grpId="0" nodeType="with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fade">
                                      <p:cBhvr>
                                        <p:cTn id="1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2700000" algn="tl" rotWithShape="0">
                    <a:prstClr val="black">
                      <a:alpha val="40000"/>
                    </a:prstClr>
                  </a:outerShdw>
                </a:effectLst>
              </a:rPr>
              <a:t>The Primordial Soup</a:t>
            </a:r>
            <a:endParaRPr lang="en-US" dirty="0"/>
          </a:p>
        </p:txBody>
      </p:sp>
      <p:pic>
        <p:nvPicPr>
          <p:cNvPr id="7" name="Picture 33" descr="w2image-PHI_ProbTornado-20070301-19395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4268" y="1115355"/>
            <a:ext cx="2011263" cy="131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o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656" r="50000"/>
          <a:stretch/>
        </p:blipFill>
        <p:spPr bwMode="auto">
          <a:xfrm>
            <a:off x="4667880" y="2066741"/>
            <a:ext cx="1791677" cy="1701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699" y="5296891"/>
            <a:ext cx="1321781" cy="132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l="54189" t="28000" r="17062" b="19333"/>
          <a:stretch>
            <a:fillRect/>
          </a:stretch>
        </p:blipFill>
        <p:spPr bwMode="auto">
          <a:xfrm>
            <a:off x="5321698" y="5237403"/>
            <a:ext cx="872310" cy="89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7727" y="2917444"/>
            <a:ext cx="1668539" cy="105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342" y="3984882"/>
            <a:ext cx="2015066" cy="116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324" y="3099155"/>
            <a:ext cx="2221275" cy="12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3808" y="5301307"/>
            <a:ext cx="1369100" cy="102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40872" y="4916653"/>
            <a:ext cx="1296899" cy="84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8133" y="4106013"/>
            <a:ext cx="790866" cy="206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5855" y="4100543"/>
            <a:ext cx="1366229" cy="81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9580" y="1261788"/>
            <a:ext cx="1608456" cy="5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3232" y="1151253"/>
            <a:ext cx="1365246" cy="98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194008" y="4251491"/>
            <a:ext cx="2638982" cy="707886"/>
          </a:xfrm>
          <a:prstGeom prst="rect">
            <a:avLst/>
          </a:prstGeom>
          <a:noFill/>
        </p:spPr>
        <p:txBody>
          <a:bodyPr wrap="square" lIns="91440" tIns="45720" rIns="91440" bIns="45720">
            <a:spAutoFit/>
            <a:scene3d>
              <a:camera prst="isometricOffAxis1Right"/>
              <a:lightRig rig="threePt" dir="t"/>
            </a:scene3d>
          </a:bodyPr>
          <a:lstStyle/>
          <a:p>
            <a:pPr algn="ctr"/>
            <a:r>
              <a:rPr lang="en-US" sz="20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Mid-South Warning </a:t>
            </a:r>
          </a:p>
          <a:p>
            <a:pPr algn="ctr"/>
            <a:r>
              <a:rPr lang="en-US" sz="2000" b="1" dirty="0" smtClean="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rPr>
              <a:t>Improvement Project</a:t>
            </a:r>
            <a:endParaRPr lang="en-US" sz="2000" b="1" dirty="0">
              <a:ln w="17780" cmpd="sng">
                <a:solidFill>
                  <a:schemeClr val="accent4">
                    <a:lumMod val="65000"/>
                    <a:lumOff val="35000"/>
                  </a:schemeClr>
                </a:solidFill>
                <a:prstDash val="solid"/>
                <a:miter lim="800000"/>
              </a:ln>
              <a:solidFill>
                <a:schemeClr val="accent1">
                  <a:lumMod val="60000"/>
                  <a:lumOff val="40000"/>
                </a:schemeClr>
              </a:solidFill>
              <a:effectLst>
                <a:outerShdw blurRad="50800" algn="tl" rotWithShape="0">
                  <a:srgbClr val="000000"/>
                </a:outerShdw>
              </a:effectLst>
            </a:endParaRPr>
          </a:p>
        </p:txBody>
      </p:sp>
      <p:pic>
        <p:nvPicPr>
          <p:cNvPr id="23"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51591" y="1794582"/>
            <a:ext cx="1693281" cy="133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790" y="1080719"/>
            <a:ext cx="1217507" cy="109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740872" y="1080719"/>
            <a:ext cx="7984659" cy="5652590"/>
          </a:xfrm>
          <a:prstGeom prst="rect">
            <a:avLst/>
          </a:prstGeom>
          <a:solidFill>
            <a:srgbClr val="212121">
              <a:alpha val="6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4" name="Content Placeholder 3"/>
          <p:cNvSpPr>
            <a:spLocks noGrp="1"/>
          </p:cNvSpPr>
          <p:nvPr>
            <p:ph idx="1"/>
          </p:nvPr>
        </p:nvSpPr>
        <p:spPr>
          <a:xfrm>
            <a:off x="685800" y="1524394"/>
            <a:ext cx="7772400" cy="4571606"/>
          </a:xfrm>
        </p:spPr>
        <p:txBody>
          <a:bodyPr/>
          <a:lstStyle/>
          <a:p>
            <a:r>
              <a:rPr lang="en-US" dirty="0" smtClean="0"/>
              <a:t>“Ingredients” of the primordial soup are advancing, but each on their own trajectory.</a:t>
            </a:r>
          </a:p>
          <a:p>
            <a:pPr lvl="1"/>
            <a:endParaRPr lang="en-US" dirty="0" smtClean="0"/>
          </a:p>
          <a:p>
            <a:r>
              <a:rPr lang="en-US" dirty="0" smtClean="0"/>
              <a:t>Poorly-coordinated = No assurance they will “arrive” in the same place as others.</a:t>
            </a:r>
          </a:p>
          <a:p>
            <a:pPr lvl="1"/>
            <a:r>
              <a:rPr lang="en-US" dirty="0" smtClean="0"/>
              <a:t>Impractical in today’s fiscal climate.</a:t>
            </a:r>
          </a:p>
          <a:p>
            <a:pPr lvl="1"/>
            <a:r>
              <a:rPr lang="en-US" dirty="0" smtClean="0"/>
              <a:t>For </a:t>
            </a:r>
            <a:r>
              <a:rPr lang="en-US" dirty="0" smtClean="0"/>
              <a:t>“Warning </a:t>
            </a:r>
            <a:r>
              <a:rPr lang="en-US" dirty="0" smtClean="0"/>
              <a:t>R&amp;D</a:t>
            </a:r>
            <a:r>
              <a:rPr lang="en-US" dirty="0" smtClean="0"/>
              <a:t>,” </a:t>
            </a:r>
            <a:r>
              <a:rPr lang="en-US" dirty="0" smtClean="0"/>
              <a:t>this sucks!</a:t>
            </a:r>
          </a:p>
          <a:p>
            <a:endParaRPr lang="en-US" dirty="0" smtClean="0"/>
          </a:p>
          <a:p>
            <a:r>
              <a:rPr lang="en-US" dirty="0" smtClean="0"/>
              <a:t>All </a:t>
            </a:r>
            <a:r>
              <a:rPr lang="en-US" dirty="0"/>
              <a:t>connected by a common desire to improve public safety!</a:t>
            </a:r>
          </a:p>
          <a:p>
            <a:pPr lvl="1"/>
            <a:endParaRPr lang="en-US" dirty="0" smtClean="0"/>
          </a:p>
        </p:txBody>
      </p:sp>
    </p:spTree>
    <p:extLst>
      <p:ext uri="{BB962C8B-B14F-4D97-AF65-F5344CB8AC3E}">
        <p14:creationId xmlns:p14="http://schemas.microsoft.com/office/powerpoint/2010/main" val="1360378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Opportunity</a:t>
            </a:r>
            <a:endParaRPr lang="en-US" dirty="0"/>
          </a:p>
        </p:txBody>
      </p:sp>
      <p:sp>
        <p:nvSpPr>
          <p:cNvPr id="3" name="Content Placeholder 2"/>
          <p:cNvSpPr>
            <a:spLocks noGrp="1"/>
          </p:cNvSpPr>
          <p:nvPr>
            <p:ph idx="1"/>
          </p:nvPr>
        </p:nvSpPr>
        <p:spPr>
          <a:xfrm>
            <a:off x="685800" y="1647825"/>
            <a:ext cx="7772400" cy="4448175"/>
          </a:xfrm>
        </p:spPr>
        <p:txBody>
          <a:bodyPr/>
          <a:lstStyle/>
          <a:p>
            <a:r>
              <a:rPr lang="en-US" dirty="0" smtClean="0"/>
              <a:t>There </a:t>
            </a:r>
            <a:r>
              <a:rPr lang="en-US" dirty="0"/>
              <a:t>is a need (and opportunity) to coalesce the disparate activities into a </a:t>
            </a:r>
            <a:r>
              <a:rPr lang="en-US" dirty="0" smtClean="0"/>
              <a:t>single </a:t>
            </a:r>
            <a:r>
              <a:rPr lang="en-US" dirty="0"/>
              <a:t>vision for a </a:t>
            </a:r>
            <a:r>
              <a:rPr lang="en-US" dirty="0" smtClean="0">
                <a:solidFill>
                  <a:srgbClr val="FFFF00"/>
                </a:solidFill>
              </a:rPr>
              <a:t>threat forecasting* paradigm </a:t>
            </a:r>
            <a:r>
              <a:rPr lang="en-US" dirty="0"/>
              <a:t>that is…</a:t>
            </a:r>
          </a:p>
          <a:p>
            <a:pPr lvl="1"/>
            <a:r>
              <a:rPr lang="en-US" dirty="0">
                <a:solidFill>
                  <a:srgbClr val="FFFF00"/>
                </a:solidFill>
              </a:rPr>
              <a:t>Modern</a:t>
            </a:r>
          </a:p>
          <a:p>
            <a:pPr lvl="1"/>
            <a:r>
              <a:rPr lang="en-US" dirty="0" smtClean="0">
                <a:solidFill>
                  <a:srgbClr val="FFFF00"/>
                </a:solidFill>
              </a:rPr>
              <a:t>Effective</a:t>
            </a:r>
            <a:endParaRPr lang="en-US" dirty="0">
              <a:solidFill>
                <a:srgbClr val="FFFF00"/>
              </a:solidFill>
            </a:endParaRPr>
          </a:p>
          <a:p>
            <a:pPr lvl="1"/>
            <a:r>
              <a:rPr lang="en-US" dirty="0">
                <a:solidFill>
                  <a:srgbClr val="FFFF00"/>
                </a:solidFill>
              </a:rPr>
              <a:t>Scientifically robust</a:t>
            </a:r>
          </a:p>
          <a:p>
            <a:pPr lvl="1"/>
            <a:r>
              <a:rPr lang="en-US" dirty="0" smtClean="0">
                <a:solidFill>
                  <a:srgbClr val="FFFF00"/>
                </a:solidFill>
              </a:rPr>
              <a:t>Holistic</a:t>
            </a:r>
          </a:p>
          <a:p>
            <a:pPr lvl="1"/>
            <a:r>
              <a:rPr lang="en-US" sz="2400" dirty="0" smtClean="0">
                <a:solidFill>
                  <a:srgbClr val="FFFF00"/>
                </a:solidFill>
              </a:rPr>
              <a:t>Unifying</a:t>
            </a:r>
          </a:p>
        </p:txBody>
      </p:sp>
      <p:sp>
        <p:nvSpPr>
          <p:cNvPr id="4" name="TextBox 3"/>
          <p:cNvSpPr txBox="1"/>
          <p:nvPr/>
        </p:nvSpPr>
        <p:spPr>
          <a:xfrm>
            <a:off x="4410075" y="5924550"/>
            <a:ext cx="4440639" cy="461665"/>
          </a:xfrm>
          <a:prstGeom prst="rect">
            <a:avLst/>
          </a:prstGeom>
          <a:noFill/>
        </p:spPr>
        <p:txBody>
          <a:bodyPr wrap="none" rtlCol="0">
            <a:spAutoFit/>
          </a:bodyPr>
          <a:lstStyle/>
          <a:p>
            <a:r>
              <a:rPr lang="en-US" sz="2400" b="1" dirty="0" smtClean="0">
                <a:solidFill>
                  <a:schemeClr val="bg1"/>
                </a:solidFill>
                <a:latin typeface="+mn-lt"/>
              </a:rPr>
              <a:t>*beyond watches &amp; warnings</a:t>
            </a:r>
            <a:endParaRPr lang="en-US" sz="2400" b="1" dirty="0">
              <a:solidFill>
                <a:schemeClr val="bg1"/>
              </a:solidFill>
              <a:latin typeface="+mn-lt"/>
            </a:endParaRPr>
          </a:p>
        </p:txBody>
      </p:sp>
    </p:spTree>
    <p:extLst>
      <p:ext uri="{BB962C8B-B14F-4D97-AF65-F5344CB8AC3E}">
        <p14:creationId xmlns:p14="http://schemas.microsoft.com/office/powerpoint/2010/main" val="93271688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ss SPC Design - NOAA">
  <a:themeElements>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ss SPC Design - NOA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ss SPC Design - NOA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ss SPC Design - NOA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ss SPC Design - NOA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ss SPC Design - NOA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ss SPC Design - NOA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ss SPC Design - NOA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ss SPC Design - NOA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ss SPC Design - NOA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ss SPC Design - NOA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ss SPC Design - NOA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ss SPC Design - NOA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10964</TotalTime>
  <Words>1918</Words>
  <Application>Microsoft Office PowerPoint</Application>
  <PresentationFormat>On-screen Show (4:3)</PresentationFormat>
  <Paragraphs>481</Paragraphs>
  <Slides>41</Slides>
  <Notes>8</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Default Design</vt:lpstr>
      <vt:lpstr>Russ SPC Design - NOAA</vt:lpstr>
      <vt:lpstr>Drawing</vt:lpstr>
      <vt:lpstr>FACETs: Evolving a New  Warning Paradigm</vt:lpstr>
      <vt:lpstr>We’ve always sung from the same sheet of music…</vt:lpstr>
      <vt:lpstr>PowerPoint Presentation</vt:lpstr>
      <vt:lpstr>PowerPoint Presentation</vt:lpstr>
      <vt:lpstr>Informed By…</vt:lpstr>
      <vt:lpstr>Credits</vt:lpstr>
      <vt:lpstr>The Primordial Soup</vt:lpstr>
      <vt:lpstr>The Primordial Soup</vt:lpstr>
      <vt:lpstr>The Opportunity</vt:lpstr>
      <vt:lpstr>A Swing at a Coalescing Vision</vt:lpstr>
      <vt:lpstr>Forecasting a Continuum of Environmental Threats</vt:lpstr>
      <vt:lpstr>Informing a Paradigm Change</vt:lpstr>
      <vt:lpstr>Decision Support Information</vt:lpstr>
      <vt:lpstr>A Continuum of Decision Support Information</vt:lpstr>
      <vt:lpstr>FACETs Paradigm</vt:lpstr>
      <vt:lpstr>Pillar #1:  Grid-Based Probabilistic Threats</vt:lpstr>
      <vt:lpstr>Pillar #1:  Grid-Based Probabilistic Threats</vt:lpstr>
      <vt:lpstr>Pillar #1:  Grid-Based Probabilistic Threats</vt:lpstr>
      <vt:lpstr>Pillar #1:  Grid-Based Probabilistic Threats</vt:lpstr>
      <vt:lpstr>Pillar #2:  Obs &amp; Guidance</vt:lpstr>
      <vt:lpstr>Pillar #2:  Obs &amp; Guidance</vt:lpstr>
      <vt:lpstr>Pillar #2: Obs &amp; Guidance</vt:lpstr>
      <vt:lpstr>Pillar #2: Obs &amp; Guidance</vt:lpstr>
      <vt:lpstr>Pillar #3: Threat Grid Tools</vt:lpstr>
      <vt:lpstr>Pillar #4: Useful Output</vt:lpstr>
      <vt:lpstr>Pillar #4: Useful Output</vt:lpstr>
      <vt:lpstr>Pillar #4: Useful Output</vt:lpstr>
      <vt:lpstr>Pillar #4: Useful Output</vt:lpstr>
      <vt:lpstr>Pillars #4: Useful Output</vt:lpstr>
      <vt:lpstr>Pillar #5: Effective Response</vt:lpstr>
      <vt:lpstr>PowerPoint Presentation</vt:lpstr>
      <vt:lpstr>Pillar #5: Effective Response</vt:lpstr>
      <vt:lpstr>Pillar #6: Verification</vt:lpstr>
      <vt:lpstr>FACETs Paradigm</vt:lpstr>
      <vt:lpstr>The Simple View</vt:lpstr>
      <vt:lpstr>PowerPoint Presentation</vt:lpstr>
      <vt:lpstr>A: Everywhere…</vt:lpstr>
      <vt:lpstr>PowerPoint Presentation</vt:lpstr>
      <vt:lpstr>Freaked Out Yet?</vt:lpstr>
      <vt:lpstr>FACETs Going Forward…</vt:lpstr>
      <vt:lpstr>Your Questions?</vt:lpstr>
    </vt:vector>
  </TitlesOfParts>
  <Company>NWS/NOAA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dc:title>
  <dc:creator>ISS</dc:creator>
  <cp:lastModifiedBy>Lans Rothfusz</cp:lastModifiedBy>
  <cp:revision>568</cp:revision>
  <cp:lastPrinted>2013-01-18T14:13:18Z</cp:lastPrinted>
  <dcterms:created xsi:type="dcterms:W3CDTF">1999-11-15T21:24:44Z</dcterms:created>
  <dcterms:modified xsi:type="dcterms:W3CDTF">2013-02-07T14:35:45Z</dcterms:modified>
</cp:coreProperties>
</file>